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6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2"/>
  </p:notesMasterIdLst>
  <p:sldIdLst>
    <p:sldId id="260" r:id="rId2"/>
    <p:sldId id="732" r:id="rId3"/>
    <p:sldId id="273" r:id="rId4"/>
    <p:sldId id="652" r:id="rId5"/>
    <p:sldId id="653" r:id="rId6"/>
    <p:sldId id="654" r:id="rId7"/>
    <p:sldId id="655" r:id="rId8"/>
    <p:sldId id="1225" r:id="rId9"/>
    <p:sldId id="726" r:id="rId10"/>
    <p:sldId id="689" r:id="rId11"/>
    <p:sldId id="650" r:id="rId12"/>
    <p:sldId id="693" r:id="rId13"/>
    <p:sldId id="433" r:id="rId14"/>
    <p:sldId id="1308" r:id="rId15"/>
    <p:sldId id="691" r:id="rId16"/>
    <p:sldId id="692" r:id="rId17"/>
    <p:sldId id="1307" r:id="rId18"/>
    <p:sldId id="299" r:id="rId19"/>
    <p:sldId id="495" r:id="rId20"/>
    <p:sldId id="551" r:id="rId21"/>
    <p:sldId id="1273" r:id="rId22"/>
    <p:sldId id="748" r:id="rId23"/>
    <p:sldId id="1318" r:id="rId24"/>
    <p:sldId id="675" r:id="rId25"/>
    <p:sldId id="1250" r:id="rId26"/>
    <p:sldId id="1251" r:id="rId27"/>
    <p:sldId id="1310" r:id="rId28"/>
    <p:sldId id="1315" r:id="rId29"/>
    <p:sldId id="527" r:id="rId30"/>
    <p:sldId id="712" r:id="rId31"/>
    <p:sldId id="715" r:id="rId32"/>
    <p:sldId id="704" r:id="rId33"/>
    <p:sldId id="571" r:id="rId34"/>
    <p:sldId id="567" r:id="rId35"/>
    <p:sldId id="568" r:id="rId36"/>
    <p:sldId id="1291" r:id="rId37"/>
    <p:sldId id="735" r:id="rId38"/>
    <p:sldId id="306" r:id="rId39"/>
    <p:sldId id="307" r:id="rId40"/>
    <p:sldId id="301" r:id="rId41"/>
    <p:sldId id="300" r:id="rId42"/>
    <p:sldId id="508" r:id="rId43"/>
    <p:sldId id="1316" r:id="rId44"/>
    <p:sldId id="580" r:id="rId45"/>
    <p:sldId id="1317" r:id="rId46"/>
    <p:sldId id="1280" r:id="rId47"/>
    <p:sldId id="302" r:id="rId48"/>
    <p:sldId id="583" r:id="rId49"/>
    <p:sldId id="304" r:id="rId50"/>
    <p:sldId id="305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3466"/>
    <a:srgbClr val="207670"/>
    <a:srgbClr val="4EB5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20"/>
    <p:restoredTop sz="87384" autoAdjust="0"/>
  </p:normalViewPr>
  <p:slideViewPr>
    <p:cSldViewPr snapToGrid="0" snapToObjects="1">
      <p:cViewPr varScale="1">
        <p:scale>
          <a:sx n="32" d="100"/>
          <a:sy n="32" d="100"/>
        </p:scale>
        <p:origin x="66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086"/>
    </p:cViewPr>
  </p:sorterViewPr>
  <p:notesViewPr>
    <p:cSldViewPr snapToGrid="0" snapToObjects="1">
      <p:cViewPr varScale="1">
        <p:scale>
          <a:sx n="65" d="100"/>
          <a:sy n="65" d="100"/>
        </p:scale>
        <p:origin x="315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8" Type="http://schemas.openxmlformats.org/officeDocument/2006/relationships/customXml" Target="../customXml/item2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ustomXml" Target="../customXml/item3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ustomXml" Target="../customXml/item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A78723-6947-4294-86A6-217F3AF3786C}" type="doc">
      <dgm:prSet loTypeId="urn:microsoft.com/office/officeart/2005/8/layout/pyramid1" loCatId="pyramid" qsTypeId="urn:microsoft.com/office/officeart/2005/8/quickstyle/3d4" qsCatId="3D" csTypeId="urn:microsoft.com/office/officeart/2005/8/colors/accent0_1" csCatId="mainScheme" phldr="1"/>
      <dgm:spPr/>
    </dgm:pt>
    <dgm:pt modelId="{16D28B64-3BA7-46FD-A055-E66C8E2503E4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3600" b="1" i="0" u="none" strike="noStrike" cap="none" normalizeH="0" baseline="0" dirty="0">
            <a:ln/>
            <a:effectLst/>
            <a:latin typeface="Arial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600" b="1" i="0" u="none" strike="noStrike" cap="none" normalizeH="0" baseline="0" dirty="0">
              <a:ln/>
              <a:solidFill>
                <a:schemeClr val="bg1"/>
              </a:solidFill>
              <a:effectLst/>
              <a:latin typeface="+mn-lt"/>
            </a:rPr>
            <a:t>Jobs</a:t>
          </a:r>
        </a:p>
      </dgm:t>
      <dgm:extLst>
        <a:ext uri="{E40237B7-FDA0-4F09-8148-C483321AD2D9}">
          <dgm14:cNvPr xmlns:dgm14="http://schemas.microsoft.com/office/drawing/2010/diagram" id="0" name="" title="top of the pyramid that  says &quot;jobs&quot;"/>
        </a:ext>
      </dgm:extLst>
    </dgm:pt>
    <dgm:pt modelId="{EAED8F48-2FE9-42C2-A5D9-042D233564D9}" type="parTrans" cxnId="{E3675108-CC62-4135-AD37-F68C389FB5DB}">
      <dgm:prSet/>
      <dgm:spPr/>
      <dgm:t>
        <a:bodyPr/>
        <a:lstStyle/>
        <a:p>
          <a:endParaRPr lang="en-US"/>
        </a:p>
      </dgm:t>
    </dgm:pt>
    <dgm:pt modelId="{C7305F67-0087-4479-A214-E68B1577BF65}" type="sibTrans" cxnId="{E3675108-CC62-4135-AD37-F68C389FB5DB}">
      <dgm:prSet/>
      <dgm:spPr/>
      <dgm:t>
        <a:bodyPr/>
        <a:lstStyle/>
        <a:p>
          <a:endParaRPr lang="en-US"/>
        </a:p>
      </dgm:t>
    </dgm:pt>
    <dgm:pt modelId="{F10F2141-07A7-4A60-A6E4-D152858472E3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4000" b="1" i="0" u="none" strike="noStrike" cap="none" normalizeH="0" baseline="0" dirty="0">
              <a:ln/>
              <a:solidFill>
                <a:schemeClr val="accent1">
                  <a:lumMod val="75000"/>
                </a:schemeClr>
              </a:solidFill>
              <a:effectLst/>
              <a:latin typeface="+mn-lt"/>
            </a:rPr>
            <a:t>Prospects</a:t>
          </a:r>
        </a:p>
      </dgm:t>
      <dgm:extLst>
        <a:ext uri="{E40237B7-FDA0-4F09-8148-C483321AD2D9}">
          <dgm14:cNvPr xmlns:dgm14="http://schemas.microsoft.com/office/drawing/2010/diagram" id="0" name="" title="Middle of the pyramid that says &quot;prospects&quot;"/>
        </a:ext>
      </dgm:extLst>
    </dgm:pt>
    <dgm:pt modelId="{80DF602C-7674-41E7-8006-660B39B2BC8A}" type="parTrans" cxnId="{3D603F36-F691-4E09-B4C4-8A5205C3187E}">
      <dgm:prSet/>
      <dgm:spPr/>
      <dgm:t>
        <a:bodyPr/>
        <a:lstStyle/>
        <a:p>
          <a:endParaRPr lang="en-US"/>
        </a:p>
      </dgm:t>
    </dgm:pt>
    <dgm:pt modelId="{B9504228-C36A-4E8F-A945-B0BBB3833A04}" type="sibTrans" cxnId="{3D603F36-F691-4E09-B4C4-8A5205C3187E}">
      <dgm:prSet/>
      <dgm:spPr/>
      <dgm:t>
        <a:bodyPr/>
        <a:lstStyle/>
        <a:p>
          <a:endParaRPr lang="en-US"/>
        </a:p>
      </dgm:t>
    </dgm:pt>
    <dgm:pt modelId="{D6AEEE04-B4C9-4817-8425-066150524410}">
      <dgm:prSet custT="1"/>
      <dgm:spPr>
        <a:solidFill>
          <a:schemeClr val="tx1">
            <a:lumMod val="95000"/>
            <a:lumOff val="5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4800" b="1" i="0" u="none" strike="noStrike" cap="none" normalizeH="0" baseline="0" dirty="0">
              <a:ln/>
              <a:solidFill>
                <a:schemeClr val="bg1"/>
              </a:solidFill>
              <a:effectLst/>
              <a:latin typeface="+mn-lt"/>
            </a:rPr>
            <a:t>Contacts</a:t>
          </a:r>
        </a:p>
      </dgm:t>
      <dgm:extLst>
        <a:ext uri="{E40237B7-FDA0-4F09-8148-C483321AD2D9}">
          <dgm14:cNvPr xmlns:dgm14="http://schemas.microsoft.com/office/drawing/2010/diagram" id="0" name="" title="Base of a pyramid that says &quot;contacts&quot;"/>
        </a:ext>
      </dgm:extLst>
    </dgm:pt>
    <dgm:pt modelId="{7A2BDB65-BB33-40B3-8F08-619E3C2378B4}" type="parTrans" cxnId="{D921A4B9-3D6B-4B60-BFFD-1C083A4221CD}">
      <dgm:prSet/>
      <dgm:spPr/>
      <dgm:t>
        <a:bodyPr/>
        <a:lstStyle/>
        <a:p>
          <a:endParaRPr lang="en-US"/>
        </a:p>
      </dgm:t>
    </dgm:pt>
    <dgm:pt modelId="{58404F5A-C7BB-44AA-A01F-CEC602172F7F}" type="sibTrans" cxnId="{D921A4B9-3D6B-4B60-BFFD-1C083A4221CD}">
      <dgm:prSet/>
      <dgm:spPr/>
      <dgm:t>
        <a:bodyPr/>
        <a:lstStyle/>
        <a:p>
          <a:endParaRPr lang="en-US"/>
        </a:p>
      </dgm:t>
    </dgm:pt>
    <dgm:pt modelId="{3D5653A6-B291-42C8-B398-1237AF88C421}" type="pres">
      <dgm:prSet presAssocID="{86A78723-6947-4294-86A6-217F3AF3786C}" presName="Name0" presStyleCnt="0">
        <dgm:presLayoutVars>
          <dgm:dir/>
          <dgm:animLvl val="lvl"/>
          <dgm:resizeHandles val="exact"/>
        </dgm:presLayoutVars>
      </dgm:prSet>
      <dgm:spPr/>
    </dgm:pt>
    <dgm:pt modelId="{3B4B0BB3-07C2-44C4-910E-4ED0728ECDED}" type="pres">
      <dgm:prSet presAssocID="{16D28B64-3BA7-46FD-A055-E66C8E2503E4}" presName="Name8" presStyleCnt="0"/>
      <dgm:spPr/>
    </dgm:pt>
    <dgm:pt modelId="{6ED62012-575F-4813-BC9E-341CBF7B44CD}" type="pres">
      <dgm:prSet presAssocID="{16D28B64-3BA7-46FD-A055-E66C8E2503E4}" presName="level" presStyleLbl="node1" presStyleIdx="0" presStyleCnt="3">
        <dgm:presLayoutVars>
          <dgm:chMax val="1"/>
          <dgm:bulletEnabled val="1"/>
        </dgm:presLayoutVars>
      </dgm:prSet>
      <dgm:spPr/>
    </dgm:pt>
    <dgm:pt modelId="{D402D603-D627-4C8E-BB24-87F9BA04D7B6}" type="pres">
      <dgm:prSet presAssocID="{16D28B64-3BA7-46FD-A055-E66C8E2503E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47575D9-0F27-4D16-9301-5F55F6814FB3}" type="pres">
      <dgm:prSet presAssocID="{F10F2141-07A7-4A60-A6E4-D152858472E3}" presName="Name8" presStyleCnt="0"/>
      <dgm:spPr/>
    </dgm:pt>
    <dgm:pt modelId="{B36F38F6-27D4-4429-B940-118711A328A1}" type="pres">
      <dgm:prSet presAssocID="{F10F2141-07A7-4A60-A6E4-D152858472E3}" presName="level" presStyleLbl="node1" presStyleIdx="1" presStyleCnt="3">
        <dgm:presLayoutVars>
          <dgm:chMax val="1"/>
          <dgm:bulletEnabled val="1"/>
        </dgm:presLayoutVars>
      </dgm:prSet>
      <dgm:spPr/>
    </dgm:pt>
    <dgm:pt modelId="{1133C41A-63FA-4506-9E0A-F643E30C9572}" type="pres">
      <dgm:prSet presAssocID="{F10F2141-07A7-4A60-A6E4-D152858472E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64C6E9B-B715-46F6-8C72-ABA469A42A1D}" type="pres">
      <dgm:prSet presAssocID="{D6AEEE04-B4C9-4817-8425-066150524410}" presName="Name8" presStyleCnt="0"/>
      <dgm:spPr/>
    </dgm:pt>
    <dgm:pt modelId="{4DA6D496-735C-4153-ADA2-F5AB1347A589}" type="pres">
      <dgm:prSet presAssocID="{D6AEEE04-B4C9-4817-8425-066150524410}" presName="level" presStyleLbl="node1" presStyleIdx="2" presStyleCnt="3" custLinFactNeighborY="-2000">
        <dgm:presLayoutVars>
          <dgm:chMax val="1"/>
          <dgm:bulletEnabled val="1"/>
        </dgm:presLayoutVars>
      </dgm:prSet>
      <dgm:spPr/>
    </dgm:pt>
    <dgm:pt modelId="{9D36595F-DB28-4629-9A8E-97C7DB4CB06B}" type="pres">
      <dgm:prSet presAssocID="{D6AEEE04-B4C9-4817-8425-066150524410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E3675108-CC62-4135-AD37-F68C389FB5DB}" srcId="{86A78723-6947-4294-86A6-217F3AF3786C}" destId="{16D28B64-3BA7-46FD-A055-E66C8E2503E4}" srcOrd="0" destOrd="0" parTransId="{EAED8F48-2FE9-42C2-A5D9-042D233564D9}" sibTransId="{C7305F67-0087-4479-A214-E68B1577BF65}"/>
    <dgm:cxn modelId="{F8112E11-20E8-4094-B6C4-2BD17780EB9E}" type="presOf" srcId="{D6AEEE04-B4C9-4817-8425-066150524410}" destId="{9D36595F-DB28-4629-9A8E-97C7DB4CB06B}" srcOrd="1" destOrd="0" presId="urn:microsoft.com/office/officeart/2005/8/layout/pyramid1"/>
    <dgm:cxn modelId="{3D603F36-F691-4E09-B4C4-8A5205C3187E}" srcId="{86A78723-6947-4294-86A6-217F3AF3786C}" destId="{F10F2141-07A7-4A60-A6E4-D152858472E3}" srcOrd="1" destOrd="0" parTransId="{80DF602C-7674-41E7-8006-660B39B2BC8A}" sibTransId="{B9504228-C36A-4E8F-A945-B0BBB3833A04}"/>
    <dgm:cxn modelId="{BD51473E-CF11-4040-B5C8-8886C34A1B21}" type="presOf" srcId="{16D28B64-3BA7-46FD-A055-E66C8E2503E4}" destId="{D402D603-D627-4C8E-BB24-87F9BA04D7B6}" srcOrd="1" destOrd="0" presId="urn:microsoft.com/office/officeart/2005/8/layout/pyramid1"/>
    <dgm:cxn modelId="{CA824095-5399-4156-8897-685E2CCD3469}" type="presOf" srcId="{F10F2141-07A7-4A60-A6E4-D152858472E3}" destId="{1133C41A-63FA-4506-9E0A-F643E30C9572}" srcOrd="1" destOrd="0" presId="urn:microsoft.com/office/officeart/2005/8/layout/pyramid1"/>
    <dgm:cxn modelId="{677ED498-0AB7-4087-8811-E3F91459850E}" type="presOf" srcId="{F10F2141-07A7-4A60-A6E4-D152858472E3}" destId="{B36F38F6-27D4-4429-B940-118711A328A1}" srcOrd="0" destOrd="0" presId="urn:microsoft.com/office/officeart/2005/8/layout/pyramid1"/>
    <dgm:cxn modelId="{D921A4B9-3D6B-4B60-BFFD-1C083A4221CD}" srcId="{86A78723-6947-4294-86A6-217F3AF3786C}" destId="{D6AEEE04-B4C9-4817-8425-066150524410}" srcOrd="2" destOrd="0" parTransId="{7A2BDB65-BB33-40B3-8F08-619E3C2378B4}" sibTransId="{58404F5A-C7BB-44AA-A01F-CEC602172F7F}"/>
    <dgm:cxn modelId="{0AEC77BE-35FD-485A-9F32-9C02C5A42190}" type="presOf" srcId="{86A78723-6947-4294-86A6-217F3AF3786C}" destId="{3D5653A6-B291-42C8-B398-1237AF88C421}" srcOrd="0" destOrd="0" presId="urn:microsoft.com/office/officeart/2005/8/layout/pyramid1"/>
    <dgm:cxn modelId="{3E2006E1-44FC-48B0-BA69-ABC87E24CC69}" type="presOf" srcId="{D6AEEE04-B4C9-4817-8425-066150524410}" destId="{4DA6D496-735C-4153-ADA2-F5AB1347A589}" srcOrd="0" destOrd="0" presId="urn:microsoft.com/office/officeart/2005/8/layout/pyramid1"/>
    <dgm:cxn modelId="{106E5DFF-70F3-4217-8C99-5F47A5A46181}" type="presOf" srcId="{16D28B64-3BA7-46FD-A055-E66C8E2503E4}" destId="{6ED62012-575F-4813-BC9E-341CBF7B44CD}" srcOrd="0" destOrd="0" presId="urn:microsoft.com/office/officeart/2005/8/layout/pyramid1"/>
    <dgm:cxn modelId="{6D5CE0C9-58AA-4B7A-AA17-7AC4FCDF0B6D}" type="presParOf" srcId="{3D5653A6-B291-42C8-B398-1237AF88C421}" destId="{3B4B0BB3-07C2-44C4-910E-4ED0728ECDED}" srcOrd="0" destOrd="0" presId="urn:microsoft.com/office/officeart/2005/8/layout/pyramid1"/>
    <dgm:cxn modelId="{CECC34FC-D8FC-436E-A8FC-174245C57662}" type="presParOf" srcId="{3B4B0BB3-07C2-44C4-910E-4ED0728ECDED}" destId="{6ED62012-575F-4813-BC9E-341CBF7B44CD}" srcOrd="0" destOrd="0" presId="urn:microsoft.com/office/officeart/2005/8/layout/pyramid1"/>
    <dgm:cxn modelId="{ED757D0D-12EC-47B9-85DF-216FB1B6B8D1}" type="presParOf" srcId="{3B4B0BB3-07C2-44C4-910E-4ED0728ECDED}" destId="{D402D603-D627-4C8E-BB24-87F9BA04D7B6}" srcOrd="1" destOrd="0" presId="urn:microsoft.com/office/officeart/2005/8/layout/pyramid1"/>
    <dgm:cxn modelId="{926851E9-DD42-4542-932D-91873FB1E2EF}" type="presParOf" srcId="{3D5653A6-B291-42C8-B398-1237AF88C421}" destId="{D47575D9-0F27-4D16-9301-5F55F6814FB3}" srcOrd="1" destOrd="0" presId="urn:microsoft.com/office/officeart/2005/8/layout/pyramid1"/>
    <dgm:cxn modelId="{71008E2C-309B-4BD7-B67C-2041B56B69CA}" type="presParOf" srcId="{D47575D9-0F27-4D16-9301-5F55F6814FB3}" destId="{B36F38F6-27D4-4429-B940-118711A328A1}" srcOrd="0" destOrd="0" presId="urn:microsoft.com/office/officeart/2005/8/layout/pyramid1"/>
    <dgm:cxn modelId="{28221E06-6787-43A0-A7BF-D261AD63AE09}" type="presParOf" srcId="{D47575D9-0F27-4D16-9301-5F55F6814FB3}" destId="{1133C41A-63FA-4506-9E0A-F643E30C9572}" srcOrd="1" destOrd="0" presId="urn:microsoft.com/office/officeart/2005/8/layout/pyramid1"/>
    <dgm:cxn modelId="{FF211CCF-10FA-4F9A-96F1-8B637BA4AAE4}" type="presParOf" srcId="{3D5653A6-B291-42C8-B398-1237AF88C421}" destId="{F64C6E9B-B715-46F6-8C72-ABA469A42A1D}" srcOrd="2" destOrd="0" presId="urn:microsoft.com/office/officeart/2005/8/layout/pyramid1"/>
    <dgm:cxn modelId="{62E2A276-5082-4D8A-BF2E-7DCDE2988BC1}" type="presParOf" srcId="{F64C6E9B-B715-46F6-8C72-ABA469A42A1D}" destId="{4DA6D496-735C-4153-ADA2-F5AB1347A589}" srcOrd="0" destOrd="0" presId="urn:microsoft.com/office/officeart/2005/8/layout/pyramid1"/>
    <dgm:cxn modelId="{C51E9021-A184-4E8C-A2CA-E8A9C71E7D26}" type="presParOf" srcId="{F64C6E9B-B715-46F6-8C72-ABA469A42A1D}" destId="{9D36595F-DB28-4629-9A8E-97C7DB4CB06B}" srcOrd="1" destOrd="0" presId="urn:microsoft.com/office/officeart/2005/8/layout/pyramid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D62012-575F-4813-BC9E-341CBF7B44CD}">
      <dsp:nvSpPr>
        <dsp:cNvPr id="0" name=""/>
        <dsp:cNvSpPr/>
      </dsp:nvSpPr>
      <dsp:spPr>
        <a:xfrm>
          <a:off x="2209800" y="0"/>
          <a:ext cx="2209800" cy="1447800"/>
        </a:xfrm>
        <a:prstGeom prst="trapezoid">
          <a:avLst>
            <a:gd name="adj" fmla="val 76316"/>
          </a:avLst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3600" b="1" i="0" u="none" strike="noStrike" kern="1200" cap="none" normalizeH="0" baseline="0" dirty="0">
            <a:ln/>
            <a:effectLst/>
            <a:latin typeface="Arial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600" b="1" i="0" u="none" strike="noStrike" kern="1200" cap="none" normalizeH="0" baseline="0" dirty="0">
              <a:ln/>
              <a:solidFill>
                <a:schemeClr val="bg1"/>
              </a:solidFill>
              <a:effectLst/>
              <a:latin typeface="+mn-lt"/>
            </a:rPr>
            <a:t>Jobs</a:t>
          </a:r>
        </a:p>
      </dsp:txBody>
      <dsp:txXfrm>
        <a:off x="2209800" y="0"/>
        <a:ext cx="2209800" cy="1447800"/>
      </dsp:txXfrm>
    </dsp:sp>
    <dsp:sp modelId="{B36F38F6-27D4-4429-B940-118711A328A1}">
      <dsp:nvSpPr>
        <dsp:cNvPr id="0" name=""/>
        <dsp:cNvSpPr/>
      </dsp:nvSpPr>
      <dsp:spPr>
        <a:xfrm>
          <a:off x="1104899" y="1447800"/>
          <a:ext cx="4419600" cy="1447800"/>
        </a:xfrm>
        <a:prstGeom prst="trapezoid">
          <a:avLst>
            <a:gd name="adj" fmla="val 76316"/>
          </a:avLst>
        </a:prstGeom>
        <a:solidFill>
          <a:schemeClr val="bg2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4000" b="1" i="0" u="none" strike="noStrike" kern="1200" cap="none" normalizeH="0" baseline="0" dirty="0">
              <a:ln/>
              <a:solidFill>
                <a:schemeClr val="accent1">
                  <a:lumMod val="75000"/>
                </a:schemeClr>
              </a:solidFill>
              <a:effectLst/>
              <a:latin typeface="+mn-lt"/>
            </a:rPr>
            <a:t>Prospects</a:t>
          </a:r>
        </a:p>
      </dsp:txBody>
      <dsp:txXfrm>
        <a:off x="1878329" y="1447800"/>
        <a:ext cx="2872740" cy="1447800"/>
      </dsp:txXfrm>
    </dsp:sp>
    <dsp:sp modelId="{4DA6D496-735C-4153-ADA2-F5AB1347A589}">
      <dsp:nvSpPr>
        <dsp:cNvPr id="0" name=""/>
        <dsp:cNvSpPr/>
      </dsp:nvSpPr>
      <dsp:spPr>
        <a:xfrm>
          <a:off x="0" y="2866644"/>
          <a:ext cx="6629400" cy="1447800"/>
        </a:xfrm>
        <a:prstGeom prst="trapezoid">
          <a:avLst>
            <a:gd name="adj" fmla="val 76316"/>
          </a:avLst>
        </a:prstGeom>
        <a:solidFill>
          <a:schemeClr val="tx1">
            <a:lumMod val="95000"/>
            <a:lumOff val="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4800" b="1" i="0" u="none" strike="noStrike" kern="1200" cap="none" normalizeH="0" baseline="0" dirty="0">
              <a:ln/>
              <a:solidFill>
                <a:schemeClr val="bg1"/>
              </a:solidFill>
              <a:effectLst/>
              <a:latin typeface="+mn-lt"/>
            </a:rPr>
            <a:t>Contacts</a:t>
          </a:r>
        </a:p>
      </dsp:txBody>
      <dsp:txXfrm>
        <a:off x="1160144" y="2866644"/>
        <a:ext cx="4309110" cy="1447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A7F34-5366-4306-BD3A-ED909C1104F3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89CAAC-B015-4FB4-92FE-33E6F1EA1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732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7F0BA0-81CA-464B-A2E9-CD159C4C003B}" type="slidenum">
              <a:rPr lang="en-US"/>
              <a:pPr/>
              <a:t>4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  <a:p>
            <a:r>
              <a:rPr lang="en-US" dirty="0"/>
              <a:t>HOW DID WE GET THERE? </a:t>
            </a:r>
          </a:p>
          <a:p>
            <a:endParaRPr lang="en-US" dirty="0"/>
          </a:p>
          <a:p>
            <a:r>
              <a:rPr lang="en-US" dirty="0"/>
              <a:t>Person-centered planning with a purpose</a:t>
            </a:r>
          </a:p>
          <a:p>
            <a:r>
              <a:rPr lang="en-US" dirty="0"/>
              <a:t>Focus on preferences and what a person can do</a:t>
            </a:r>
          </a:p>
          <a:p>
            <a:r>
              <a:rPr lang="en-US" dirty="0"/>
              <a:t>Shifts emphasis to adding value</a:t>
            </a:r>
          </a:p>
          <a:p>
            <a:r>
              <a:rPr lang="en-US" dirty="0"/>
              <a:t>Targets businesses where job seeker’s unique characteristics and skills will be assets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The Tornado</a:t>
            </a:r>
          </a:p>
          <a:p>
            <a:pPr eaLnBrk="1" hangingPunct="1"/>
            <a:endParaRPr lang="en-US" dirty="0"/>
          </a:p>
          <a:p>
            <a:r>
              <a:rPr lang="en-US" baseline="0" dirty="0"/>
              <a:t>Roy working at a car wash where they do detailing for Pacific Heights residents – very high end cars.  Chauffeurs would bring cars in.  Roy works on the outside of the cars, but also gets to sit inside them while cleaning the inside.</a:t>
            </a:r>
          </a:p>
          <a:p>
            <a:endParaRPr lang="en-US" baseline="0" dirty="0"/>
          </a:p>
          <a:p>
            <a:r>
              <a:rPr lang="en-US" baseline="0" dirty="0"/>
              <a:t>When he interviewed, he hit it off right away with the owner – talking about luxury cars. </a:t>
            </a:r>
          </a:p>
          <a:p>
            <a:endParaRPr lang="en-US" baseline="0" dirty="0"/>
          </a:p>
          <a:p>
            <a:r>
              <a:rPr lang="en-US" baseline="0" dirty="0" err="1"/>
              <a:t>Divisidero</a:t>
            </a:r>
            <a:r>
              <a:rPr lang="en-US" baseline="0" dirty="0"/>
              <a:t> </a:t>
            </a:r>
            <a:r>
              <a:rPr lang="en-US" baseline="0" dirty="0" err="1"/>
              <a:t>Touchless</a:t>
            </a:r>
            <a:r>
              <a:rPr lang="en-US" baseline="0" dirty="0"/>
              <a:t> Car Wash </a:t>
            </a:r>
          </a:p>
          <a:p>
            <a:endParaRPr lang="en-US" baseline="0" dirty="0"/>
          </a:p>
          <a:p>
            <a:r>
              <a:rPr lang="en-US" baseline="0" dirty="0"/>
              <a:t>So how do you come up with a job that hits the mark – motivates, right amount of activity, uses person’s strengths?</a:t>
            </a:r>
          </a:p>
          <a:p>
            <a:endParaRPr lang="en-US" dirty="0"/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5532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Businesses Have Needs, Get Them Before a Position Has Been Posted</a:t>
            </a: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1B2391-1F68-034A-821C-1FD10A16A45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0210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1B2391-1F68-034A-821C-1FD10A16A45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1747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1B2391-1F68-034A-821C-1FD10A16A45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3761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1B2391-1F68-034A-821C-1FD10A16A45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4035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Identify key products/services</a:t>
            </a:r>
          </a:p>
          <a:p>
            <a:r>
              <a:rPr lang="en-US" sz="1200" dirty="0"/>
              <a:t>Critical positions (Who are the “rain makers”?)</a:t>
            </a:r>
          </a:p>
          <a:p>
            <a:r>
              <a:rPr lang="en-US" sz="1200" dirty="0"/>
              <a:t>Look at company culture and values</a:t>
            </a:r>
          </a:p>
          <a:p>
            <a:r>
              <a:rPr lang="en-US" sz="1200" dirty="0"/>
              <a:t>Is the company growing? Merging? Shrinking? Start-up?  Trends in the industry?</a:t>
            </a:r>
          </a:p>
          <a:p>
            <a:r>
              <a:rPr lang="en-US" sz="1200" dirty="0"/>
              <a:t>Who are their competition– what sets them apart?</a:t>
            </a:r>
          </a:p>
          <a:p>
            <a:r>
              <a:rPr lang="en-US" sz="1200" dirty="0"/>
              <a:t>Recent events? (good and bad)</a:t>
            </a:r>
          </a:p>
          <a:p>
            <a:r>
              <a:rPr lang="en-US" sz="1200" dirty="0"/>
              <a:t>Who might you talk with?</a:t>
            </a:r>
          </a:p>
          <a:p>
            <a:pPr marL="0" indent="0">
              <a:buNone/>
              <a:defRPr/>
            </a:pPr>
            <a:r>
              <a:rPr lang="en-US" altLang="en-US" dirty="0"/>
              <a:t>Y can we help employer to...</a:t>
            </a:r>
          </a:p>
          <a:p>
            <a:pPr eaLnBrk="1" hangingPunct="1">
              <a:defRPr/>
            </a:pPr>
            <a:r>
              <a:rPr lang="en-US" altLang="en-US" dirty="0"/>
              <a:t>Increase workforce effectiveness and efficiency?</a:t>
            </a:r>
          </a:p>
          <a:p>
            <a:pPr eaLnBrk="1" hangingPunct="1">
              <a:defRPr/>
            </a:pPr>
            <a:r>
              <a:rPr lang="en-US" altLang="en-US" dirty="0"/>
              <a:t>Fill gaps in the workplace?</a:t>
            </a:r>
          </a:p>
          <a:p>
            <a:pPr eaLnBrk="1" hangingPunct="1">
              <a:defRPr/>
            </a:pPr>
            <a:r>
              <a:rPr lang="en-US" altLang="en-US" dirty="0"/>
              <a:t>Reduce costly or inefficient temporary help and overtime wages?</a:t>
            </a:r>
          </a:p>
          <a:p>
            <a:pPr eaLnBrk="1" hangingPunct="1">
              <a:defRPr/>
            </a:pPr>
            <a:r>
              <a:rPr lang="en-US" altLang="en-US" dirty="0"/>
              <a:t>Increase customer satisfaction?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89CAAC-B015-4FB4-92FE-33E6F1EA136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2488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Lean</a:t>
            </a:r>
            <a:r>
              <a:rPr lang="en-US" baseline="0" dirty="0"/>
              <a:t> seeks to improve the process– by eliminating things that get in the way of doing the important work.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1BF86-B3ED-485B-9B8D-A6169E8AA30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5320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1B2391-1F68-034A-821C-1FD10A16A45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1856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9:notes"/>
          <p:cNvSpPr txBox="1">
            <a:spLocks noGrp="1"/>
          </p:cNvSpPr>
          <p:nvPr>
            <p:ph type="sldNum" idx="12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39</a:t>
            </a:fld>
            <a:endParaRPr/>
          </a:p>
        </p:txBody>
      </p:sp>
      <p:sp>
        <p:nvSpPr>
          <p:cNvPr id="406" name="Google Shape;40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7" name="Google Shape;407;p29:notes"/>
          <p:cNvSpPr txBox="1">
            <a:spLocks noGrp="1"/>
          </p:cNvSpPr>
          <p:nvPr>
            <p:ph type="body" idx="1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49299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7FB66-5F89-47BC-8A1D-BCED48A2E1F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9238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1B2391-1F68-034A-821C-1FD10A16A45E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442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Can’t focus</a:t>
            </a:r>
          </a:p>
          <a:p>
            <a:pPr eaLnBrk="1" hangingPunct="1"/>
            <a:r>
              <a:rPr lang="en-US" dirty="0"/>
              <a:t>Can’t work</a:t>
            </a:r>
          </a:p>
          <a:p>
            <a:pPr eaLnBrk="1" hangingPunct="1"/>
            <a:r>
              <a:rPr lang="en-US" dirty="0"/>
              <a:t>Cleaning and hated it.   </a:t>
            </a:r>
          </a:p>
          <a:p>
            <a:pPr eaLnBrk="1" hangingPunct="1"/>
            <a:r>
              <a:rPr lang="en-US" dirty="0"/>
              <a:t>A</a:t>
            </a:r>
            <a:r>
              <a:rPr lang="en-US" baseline="0" dirty="0"/>
              <a:t> number of jobs – ended </a:t>
            </a:r>
            <a:r>
              <a:rPr lang="en-US" baseline="0" dirty="0" err="1"/>
              <a:t>disasterously</a:t>
            </a:r>
            <a:r>
              <a:rPr lang="en-US" baseline="0" dirty="0"/>
              <a:t>. </a:t>
            </a:r>
            <a:r>
              <a:rPr lang="en-US" dirty="0"/>
              <a:t>Hit someone.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Liked</a:t>
            </a:r>
            <a:r>
              <a:rPr lang="en-US" baseline="0" dirty="0"/>
              <a:t> the paycheck – had some motivation but giving up</a:t>
            </a:r>
          </a:p>
          <a:p>
            <a:pPr eaLnBrk="1" hangingPunct="1"/>
            <a:endParaRPr lang="en-US" baseline="0" dirty="0"/>
          </a:p>
          <a:p>
            <a:pPr eaLnBrk="1" hangingPunct="1"/>
            <a:r>
              <a:rPr lang="en-US" baseline="0" dirty="0"/>
              <a:t>Lost interest - Because of his experience and getting into trouble – he was very hesitant</a:t>
            </a:r>
          </a:p>
          <a:p>
            <a:pPr eaLnBrk="1" hangingPunct="1"/>
            <a:endParaRPr lang="en-US" baseline="0" dirty="0"/>
          </a:p>
          <a:p>
            <a:pPr eaLnBrk="1" hangingPunct="1"/>
            <a:r>
              <a:rPr lang="en-US" baseline="0" dirty="0"/>
              <a:t>Need to find something that would get his interest and motivate him.</a:t>
            </a:r>
            <a:endParaRPr lang="en-US" dirty="0"/>
          </a:p>
          <a:p>
            <a:endParaRPr lang="en-US" dirty="0"/>
          </a:p>
          <a:p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A5E86-B3E1-4BC2-A904-6B596A8025D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9992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Can’t focus</a:t>
            </a:r>
          </a:p>
          <a:p>
            <a:pPr eaLnBrk="1" hangingPunct="1"/>
            <a:r>
              <a:rPr lang="en-US" dirty="0"/>
              <a:t>Can’t work</a:t>
            </a:r>
          </a:p>
          <a:p>
            <a:pPr eaLnBrk="1" hangingPunct="1"/>
            <a:r>
              <a:rPr lang="en-US" dirty="0"/>
              <a:t>Cleaning and hated it.   </a:t>
            </a:r>
          </a:p>
          <a:p>
            <a:pPr eaLnBrk="1" hangingPunct="1"/>
            <a:r>
              <a:rPr lang="en-US" dirty="0"/>
              <a:t>A</a:t>
            </a:r>
            <a:r>
              <a:rPr lang="en-US" baseline="0" dirty="0"/>
              <a:t> number of jobs – ended </a:t>
            </a:r>
            <a:r>
              <a:rPr lang="en-US" baseline="0" dirty="0" err="1"/>
              <a:t>disasterously</a:t>
            </a:r>
            <a:r>
              <a:rPr lang="en-US" baseline="0" dirty="0"/>
              <a:t>. </a:t>
            </a:r>
            <a:r>
              <a:rPr lang="en-US" dirty="0"/>
              <a:t>Hit someone.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Liked</a:t>
            </a:r>
            <a:r>
              <a:rPr lang="en-US" baseline="0" dirty="0"/>
              <a:t> the paycheck – had some motivation but giving up</a:t>
            </a:r>
          </a:p>
          <a:p>
            <a:pPr eaLnBrk="1" hangingPunct="1"/>
            <a:endParaRPr lang="en-US" baseline="0" dirty="0"/>
          </a:p>
          <a:p>
            <a:pPr eaLnBrk="1" hangingPunct="1"/>
            <a:r>
              <a:rPr lang="en-US" baseline="0" dirty="0"/>
              <a:t>Lost interest - Because of his experience and getting into trouble – he was very hesitant</a:t>
            </a:r>
          </a:p>
          <a:p>
            <a:pPr eaLnBrk="1" hangingPunct="1"/>
            <a:endParaRPr lang="en-US" baseline="0" dirty="0"/>
          </a:p>
          <a:p>
            <a:pPr eaLnBrk="1" hangingPunct="1"/>
            <a:r>
              <a:rPr lang="en-US" baseline="0" dirty="0"/>
              <a:t>Need to find something that would get his interest and motivate him.</a:t>
            </a:r>
            <a:endParaRPr lang="en-US" dirty="0"/>
          </a:p>
          <a:p>
            <a:endParaRPr lang="en-US" dirty="0"/>
          </a:p>
          <a:p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A5E86-B3E1-4BC2-A904-6B596A8025DB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0166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582CA9-666F-40F5-8D56-EC0522F3285D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969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582CA9-666F-40F5-8D56-EC0522F3285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1897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1B2391-1F68-034A-821C-1FD10A16A45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704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00C5C9-5B40-49EA-B74E-28E235C7846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09728" indent="0" algn="l">
              <a:spcBef>
                <a:spcPts val="600"/>
              </a:spcBef>
              <a:buNone/>
            </a:pPr>
            <a:r>
              <a:rPr lang="en-US" altLang="en-US" sz="1200" i="1" dirty="0"/>
              <a:t>Employment </a:t>
            </a:r>
            <a:r>
              <a:rPr lang="en-US" altLang="en-US" sz="1200" dirty="0"/>
              <a:t>is not about what is aberrant </a:t>
            </a:r>
          </a:p>
          <a:p>
            <a:pPr marL="109728" indent="0" algn="l">
              <a:spcBef>
                <a:spcPts val="600"/>
              </a:spcBef>
              <a:buNone/>
            </a:pPr>
            <a:r>
              <a:rPr lang="en-US" altLang="en-US" sz="1200" dirty="0"/>
              <a:t>or broken, or what needs fixing- </a:t>
            </a:r>
          </a:p>
          <a:p>
            <a:pPr marL="109728" indent="0" algn="l">
              <a:spcBef>
                <a:spcPts val="600"/>
              </a:spcBef>
              <a:buNone/>
            </a:pPr>
            <a:r>
              <a:rPr lang="en-US" altLang="en-US" sz="1200" dirty="0"/>
              <a:t>It is about adding value</a:t>
            </a:r>
          </a:p>
          <a:p>
            <a:pPr marL="109728" indent="0" algn="l">
              <a:spcBef>
                <a:spcPts val="0"/>
              </a:spcBef>
              <a:buNone/>
            </a:pPr>
            <a:endParaRPr lang="en-US" altLang="en-US" sz="1200" i="1" dirty="0"/>
          </a:p>
          <a:p>
            <a:pPr marL="109728" indent="0" algn="l">
              <a:spcBef>
                <a:spcPts val="0"/>
              </a:spcBef>
              <a:buNone/>
            </a:pPr>
            <a:r>
              <a:rPr lang="en-US" altLang="en-US" sz="1200" i="1" dirty="0"/>
              <a:t>We need to see Disability</a:t>
            </a:r>
            <a:r>
              <a:rPr lang="en-US" altLang="en-US" sz="1200" dirty="0"/>
              <a:t> as</a:t>
            </a:r>
          </a:p>
          <a:p>
            <a:pPr marL="109728" indent="0" algn="l">
              <a:spcBef>
                <a:spcPts val="0"/>
              </a:spcBef>
              <a:buNone/>
            </a:pPr>
            <a:r>
              <a:rPr lang="en-US" altLang="en-US" sz="1200" dirty="0"/>
              <a:t> “Human Variance”</a:t>
            </a:r>
          </a:p>
          <a:p>
            <a:pPr marL="109728" indent="0" algn="l">
              <a:spcBef>
                <a:spcPts val="0"/>
              </a:spcBef>
              <a:buNone/>
            </a:pPr>
            <a:endParaRPr lang="en-US" altLang="en-US" sz="1200" dirty="0"/>
          </a:p>
          <a:p>
            <a:pPr marL="109728" indent="0" algn="l">
              <a:spcBef>
                <a:spcPts val="0"/>
              </a:spcBef>
              <a:buNone/>
            </a:pPr>
            <a:r>
              <a:rPr lang="en-US" altLang="en-US" sz="1200" dirty="0"/>
              <a:t>We need to identify what a  job seeker’s can do– the job seeker’s strengths and interests</a:t>
            </a:r>
            <a:endParaRPr lang="en-US" sz="1200" dirty="0"/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362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89CAAC-B015-4FB4-92FE-33E6F1EA136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5319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Assign Homework.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89CAAC-B015-4FB4-92FE-33E6F1EA136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4374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8246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298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EADBC-027D-0D4D-AC47-99886BF751F4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0681-AC86-7B49-819F-B7126BFEE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462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-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858B7-55DF-7EAC-CD26-AD3DCD9F6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9F1FFC-CE4B-790A-947D-2ABB69E460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96929"/>
            <a:ext cx="5181600" cy="346754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32561C-F1A6-670D-1024-6121E2953A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513013"/>
            <a:ext cx="5181600" cy="345145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A51280-65C3-02C3-4BF2-AEEB5F935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EADBC-027D-0D4D-AC47-99886BF751F4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7EE645-65F4-AF8F-F735-66C193684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473EEC-9419-25A2-C839-34DAB93A5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0681-AC86-7B49-819F-B7126BFEEB9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380C8C4-66D9-CB4E-FD4B-7B4436486B59}"/>
              </a:ext>
            </a:extLst>
          </p:cNvPr>
          <p:cNvSpPr/>
          <p:nvPr userDrawn="1"/>
        </p:nvSpPr>
        <p:spPr>
          <a:xfrm>
            <a:off x="0" y="6100997"/>
            <a:ext cx="12192000" cy="757003"/>
          </a:xfrm>
          <a:prstGeom prst="rect">
            <a:avLst/>
          </a:prstGeom>
          <a:solidFill>
            <a:srgbClr val="2734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F08E051B-84C5-FF85-BF54-DC8B70EEBB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93769" y="6036730"/>
            <a:ext cx="2818151" cy="805186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878FA94-3FB5-193D-ACB0-74971DD2F4A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9598" y="1717291"/>
            <a:ext cx="5180202" cy="77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878FA94-3FB5-193D-ACB0-74971DD2F4A6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172201" y="1717292"/>
            <a:ext cx="5181600" cy="77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5986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-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319BE-0E3C-05E8-016B-2E894E1FC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260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78FA94-3FB5-193D-ACB0-74971DD2F4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8726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3CC143-E358-350D-498C-DF7F3EE97A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8726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E8CBDD-765F-7E8B-44B4-9120994F00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1967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74DF19-C82F-B83F-9CF1-A9833A414E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1967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88C2A7D-A60B-3450-B2C8-67EDD059AA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58409" y="6272033"/>
            <a:ext cx="2193972" cy="56124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3E20718-3E0A-69A7-8D08-91A86CBCE79D}"/>
              </a:ext>
            </a:extLst>
          </p:cNvPr>
          <p:cNvSpPr/>
          <p:nvPr userDrawn="1"/>
        </p:nvSpPr>
        <p:spPr>
          <a:xfrm rot="5400000">
            <a:off x="-3050500" y="3050497"/>
            <a:ext cx="6858002" cy="757003"/>
          </a:xfrm>
          <a:prstGeom prst="rect">
            <a:avLst/>
          </a:prstGeom>
          <a:solidFill>
            <a:srgbClr val="2076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076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8064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A8A0E-0B74-338D-38A4-A63B7B303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7A716D-AD57-B323-42C6-698D7C9153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19CBE-A3F6-B4C6-3C87-7BBCD7DEE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EADBC-027D-0D4D-AC47-99886BF751F4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313EE0-B458-DC19-C73E-3353FD8BF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552E9F-11E3-1257-1348-69870AD00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0681-AC86-7B49-819F-B7126BFEEB9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D07E86-19BC-1BDE-6F8D-0042F34F4B50}"/>
              </a:ext>
            </a:extLst>
          </p:cNvPr>
          <p:cNvSpPr/>
          <p:nvPr userDrawn="1"/>
        </p:nvSpPr>
        <p:spPr>
          <a:xfrm>
            <a:off x="0" y="6100997"/>
            <a:ext cx="12192000" cy="757003"/>
          </a:xfrm>
          <a:prstGeom prst="rect">
            <a:avLst/>
          </a:prstGeom>
          <a:solidFill>
            <a:srgbClr val="2734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73753B8E-3FF4-81EE-0BF2-FE0C48A82E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93769" y="6036730"/>
            <a:ext cx="2818151" cy="805186"/>
          </a:xfrm>
          <a:prstGeom prst="rect">
            <a:avLst/>
          </a:prstGeom>
        </p:spPr>
      </p:pic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5181600" y="987425"/>
            <a:ext cx="6172200" cy="488156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15685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-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C70E6-A0FE-B1B3-9A0E-17ABB9C6A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A9A1DE-FF3B-83DC-C96F-98E8CD8BA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B7A68C-06FC-9D5C-5F68-AC42654971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155960-9CEE-322D-497F-E7C0C6AF2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EADBC-027D-0D4D-AC47-99886BF751F4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C58648-EF83-7A79-AF37-22EAAEC84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FF907D-D55A-9185-76FC-902C2C3CE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0681-AC86-7B49-819F-B7126BFEEB9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2B5CAD-F498-6711-DC51-54E7D61BD909}"/>
              </a:ext>
            </a:extLst>
          </p:cNvPr>
          <p:cNvSpPr/>
          <p:nvPr userDrawn="1"/>
        </p:nvSpPr>
        <p:spPr>
          <a:xfrm>
            <a:off x="0" y="6100997"/>
            <a:ext cx="12192000" cy="757003"/>
          </a:xfrm>
          <a:prstGeom prst="rect">
            <a:avLst/>
          </a:prstGeom>
          <a:solidFill>
            <a:srgbClr val="2076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BD0534E5-4AA0-111B-D7AC-7B5A4924ED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93769" y="6036730"/>
            <a:ext cx="2818151" cy="805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902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32EAEF5-BB77-B6DD-169E-D268F3DFAF92}"/>
              </a:ext>
            </a:extLst>
          </p:cNvPr>
          <p:cNvSpPr/>
          <p:nvPr userDrawn="1"/>
        </p:nvSpPr>
        <p:spPr>
          <a:xfrm rot="5400000">
            <a:off x="-3048002" y="3050499"/>
            <a:ext cx="6858002" cy="757003"/>
          </a:xfrm>
          <a:prstGeom prst="rect">
            <a:avLst/>
          </a:prstGeom>
          <a:solidFill>
            <a:srgbClr val="2734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64096F-1A08-CBC1-402A-2781C9A2A8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58409" y="6272033"/>
            <a:ext cx="2193972" cy="56124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2B319BE-0E3C-05E8-016B-2E894E1FC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260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407313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-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9F343F9-FCD3-9CD0-A2EC-AD76020A0B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58409" y="6272033"/>
            <a:ext cx="2193972" cy="56124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55B8A03-38D9-97B3-12A2-A7F714ADDEDB}"/>
              </a:ext>
            </a:extLst>
          </p:cNvPr>
          <p:cNvSpPr/>
          <p:nvPr userDrawn="1"/>
        </p:nvSpPr>
        <p:spPr>
          <a:xfrm rot="5400000">
            <a:off x="-3050500" y="3050497"/>
            <a:ext cx="6858002" cy="757003"/>
          </a:xfrm>
          <a:prstGeom prst="rect">
            <a:avLst/>
          </a:prstGeom>
          <a:solidFill>
            <a:srgbClr val="2076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07670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2B319BE-0E3C-05E8-016B-2E894E1FC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260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593307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096000" y="1"/>
            <a:ext cx="6096000" cy="123031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8000">
                <a:solidFill>
                  <a:srgbClr val="800000"/>
                </a:solidFill>
                <a:latin typeface="Arial Narrow" charset="0"/>
                <a:cs typeface="Arial Narrow" charset="0"/>
              </a:rPr>
              <a:t>activity</a:t>
            </a:r>
          </a:p>
        </p:txBody>
      </p:sp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6096000" y="1"/>
            <a:ext cx="6096000" cy="123031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8000">
                <a:solidFill>
                  <a:srgbClr val="800000"/>
                </a:solidFill>
                <a:latin typeface="Arial Narrow" charset="0"/>
                <a:cs typeface="Arial Narrow" charset="0"/>
              </a:rPr>
              <a:t>activity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95400"/>
            <a:ext cx="12192000" cy="5562600"/>
          </a:xfrm>
          <a:solidFill>
            <a:srgbClr val="800000"/>
          </a:solidFill>
          <a:ln>
            <a:solidFill>
              <a:srgbClr val="800000"/>
            </a:solidFill>
          </a:ln>
        </p:spPr>
        <p:txBody>
          <a:bodyPr anchor="ctr">
            <a:noAutofit/>
          </a:bodyPr>
          <a:lstStyle>
            <a:lvl1pPr algn="ctr">
              <a:lnSpc>
                <a:spcPts val="10000"/>
              </a:lnSpc>
              <a:defRPr sz="10000" b="0" cap="none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6A781BB-D824-44A1-8A3C-6BDCF29072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57194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8186A-56B3-42BB-9B94-89FBE9C164EA}" type="datetime1">
              <a:rPr lang="en-US" smtClean="0"/>
              <a:t>9/1/2023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8C269-850C-4158-B451-7083264BF9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7977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955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22AED1A-5F51-C641-A549-9C8CF3A91F4B}"/>
              </a:ext>
            </a:extLst>
          </p:cNvPr>
          <p:cNvSpPr/>
          <p:nvPr userDrawn="1"/>
        </p:nvSpPr>
        <p:spPr>
          <a:xfrm rot="16200000">
            <a:off x="-1470994" y="5148470"/>
            <a:ext cx="3180525" cy="238537"/>
          </a:xfrm>
          <a:prstGeom prst="rect">
            <a:avLst/>
          </a:prstGeom>
          <a:solidFill>
            <a:srgbClr val="883D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51C3A5-4582-A144-969E-77DBE8A76F1F}"/>
              </a:ext>
            </a:extLst>
          </p:cNvPr>
          <p:cNvSpPr/>
          <p:nvPr userDrawn="1"/>
        </p:nvSpPr>
        <p:spPr>
          <a:xfrm rot="5400000">
            <a:off x="-442104" y="1344929"/>
            <a:ext cx="1122744" cy="238536"/>
          </a:xfrm>
          <a:prstGeom prst="rect">
            <a:avLst/>
          </a:prstGeom>
          <a:solidFill>
            <a:srgbClr val="3390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5D8F600-EBC3-D64D-ADFE-9E6A9767240B}"/>
              </a:ext>
            </a:extLst>
          </p:cNvPr>
          <p:cNvSpPr/>
          <p:nvPr userDrawn="1"/>
        </p:nvSpPr>
        <p:spPr>
          <a:xfrm rot="16200000">
            <a:off x="-706683" y="2732252"/>
            <a:ext cx="1651907" cy="238537"/>
          </a:xfrm>
          <a:prstGeom prst="rect">
            <a:avLst/>
          </a:prstGeom>
          <a:solidFill>
            <a:srgbClr val="315E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94610E2-A714-F442-9DE0-399BD632D9CB}"/>
              </a:ext>
            </a:extLst>
          </p:cNvPr>
          <p:cNvSpPr/>
          <p:nvPr userDrawn="1"/>
        </p:nvSpPr>
        <p:spPr>
          <a:xfrm rot="16200000">
            <a:off x="-332147" y="332146"/>
            <a:ext cx="902827" cy="238538"/>
          </a:xfrm>
          <a:prstGeom prst="rect">
            <a:avLst/>
          </a:prstGeom>
          <a:solidFill>
            <a:srgbClr val="C3E9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4D144B9-A573-9347-9D2C-F6FC6C91F1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119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DDEDF4-883C-4159-966D-7CEF8ED53D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460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31C9C-81DD-2AB2-E0A5-72DE504822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27346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BC1567-017D-4F7C-E071-AFB6FA845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19B86C-6DB2-76C2-9EE8-C784DE31D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EADBC-027D-0D4D-AC47-99886BF751F4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C5F702-5C3F-1CD6-2A66-D10C6397D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0FBA5C-08AF-A022-7C11-1D23E76CB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0681-AC86-7B49-819F-B7126BFEEB9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2D0C6A-7957-9A08-90D2-535D8810E6A3}"/>
              </a:ext>
            </a:extLst>
          </p:cNvPr>
          <p:cNvSpPr txBox="1"/>
          <p:nvPr userDrawn="1"/>
        </p:nvSpPr>
        <p:spPr>
          <a:xfrm>
            <a:off x="257908" y="61897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938C57B-0482-79D0-D3C9-E6BB57F274A8}"/>
              </a:ext>
            </a:extLst>
          </p:cNvPr>
          <p:cNvSpPr/>
          <p:nvPr userDrawn="1"/>
        </p:nvSpPr>
        <p:spPr>
          <a:xfrm>
            <a:off x="0" y="6100997"/>
            <a:ext cx="12192000" cy="757003"/>
          </a:xfrm>
          <a:prstGeom prst="rect">
            <a:avLst/>
          </a:prstGeom>
          <a:solidFill>
            <a:srgbClr val="2734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E03A9BA5-6E66-CD20-3969-E5C2F76CDA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93769" y="6055018"/>
            <a:ext cx="2818151" cy="805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7900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9AC7D-2EFA-49EA-8F92-15FD0EBDDFCC}" type="datetime1">
              <a:rPr lang="en-US" smtClean="0"/>
              <a:t>9/1/2023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8C269-850C-4158-B451-7083264BF9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767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9F343F9-FCD3-9CD0-A2EC-AD76020A0B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58409" y="6272033"/>
            <a:ext cx="2193972" cy="56124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55B8A03-38D9-97B3-12A2-A7F714ADDEDB}"/>
              </a:ext>
            </a:extLst>
          </p:cNvPr>
          <p:cNvSpPr/>
          <p:nvPr userDrawn="1"/>
        </p:nvSpPr>
        <p:spPr>
          <a:xfrm rot="5400000">
            <a:off x="-3050500" y="3050497"/>
            <a:ext cx="6858002" cy="757003"/>
          </a:xfrm>
          <a:prstGeom prst="rect">
            <a:avLst/>
          </a:prstGeom>
          <a:solidFill>
            <a:srgbClr val="2076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07670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7831C9C-81DD-2AB2-E0A5-72DE504822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27346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7BC1567-017D-4F7C-E071-AFB6FA845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60075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19B86C-6DB2-76C2-9EE8-C784DE31D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EADBC-027D-0D4D-AC47-99886BF751F4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C5F702-5C3F-1CD6-2A66-D10C6397D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0FBA5C-08AF-A022-7C11-1D23E76CB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0681-AC86-7B49-819F-B7126BFEEB9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2D0C6A-7957-9A08-90D2-535D8810E6A3}"/>
              </a:ext>
            </a:extLst>
          </p:cNvPr>
          <p:cNvSpPr txBox="1"/>
          <p:nvPr userDrawn="1"/>
        </p:nvSpPr>
        <p:spPr>
          <a:xfrm>
            <a:off x="257908" y="61897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938C57B-0482-79D0-D3C9-E6BB57F274A8}"/>
              </a:ext>
            </a:extLst>
          </p:cNvPr>
          <p:cNvSpPr/>
          <p:nvPr userDrawn="1"/>
        </p:nvSpPr>
        <p:spPr>
          <a:xfrm>
            <a:off x="0" y="6100997"/>
            <a:ext cx="12192000" cy="757003"/>
          </a:xfrm>
          <a:prstGeom prst="rect">
            <a:avLst/>
          </a:prstGeom>
          <a:solidFill>
            <a:srgbClr val="2734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E03A9BA5-6E66-CD20-3969-E5C2F76CDA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93769" y="6055018"/>
            <a:ext cx="2818151" cy="805186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9CC1446-0E6C-4F9B-40DD-D1E2DA7DF8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0696"/>
            <a:ext cx="10515600" cy="39977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6C858B7-55DF-7EAC-CD26-AD3DCD9F6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32954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E5722-1679-D4B5-52C4-018CC9D65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384" y="46019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C1446-0E6C-4F9B-40DD-D1E2DA7DF8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384" y="1920695"/>
            <a:ext cx="10515600" cy="42038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F343F9-FCD3-9CD0-A2EC-AD76020A0B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58409" y="6272033"/>
            <a:ext cx="2193972" cy="56124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55B8A03-38D9-97B3-12A2-A7F714ADDEDB}"/>
              </a:ext>
            </a:extLst>
          </p:cNvPr>
          <p:cNvSpPr/>
          <p:nvPr userDrawn="1"/>
        </p:nvSpPr>
        <p:spPr>
          <a:xfrm rot="5400000">
            <a:off x="-3050500" y="3050497"/>
            <a:ext cx="6858002" cy="757003"/>
          </a:xfrm>
          <a:prstGeom prst="rect">
            <a:avLst/>
          </a:prstGeom>
          <a:solidFill>
            <a:srgbClr val="2076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076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932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-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858B7-55DF-7EAC-CD26-AD3DCD9F6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9F1FFC-CE4B-790A-947D-2ABB69E460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388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32561C-F1A6-670D-1024-6121E2953A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388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A51280-65C3-02C3-4BF2-AEEB5F935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EADBC-027D-0D4D-AC47-99886BF751F4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7EE645-65F4-AF8F-F735-66C193684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473EEC-9419-25A2-C839-34DAB93A5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0681-AC86-7B49-819F-B7126BFEEB9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380C8C4-66D9-CB4E-FD4B-7B4436486B59}"/>
              </a:ext>
            </a:extLst>
          </p:cNvPr>
          <p:cNvSpPr/>
          <p:nvPr userDrawn="1"/>
        </p:nvSpPr>
        <p:spPr>
          <a:xfrm>
            <a:off x="0" y="6100997"/>
            <a:ext cx="12192000" cy="757003"/>
          </a:xfrm>
          <a:prstGeom prst="rect">
            <a:avLst/>
          </a:prstGeom>
          <a:solidFill>
            <a:srgbClr val="2734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F08E051B-84C5-FF85-BF54-DC8B70EEBB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93769" y="6036730"/>
            <a:ext cx="2818151" cy="805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846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-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E5722-1679-D4B5-52C4-018CC9D65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384" y="46019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F343F9-FCD3-9CD0-A2EC-AD76020A0B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58409" y="6272033"/>
            <a:ext cx="2193972" cy="56124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55B8A03-38D9-97B3-12A2-A7F714ADDEDB}"/>
              </a:ext>
            </a:extLst>
          </p:cNvPr>
          <p:cNvSpPr/>
          <p:nvPr userDrawn="1"/>
        </p:nvSpPr>
        <p:spPr>
          <a:xfrm rot="5400000">
            <a:off x="-3050500" y="3050497"/>
            <a:ext cx="6858002" cy="757003"/>
          </a:xfrm>
          <a:prstGeom prst="rect">
            <a:avLst/>
          </a:prstGeom>
          <a:solidFill>
            <a:srgbClr val="2076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07670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69F1FFC-CE4B-790A-947D-2ABB69E460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67384" y="1959471"/>
            <a:ext cx="5181600" cy="41388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69F1FFC-CE4B-790A-947D-2ABB69E460B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501384" y="1959472"/>
            <a:ext cx="5181600" cy="41388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9979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D2913-8E89-1DF7-67C1-2430EC5B5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678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6086A7-615C-539E-C1F4-1CF346A67B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36781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638715-9AA4-244C-E014-F876E2118543}"/>
              </a:ext>
            </a:extLst>
          </p:cNvPr>
          <p:cNvSpPr/>
          <p:nvPr userDrawn="1"/>
        </p:nvSpPr>
        <p:spPr>
          <a:xfrm rot="5400000">
            <a:off x="-3048002" y="3050499"/>
            <a:ext cx="6858002" cy="757003"/>
          </a:xfrm>
          <a:prstGeom prst="rect">
            <a:avLst/>
          </a:prstGeom>
          <a:solidFill>
            <a:srgbClr val="2734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9C152F-4FB7-C7E7-4677-20371495F7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58409" y="6272033"/>
            <a:ext cx="2193972" cy="56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350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-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9F343F9-FCD3-9CD0-A2EC-AD76020A0B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58409" y="6272033"/>
            <a:ext cx="2193972" cy="56124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55B8A03-38D9-97B3-12A2-A7F714ADDEDB}"/>
              </a:ext>
            </a:extLst>
          </p:cNvPr>
          <p:cNvSpPr/>
          <p:nvPr userDrawn="1"/>
        </p:nvSpPr>
        <p:spPr>
          <a:xfrm rot="5400000">
            <a:off x="-3050500" y="3050497"/>
            <a:ext cx="6858002" cy="757003"/>
          </a:xfrm>
          <a:prstGeom prst="rect">
            <a:avLst/>
          </a:prstGeom>
          <a:solidFill>
            <a:srgbClr val="2076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07670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ECD2913-8E89-1DF7-67C1-2430EC5B5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678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46086A7-615C-539E-C1F4-1CF346A67B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36781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3366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C7C159-8C44-BEA9-2522-EDFE55F1A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91499D-0FDC-A704-0E24-2947405613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B190F2-D5E4-15B7-E0C2-091B4224F8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EADBC-027D-0D4D-AC47-99886BF751F4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7671B0-7C83-5DE5-12AA-87A9CA05E7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4AE487-49A0-1EBA-5AFE-9CD0F97E73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20681-AC86-7B49-819F-B7126BFEE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477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49" r:id="rId2"/>
    <p:sldLayoutId id="2147483650" r:id="rId3"/>
    <p:sldLayoutId id="2147483661" r:id="rId4"/>
    <p:sldLayoutId id="2147483660" r:id="rId5"/>
    <p:sldLayoutId id="2147483652" r:id="rId6"/>
    <p:sldLayoutId id="2147483663" r:id="rId7"/>
    <p:sldLayoutId id="2147483651" r:id="rId8"/>
    <p:sldLayoutId id="2147483662" r:id="rId9"/>
    <p:sldLayoutId id="2147483665" r:id="rId10"/>
    <p:sldLayoutId id="2147483653" r:id="rId11"/>
    <p:sldLayoutId id="2147483657" r:id="rId12"/>
    <p:sldLayoutId id="2147483656" r:id="rId13"/>
    <p:sldLayoutId id="2147483654" r:id="rId14"/>
    <p:sldLayoutId id="2147483666" r:id="rId15"/>
    <p:sldLayoutId id="2147483669" r:id="rId16"/>
    <p:sldLayoutId id="2147483672" r:id="rId17"/>
    <p:sldLayoutId id="2147483697" r:id="rId18"/>
    <p:sldLayoutId id="2147483699" r:id="rId19"/>
    <p:sldLayoutId id="2147483700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273466"/>
          </a:solidFill>
          <a:latin typeface="Poppins" pitchFamily="2" charset="77"/>
          <a:ea typeface="+mj-ea"/>
          <a:cs typeface="Poppins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>
              <a:lumMod val="65000"/>
              <a:lumOff val="35000"/>
            </a:schemeClr>
          </a:solidFill>
          <a:latin typeface="Poppins Medium" pitchFamily="2" charset="77"/>
          <a:ea typeface="+mn-ea"/>
          <a:cs typeface="Poppins Medium" pitchFamily="2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>
              <a:lumMod val="65000"/>
              <a:lumOff val="35000"/>
            </a:schemeClr>
          </a:solidFill>
          <a:latin typeface="Poppins Medium" pitchFamily="2" charset="77"/>
          <a:ea typeface="+mn-ea"/>
          <a:cs typeface="Poppins Medium" pitchFamily="2" charset="77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>
              <a:lumMod val="65000"/>
              <a:lumOff val="35000"/>
            </a:schemeClr>
          </a:solidFill>
          <a:latin typeface="Poppins Medium" pitchFamily="2" charset="77"/>
          <a:ea typeface="+mn-ea"/>
          <a:cs typeface="Poppins Medium" pitchFamily="2" charset="77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65000"/>
              <a:lumOff val="35000"/>
            </a:schemeClr>
          </a:solidFill>
          <a:latin typeface="Poppins Medium" pitchFamily="2" charset="77"/>
          <a:ea typeface="+mn-ea"/>
          <a:cs typeface="Poppins Medium" pitchFamily="2" charset="77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65000"/>
              <a:lumOff val="35000"/>
            </a:schemeClr>
          </a:solidFill>
          <a:latin typeface="Poppins Medium" pitchFamily="2" charset="77"/>
          <a:ea typeface="+mn-ea"/>
          <a:cs typeface="Poppins Medium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29.png"/><Relationship Id="rId4" Type="http://schemas.openxmlformats.org/officeDocument/2006/relationships/image" Target="../media/image28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anscen.org/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hyperlink" Target="mailto:inquiries@transcen.or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59FD2AD-DCC6-FFED-BF26-D870F0142BE8}"/>
              </a:ext>
            </a:extLst>
          </p:cNvPr>
          <p:cNvSpPr txBox="1"/>
          <p:nvPr/>
        </p:nvSpPr>
        <p:spPr>
          <a:xfrm>
            <a:off x="0" y="1355128"/>
            <a:ext cx="4064493" cy="74348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Engaging employers and negotiating </a:t>
            </a:r>
            <a:r>
              <a:rPr lang="en-US" sz="32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customised</a:t>
            </a:r>
            <a:r>
              <a:rPr lang="en-US" sz="32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position for young job seekers with disability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oppins" pitchFamily="2" charset="77"/>
              <a:ea typeface="+mj-ea"/>
              <a:cs typeface="Poppins" pitchFamily="2" charset="77"/>
            </a:endParaRPr>
          </a:p>
          <a:p>
            <a:pPr algn="ctr"/>
            <a:endParaRPr lang="en-US" sz="3200" b="1" i="1" dirty="0">
              <a:solidFill>
                <a:schemeClr val="bg1"/>
              </a:solidFill>
              <a:latin typeface="Poppins" pitchFamily="2" charset="77"/>
              <a:ea typeface="+mj-ea"/>
              <a:cs typeface="Poppins" pitchFamily="2" charset="77"/>
            </a:endParaRPr>
          </a:p>
          <a:p>
            <a:pPr algn="ctr"/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 pitchFamily="2" charset="77"/>
                <a:ea typeface="+mj-ea"/>
                <a:cs typeface="Poppins" pitchFamily="2" charset="77"/>
              </a:rPr>
              <a:t>May 5</a:t>
            </a:r>
            <a:r>
              <a:rPr kumimoji="0" lang="en-US" sz="2800" b="1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 pitchFamily="2" charset="77"/>
                <a:ea typeface="+mj-ea"/>
                <a:cs typeface="Poppins" pitchFamily="2" charset="77"/>
              </a:rPr>
              <a:t>th</a:t>
            </a: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 pitchFamily="2" charset="77"/>
                <a:ea typeface="+mj-ea"/>
                <a:cs typeface="Poppins" pitchFamily="2" charset="77"/>
              </a:rPr>
              <a:t>, 2023</a:t>
            </a:r>
            <a:endParaRPr lang="en-US" sz="2800" b="1" dirty="0">
              <a:solidFill>
                <a:schemeClr val="bg1"/>
              </a:solidFill>
              <a:latin typeface="Poppins" pitchFamily="2" charset="77"/>
              <a:ea typeface="+mj-ea"/>
              <a:cs typeface="Poppins" pitchFamily="2" charset="77"/>
            </a:endParaRPr>
          </a:p>
          <a:p>
            <a:pPr algn="ctr"/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 pitchFamily="2" charset="77"/>
                <a:ea typeface="+mj-ea"/>
                <a:cs typeface="Poppins" pitchFamily="2" charset="77"/>
              </a:rPr>
              <a:t>Sara Murphy</a:t>
            </a:r>
          </a:p>
          <a:p>
            <a:pPr algn="ctr"/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oppins" pitchFamily="2" charset="77"/>
              <a:ea typeface="+mj-ea"/>
              <a:cs typeface="Poppins" pitchFamily="2" charset="77"/>
            </a:endParaRPr>
          </a:p>
          <a:p>
            <a:endParaRPr lang="en-US" sz="4400" b="1" dirty="0">
              <a:solidFill>
                <a:schemeClr val="bg1"/>
              </a:solidFill>
              <a:latin typeface="Poppins" pitchFamily="2" charset="77"/>
              <a:ea typeface="+mj-ea"/>
              <a:cs typeface="Poppins" pitchFamily="2" charset="77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oppins Medium" pitchFamily="2" charset="77"/>
              <a:ea typeface="+mn-ea"/>
              <a:cs typeface="Poppins Medium" pitchFamily="2" charset="77"/>
            </a:endParaRPr>
          </a:p>
          <a:p>
            <a:endParaRPr lang="en-US" sz="4400" b="1" dirty="0">
              <a:solidFill>
                <a:schemeClr val="bg1"/>
              </a:solidFill>
              <a:latin typeface="Poppins" pitchFamily="2" charset="77"/>
              <a:ea typeface="+mj-ea"/>
              <a:cs typeface="Poppins" pitchFamily="2" charset="77"/>
            </a:endParaRPr>
          </a:p>
          <a:p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2" name="Picture 1" descr="Shape&#10;&#10;Description automatically generated with medium confidence">
            <a:extLst>
              <a:ext uri="{FF2B5EF4-FFF2-40B4-BE49-F238E27FC236}">
                <a16:creationId xmlns:a16="http://schemas.microsoft.com/office/drawing/2014/main" id="{AE390CAB-417F-1AC5-376C-83432C938A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2262" y="5875149"/>
            <a:ext cx="4064494" cy="89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638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3960" y="18288"/>
            <a:ext cx="10515600" cy="159051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No more “Selling Disability”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3960" y="1472752"/>
            <a:ext cx="10515600" cy="42048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“Untapped labor pool”, “Hire the Disabled”, “Give him a go.”  (</a:t>
            </a: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Deficit Marketing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  <a:p>
            <a:pPr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Focus is on Job seeker’s skills , not tax credits or employer stipends</a:t>
            </a:r>
          </a:p>
          <a:p>
            <a:pPr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Customized Employment is not “job carving”. It is building jobs based on the employer’s needs and a job seeker’s strengths.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AA8C269-850C-4158-B451-7083264BF9B6}" type="slidenum">
              <a:rPr lang="en-US" smtClean="0"/>
              <a:pPr/>
              <a:t>10</a:t>
            </a:fld>
            <a:endParaRPr kumimoji="0"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23160" y="4797985"/>
            <a:ext cx="8077200" cy="64633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We must stop stigmatizing our candidates!</a:t>
            </a:r>
            <a:endParaRPr lang="en-US" dirty="0"/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223F3590-92FB-0FFA-0662-183E261B40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4331" y="6126589"/>
            <a:ext cx="3096841" cy="68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729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182880"/>
            <a:ext cx="10607040" cy="162474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With </a:t>
            </a:r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Customized Employment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, </a:t>
            </a:r>
            <a:br>
              <a:rPr lang="en-US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We Must </a:t>
            </a:r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Switch Hats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1160" y="2198844"/>
            <a:ext cx="9433560" cy="38617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/>
              <a:t>We must stop selling “disability” and start selling “customized business solutions”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AA8C269-850C-4158-B451-7083264BF9B6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0" name="Picture 9" title="Sargent in a different hat with a sign that says employment service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45" b="35874"/>
          <a:stretch/>
        </p:blipFill>
        <p:spPr>
          <a:xfrm>
            <a:off x="7089278" y="3429001"/>
            <a:ext cx="2576350" cy="229675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3" name="Picture 12" title="Sargent in a hat with a sign that says social service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814" b="33085"/>
          <a:stretch/>
        </p:blipFill>
        <p:spPr>
          <a:xfrm>
            <a:off x="2560320" y="3406852"/>
            <a:ext cx="2651620" cy="2356997"/>
          </a:xfrm>
          <a:prstGeom prst="rect">
            <a:avLst/>
          </a:prstGeom>
          <a:ln>
            <a:noFill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2781230" y="5759360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Social Worker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01841" y="5741946"/>
            <a:ext cx="25298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Employment Consultant</a:t>
            </a:r>
          </a:p>
        </p:txBody>
      </p:sp>
      <p:sp>
        <p:nvSpPr>
          <p:cNvPr id="17" name="Right Arrow 16" title="arrow to another picture"/>
          <p:cNvSpPr/>
          <p:nvPr/>
        </p:nvSpPr>
        <p:spPr>
          <a:xfrm>
            <a:off x="5617725" y="4554085"/>
            <a:ext cx="946784" cy="470714"/>
          </a:xfrm>
          <a:prstGeom prst="rightArrow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pic>
        <p:nvPicPr>
          <p:cNvPr id="5" name="Picture 4" descr="the brotherhood of st laurence logo&#10;">
            <a:extLst>
              <a:ext uri="{FF2B5EF4-FFF2-40B4-BE49-F238E27FC236}">
                <a16:creationId xmlns:a16="http://schemas.microsoft.com/office/drawing/2014/main" id="{27F3177E-8174-4E04-25A0-ED60ABE3BF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3068" y="4789442"/>
            <a:ext cx="1850812" cy="130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5549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What’s Your </a:t>
            </a:r>
            <a:br>
              <a:rPr lang="en-US" dirty="0"/>
            </a:br>
            <a:r>
              <a:rPr lang="en-US" dirty="0"/>
              <a:t>Elevator Speech?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What do you say </a:t>
            </a:r>
          </a:p>
          <a:p>
            <a:pPr>
              <a:spcBef>
                <a:spcPts val="600"/>
              </a:spcBef>
            </a:pPr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when someone asks, “what do you do?”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AA8C269-850C-4158-B451-7083264BF9B6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2" name="Picture 1" descr="Shape&#10;&#10;Description automatically generated with medium confidence">
            <a:extLst>
              <a:ext uri="{FF2B5EF4-FFF2-40B4-BE49-F238E27FC236}">
                <a16:creationId xmlns:a16="http://schemas.microsoft.com/office/drawing/2014/main" id="{9715BE45-F6AF-95CD-2722-FD2D183C5B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4331" y="6126589"/>
            <a:ext cx="3096841" cy="68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343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481" y="25758"/>
            <a:ext cx="10239392" cy="1472596"/>
          </a:xfrm>
        </p:spPr>
        <p:txBody>
          <a:bodyPr>
            <a:normAutofit/>
          </a:bodyPr>
          <a:lstStyle/>
          <a:p>
            <a:r>
              <a:rPr lang="en-US" dirty="0">
                <a:cs typeface="Arial" panose="020B0604020202020204" pitchFamily="34" charset="0"/>
              </a:rPr>
              <a:t>Effective Elevator Speeches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2521" y="1544074"/>
            <a:ext cx="9721311" cy="4786895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US" altLang="en-US" sz="2800" b="1" dirty="0">
                <a:latin typeface="Poppins Medium" panose="00000600000000000000" pitchFamily="2" charset="0"/>
                <a:cs typeface="Poppins Medium" panose="00000600000000000000" pitchFamily="2" charset="0"/>
              </a:rPr>
              <a:t>Are Short</a:t>
            </a:r>
            <a:r>
              <a:rPr lang="en-US" altLang="en-US" sz="2800" dirty="0">
                <a:latin typeface="Poppins Medium" panose="00000600000000000000" pitchFamily="2" charset="0"/>
                <a:cs typeface="Poppins Medium" panose="00000600000000000000" pitchFamily="2" charset="0"/>
              </a:rPr>
              <a:t>. An elevator speech is NOT a sales pitch. Think 3 to 4 sentences!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US" altLang="en-US" sz="2800" b="1" dirty="0">
                <a:latin typeface="Poppins Medium" panose="00000600000000000000" pitchFamily="2" charset="0"/>
                <a:cs typeface="Poppins Medium" panose="00000600000000000000" pitchFamily="2" charset="0"/>
              </a:rPr>
              <a:t>Use Everyday Language</a:t>
            </a:r>
            <a:r>
              <a:rPr lang="en-US" altLang="en-US" sz="2800" dirty="0">
                <a:latin typeface="Poppins Medium" panose="00000600000000000000" pitchFamily="2" charset="0"/>
                <a:cs typeface="Poppins Medium" panose="00000600000000000000" pitchFamily="2" charset="0"/>
              </a:rPr>
              <a:t>. Avoid our jargon </a:t>
            </a:r>
            <a:r>
              <a:rPr lang="en-US" altLang="en-US" dirty="0">
                <a:latin typeface="Poppins Medium" panose="00000600000000000000" pitchFamily="2" charset="0"/>
                <a:cs typeface="Poppins Medium" panose="00000600000000000000" pitchFamily="2" charset="0"/>
              </a:rPr>
              <a:t>or sounding like a </a:t>
            </a:r>
            <a:r>
              <a:rPr lang="en-US" altLang="en-US" sz="2800" dirty="0">
                <a:latin typeface="Poppins Medium" panose="00000600000000000000" pitchFamily="2" charset="0"/>
                <a:cs typeface="Poppins Medium" panose="00000600000000000000" pitchFamily="2" charset="0"/>
              </a:rPr>
              <a:t>salesman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US" altLang="en-US" b="1" dirty="0">
                <a:latin typeface="Poppins Medium" panose="00000600000000000000" pitchFamily="2" charset="0"/>
                <a:cs typeface="Poppins Medium" panose="00000600000000000000" pitchFamily="2" charset="0"/>
              </a:rPr>
              <a:t>Start</a:t>
            </a:r>
            <a:r>
              <a:rPr lang="en-US" altLang="en-US" sz="2800" b="1" dirty="0">
                <a:latin typeface="Poppins Medium" panose="00000600000000000000" pitchFamily="2" charset="0"/>
                <a:cs typeface="Poppins Medium" panose="00000600000000000000" pitchFamily="2" charset="0"/>
              </a:rPr>
              <a:t> a Conversation</a:t>
            </a:r>
            <a:r>
              <a:rPr lang="en-US" altLang="en-US" sz="2800" dirty="0">
                <a:latin typeface="Poppins Medium" panose="00000600000000000000" pitchFamily="2" charset="0"/>
                <a:cs typeface="Poppins Medium" panose="00000600000000000000" pitchFamily="2" charset="0"/>
              </a:rPr>
              <a:t>. Ask a question </a:t>
            </a:r>
            <a:r>
              <a:rPr lang="en-US" altLang="en-US" dirty="0">
                <a:latin typeface="Poppins Medium" panose="00000600000000000000" pitchFamily="2" charset="0"/>
                <a:cs typeface="Poppins Medium" panose="00000600000000000000" pitchFamily="2" charset="0"/>
              </a:rPr>
              <a:t>of your listener. </a:t>
            </a:r>
            <a:r>
              <a:rPr lang="en-US" altLang="en-US" sz="2800" dirty="0">
                <a:latin typeface="Poppins Medium" panose="00000600000000000000" pitchFamily="2" charset="0"/>
                <a:cs typeface="Poppins Medium" panose="00000600000000000000" pitchFamily="2" charset="0"/>
              </a:rPr>
              <a:t>A successful elevator speech is when the other person says “Interesting. Tell me more.”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US" altLang="en-US" b="1" dirty="0">
                <a:latin typeface="Poppins Medium" panose="00000600000000000000" pitchFamily="2" charset="0"/>
                <a:cs typeface="Poppins Medium" panose="00000600000000000000" pitchFamily="2" charset="0"/>
              </a:rPr>
              <a:t>It is not about “Disability”</a:t>
            </a:r>
            <a:endParaRPr lang="en-US" altLang="en-US" sz="2800" b="1" dirty="0">
              <a:latin typeface="Poppins Medium" panose="00000600000000000000" pitchFamily="2" charset="0"/>
              <a:cs typeface="Poppins Medium" panose="000006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altLang="en-US" sz="2800" dirty="0">
              <a:latin typeface="Poppins Medium" panose="00000600000000000000" pitchFamily="2" charset="0"/>
              <a:cs typeface="Poppins Medium" panose="00000600000000000000" pitchFamily="2" charset="0"/>
            </a:endParaRPr>
          </a:p>
          <a:p>
            <a:endParaRPr lang="en-US" dirty="0">
              <a:latin typeface="+mj-lt"/>
            </a:endParaRPr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0FFA3C12-66F9-7CF4-E62C-5D8FF83582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4331" y="6126589"/>
            <a:ext cx="3096841" cy="68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71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47DB25D-8C89-3BD6-BC63-BFDB7E5D9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4848" y="1837997"/>
            <a:ext cx="4908740" cy="1523048"/>
          </a:xfrm>
        </p:spPr>
        <p:txBody>
          <a:bodyPr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8C90BA-408F-8C52-2652-71105C50CC93}"/>
              </a:ext>
            </a:extLst>
          </p:cNvPr>
          <p:cNvSpPr txBox="1"/>
          <p:nvPr/>
        </p:nvSpPr>
        <p:spPr>
          <a:xfrm>
            <a:off x="6409858" y="2705725"/>
            <a:ext cx="49987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273466"/>
                </a:solidFill>
              </a:rPr>
              <a:t>Write Your</a:t>
            </a:r>
          </a:p>
          <a:p>
            <a:pPr algn="ctr"/>
            <a:r>
              <a:rPr lang="en-US" sz="4400" b="1" dirty="0">
                <a:solidFill>
                  <a:srgbClr val="273466"/>
                </a:solidFill>
              </a:rPr>
              <a:t> Elevator Speech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79819E-F43A-E742-8DAD-94E9298896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9309" y="655320"/>
            <a:ext cx="4399765" cy="55473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1" descr="Shape&#10;&#10;Description automatically generated with medium confidence">
            <a:extLst>
              <a:ext uri="{FF2B5EF4-FFF2-40B4-BE49-F238E27FC236}">
                <a16:creationId xmlns:a16="http://schemas.microsoft.com/office/drawing/2014/main" id="{7174C81F-20AE-DB6C-0517-7D11928FB4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4331" y="6126589"/>
            <a:ext cx="3096841" cy="68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704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5464" y="182880"/>
            <a:ext cx="10515600" cy="1325563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Use Positive Language </a:t>
            </a:r>
            <a:br>
              <a:rPr lang="en-US" sz="36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and Business 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7384" y="1673035"/>
            <a:ext cx="10515600" cy="498214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Look at your program’s branding </a:t>
            </a:r>
          </a:p>
          <a:p>
            <a:pPr>
              <a:defRPr/>
            </a:pPr>
            <a:r>
              <a:rPr lang="en-US" dirty="0"/>
              <a:t>No social service lingo or acronyms  </a:t>
            </a:r>
          </a:p>
          <a:p>
            <a:pPr>
              <a:defRPr/>
            </a:pPr>
            <a:r>
              <a:rPr lang="en-US" dirty="0"/>
              <a:t>“Systematic , routine tasks”, “entry level” vs. “easy, menial jobs”  or “repetitive work”</a:t>
            </a:r>
          </a:p>
          <a:p>
            <a:pPr>
              <a:defRPr/>
            </a:pPr>
            <a:r>
              <a:rPr lang="en-US" dirty="0"/>
              <a:t>“Recruit and screen candidates” vs. “job development”</a:t>
            </a:r>
          </a:p>
          <a:p>
            <a:pPr>
              <a:defRPr/>
            </a:pPr>
            <a:r>
              <a:rPr lang="en-US" dirty="0"/>
              <a:t>Business tools and principles (i.e. Lean, Six Sigma)</a:t>
            </a:r>
          </a:p>
          <a:p>
            <a:pPr>
              <a:defRPr/>
            </a:pPr>
            <a:r>
              <a:rPr lang="en-US" dirty="0"/>
              <a:t>“Orientation and training” vs. job coaching</a:t>
            </a:r>
          </a:p>
          <a:p>
            <a:pPr>
              <a:defRPr/>
            </a:pPr>
            <a:r>
              <a:rPr lang="en-US" dirty="0"/>
              <a:t>Tools  vs. accommodations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AA8C269-850C-4158-B451-7083264BF9B6}" type="slidenum">
              <a:rPr lang="en-US" smtClean="0"/>
              <a:pPr/>
              <a:t>15</a:t>
            </a:fld>
            <a:endParaRPr kumimoji="0" lang="en-US" dirty="0"/>
          </a:p>
        </p:txBody>
      </p:sp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DE1C6396-6DE4-4221-B41E-7DC89714AD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4331" y="6126589"/>
            <a:ext cx="3096841" cy="68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4853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1560" y="145607"/>
            <a:ext cx="10972800" cy="1325563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Advantages &amp; Benefits for Employers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1560" y="1269304"/>
            <a:ext cx="10515600" cy="4674296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11200" dirty="0"/>
              <a:t>Cost effective way to improve workflow and reduce waste</a:t>
            </a:r>
          </a:p>
          <a:p>
            <a:pPr>
              <a:lnSpc>
                <a:spcPct val="120000"/>
              </a:lnSpc>
            </a:pPr>
            <a:r>
              <a:rPr lang="en-US" sz="11200" dirty="0"/>
              <a:t>Supports core staff so they can concentrate on key aspects of their positions</a:t>
            </a:r>
          </a:p>
          <a:p>
            <a:pPr>
              <a:lnSpc>
                <a:spcPct val="120000"/>
              </a:lnSpc>
            </a:pPr>
            <a:r>
              <a:rPr lang="en-US" sz="11200" dirty="0"/>
              <a:t>Productive, dependable, loyal employees</a:t>
            </a:r>
          </a:p>
          <a:p>
            <a:pPr>
              <a:lnSpc>
                <a:spcPct val="120000"/>
              </a:lnSpc>
            </a:pPr>
            <a:r>
              <a:rPr lang="en-US" sz="11200" dirty="0"/>
              <a:t>Reduces recruitment and training costs for support positions</a:t>
            </a:r>
          </a:p>
          <a:p>
            <a:pPr>
              <a:lnSpc>
                <a:spcPct val="120000"/>
              </a:lnSpc>
            </a:pPr>
            <a:r>
              <a:rPr lang="en-US" sz="11200" dirty="0"/>
              <a:t>Diversifies the workforce</a:t>
            </a:r>
          </a:p>
          <a:p>
            <a:pPr>
              <a:lnSpc>
                <a:spcPct val="120000"/>
              </a:lnSpc>
            </a:pPr>
            <a:r>
              <a:rPr lang="en-US" sz="11200" dirty="0"/>
              <a:t>Leverages resources of employment service to assist with orientation and training of the new employee.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AA8C269-850C-4158-B451-7083264BF9B6}" type="slidenum">
              <a:rPr lang="en-US" smtClean="0"/>
              <a:pPr/>
              <a:t>16</a:t>
            </a:fld>
            <a:endParaRPr kumimoji="0" lang="en-US" dirty="0"/>
          </a:p>
        </p:txBody>
      </p:sp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E1D3B6ED-C277-559C-9C0B-EC04ECA78C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4188" y="6197212"/>
            <a:ext cx="2776984" cy="61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8025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0AFBD3-2058-2A6C-36D5-0FBEF28C0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4440" y="1709738"/>
            <a:ext cx="10717941" cy="2852737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Targeting &amp; </a:t>
            </a:r>
            <a:r>
              <a:rPr lang="en-US" sz="6700" dirty="0"/>
              <a:t>Networking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FF18F7-FF81-739D-5AF7-FEAD09654C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600" dirty="0">
                <a:solidFill>
                  <a:schemeClr val="bg1">
                    <a:lumMod val="50000"/>
                  </a:schemeClr>
                </a:solidFill>
              </a:rPr>
              <a:t>Learning about business needs and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600" dirty="0">
                <a:solidFill>
                  <a:schemeClr val="bg1">
                    <a:lumMod val="50000"/>
                  </a:schemeClr>
                </a:solidFill>
              </a:rPr>
              <a:t>building relationships with employers</a:t>
            </a:r>
          </a:p>
        </p:txBody>
      </p:sp>
      <p:pic>
        <p:nvPicPr>
          <p:cNvPr id="2" name="Picture 1" descr="Shape&#10;&#10;Description automatically generated with medium confidence">
            <a:extLst>
              <a:ext uri="{FF2B5EF4-FFF2-40B4-BE49-F238E27FC236}">
                <a16:creationId xmlns:a16="http://schemas.microsoft.com/office/drawing/2014/main" id="{034740BE-5868-12E4-645D-FD87FEE52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4331" y="6126589"/>
            <a:ext cx="3096841" cy="68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5003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5FF46-EC82-3843-A7AB-70D42985E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260" y="17902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Target Potential Employers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B8B1A4-CEDB-D348-A1F1-E3C3D0C88ED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11900"/>
            <a:ext cx="2743200" cy="365125"/>
          </a:xfrm>
        </p:spPr>
        <p:txBody>
          <a:bodyPr/>
          <a:lstStyle/>
          <a:p>
            <a:fld id="{D1DDEDF4-883C-4159-966D-7CEF8ED53DD3}" type="slidenum">
              <a:rPr lang="en-US" smtClean="0"/>
              <a:t>18</a:t>
            </a:fld>
            <a:endParaRPr lang="en-US" dirty="0"/>
          </a:p>
        </p:txBody>
      </p:sp>
      <p:sp>
        <p:nvSpPr>
          <p:cNvPr id="52" name="Content Placeholder 51">
            <a:extLst>
              <a:ext uri="{FF2B5EF4-FFF2-40B4-BE49-F238E27FC236}">
                <a16:creationId xmlns:a16="http://schemas.microsoft.com/office/drawing/2014/main" id="{F7E22D24-9091-064B-AF0D-7786B04B5889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1246535" y="1131807"/>
            <a:ext cx="4468466" cy="2192337"/>
          </a:xfrm>
        </p:spPr>
        <p:txBody>
          <a:bodyPr anchor="ctr"/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en-US" dirty="0">
                <a:solidFill>
                  <a:schemeClr val="bg2">
                    <a:lumMod val="25000"/>
                  </a:schemeClr>
                </a:solidFill>
              </a:rPr>
              <a:t>Use Venn diagrams to target employment settings that will </a:t>
            </a:r>
            <a:r>
              <a:rPr lang="en-US" altLang="en-US" i="1" dirty="0">
                <a:solidFill>
                  <a:schemeClr val="bg2">
                    <a:lumMod val="25000"/>
                  </a:schemeClr>
                </a:solidFill>
              </a:rPr>
              <a:t>fit like a glove.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</p:txBody>
      </p:sp>
      <p:grpSp>
        <p:nvGrpSpPr>
          <p:cNvPr id="3" name="Group 15" title="one of three overlapping circles that says &quot;fast-paced lots of variety&quot;">
            <a:extLst>
              <a:ext uri="{FF2B5EF4-FFF2-40B4-BE49-F238E27FC236}">
                <a16:creationId xmlns:a16="http://schemas.microsoft.com/office/drawing/2014/main" id="{B766E891-BF7A-8E9E-0EC6-885645CFB6EB}"/>
              </a:ext>
            </a:extLst>
          </p:cNvPr>
          <p:cNvGrpSpPr>
            <a:grpSpLocks/>
          </p:cNvGrpSpPr>
          <p:nvPr/>
        </p:nvGrpSpPr>
        <p:grpSpPr bwMode="auto">
          <a:xfrm>
            <a:off x="6085244" y="1320639"/>
            <a:ext cx="3529012" cy="3529013"/>
            <a:chOff x="3358902" y="1211777"/>
            <a:chExt cx="3529745" cy="3528321"/>
          </a:xfrm>
          <a:noFill/>
        </p:grpSpPr>
        <p:sp>
          <p:nvSpPr>
            <p:cNvPr id="4" name="Oval 5">
              <a:extLst>
                <a:ext uri="{FF2B5EF4-FFF2-40B4-BE49-F238E27FC236}">
                  <a16:creationId xmlns:a16="http://schemas.microsoft.com/office/drawing/2014/main" id="{CB63B995-6F00-7763-717A-B2DE060C6E6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77425">
              <a:off x="3358902" y="1211777"/>
              <a:ext cx="3529745" cy="3528321"/>
            </a:xfrm>
            <a:prstGeom prst="ellipse">
              <a:avLst/>
            </a:prstGeom>
            <a:grpFill/>
            <a:ln w="9525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</a:endParaRPr>
            </a:p>
          </p:txBody>
        </p:sp>
        <p:sp>
          <p:nvSpPr>
            <p:cNvPr id="6" name="Text Box 17">
              <a:extLst>
                <a:ext uri="{FF2B5EF4-FFF2-40B4-BE49-F238E27FC236}">
                  <a16:creationId xmlns:a16="http://schemas.microsoft.com/office/drawing/2014/main" id="{C72AF51F-B0EA-8A6E-D700-1CE021D771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97896" y="1932029"/>
              <a:ext cx="2743200" cy="46157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en-US" sz="2400" dirty="0">
                  <a:solidFill>
                    <a:srgbClr val="315E6D"/>
                  </a:solidFill>
                  <a:latin typeface="Poppins" panose="00000800000000000000" pitchFamily="2" charset="0"/>
                  <a:cs typeface="Poppins" panose="00000800000000000000" pitchFamily="2" charset="0"/>
                </a:rPr>
                <a:t>Ideal Setting</a:t>
              </a:r>
            </a:p>
          </p:txBody>
        </p:sp>
      </p:grpSp>
      <p:grpSp>
        <p:nvGrpSpPr>
          <p:cNvPr id="7" name="Group 15" title="one of three overlapping circles that says &quot;fast-paced lots of variety&quot;">
            <a:extLst>
              <a:ext uri="{FF2B5EF4-FFF2-40B4-BE49-F238E27FC236}">
                <a16:creationId xmlns:a16="http://schemas.microsoft.com/office/drawing/2014/main" id="{78F13499-A5C2-8529-83E6-233E2093B86E}"/>
              </a:ext>
            </a:extLst>
          </p:cNvPr>
          <p:cNvGrpSpPr>
            <a:grpSpLocks/>
          </p:cNvGrpSpPr>
          <p:nvPr/>
        </p:nvGrpSpPr>
        <p:grpSpPr bwMode="auto">
          <a:xfrm>
            <a:off x="4039848" y="2999980"/>
            <a:ext cx="3672018" cy="3529013"/>
            <a:chOff x="4124794" y="316848"/>
            <a:chExt cx="3672780" cy="3528321"/>
          </a:xfrm>
          <a:noFill/>
        </p:grpSpPr>
        <p:sp>
          <p:nvSpPr>
            <p:cNvPr id="11" name="Oval 5">
              <a:extLst>
                <a:ext uri="{FF2B5EF4-FFF2-40B4-BE49-F238E27FC236}">
                  <a16:creationId xmlns:a16="http://schemas.microsoft.com/office/drawing/2014/main" id="{724525E2-83C6-9FA8-8540-79F5018B34B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77425">
              <a:off x="4267829" y="316848"/>
              <a:ext cx="3529745" cy="3528321"/>
            </a:xfrm>
            <a:prstGeom prst="ellipse">
              <a:avLst/>
            </a:prstGeom>
            <a:grpFill/>
            <a:ln w="9525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2" name="Text Box 17">
              <a:extLst>
                <a:ext uri="{FF2B5EF4-FFF2-40B4-BE49-F238E27FC236}">
                  <a16:creationId xmlns:a16="http://schemas.microsoft.com/office/drawing/2014/main" id="{351DE576-639C-B4C2-30C4-A13F9698B0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4794" y="1752811"/>
              <a:ext cx="2743200" cy="83083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en-US" sz="2400" dirty="0">
                  <a:solidFill>
                    <a:srgbClr val="315E6D"/>
                  </a:solidFill>
                  <a:latin typeface="Poppins" panose="00000800000000000000" pitchFamily="2" charset="0"/>
                  <a:cs typeface="Poppins" panose="00000800000000000000" pitchFamily="2" charset="0"/>
                </a:rPr>
                <a:t>Interests </a:t>
              </a:r>
            </a:p>
            <a:p>
              <a:pPr algn="ctr">
                <a:defRPr/>
              </a:pPr>
              <a:r>
                <a:rPr lang="en-US" sz="2400" dirty="0">
                  <a:solidFill>
                    <a:srgbClr val="315E6D"/>
                  </a:solidFill>
                  <a:latin typeface="Poppins" panose="00000800000000000000" pitchFamily="2" charset="0"/>
                  <a:cs typeface="Poppins" panose="00000800000000000000" pitchFamily="2" charset="0"/>
                </a:rPr>
                <a:t>or Passions</a:t>
              </a:r>
            </a:p>
          </p:txBody>
        </p:sp>
      </p:grpSp>
      <p:grpSp>
        <p:nvGrpSpPr>
          <p:cNvPr id="13" name="Group 15" title="one of three overlapping circles that says &quot;fast-paced lots of variety&quot;">
            <a:extLst>
              <a:ext uri="{FF2B5EF4-FFF2-40B4-BE49-F238E27FC236}">
                <a16:creationId xmlns:a16="http://schemas.microsoft.com/office/drawing/2014/main" id="{FB1578C0-E5D6-D554-DD42-1B65B9545FC9}"/>
              </a:ext>
            </a:extLst>
          </p:cNvPr>
          <p:cNvGrpSpPr>
            <a:grpSpLocks/>
          </p:cNvGrpSpPr>
          <p:nvPr/>
        </p:nvGrpSpPr>
        <p:grpSpPr bwMode="auto">
          <a:xfrm>
            <a:off x="6906829" y="2980782"/>
            <a:ext cx="3529012" cy="3529013"/>
            <a:chOff x="4267829" y="316848"/>
            <a:chExt cx="3529745" cy="3528321"/>
          </a:xfrm>
          <a:noFill/>
        </p:grpSpPr>
        <p:sp>
          <p:nvSpPr>
            <p:cNvPr id="15" name="Oval 5">
              <a:extLst>
                <a:ext uri="{FF2B5EF4-FFF2-40B4-BE49-F238E27FC236}">
                  <a16:creationId xmlns:a16="http://schemas.microsoft.com/office/drawing/2014/main" id="{31D28B85-7EE7-FA90-0666-496FF096D79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77425">
              <a:off x="4267829" y="316848"/>
              <a:ext cx="3529745" cy="3528321"/>
            </a:xfrm>
            <a:prstGeom prst="ellipse">
              <a:avLst/>
            </a:prstGeom>
            <a:grpFill/>
            <a:ln w="9525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6" name="Text Box 17">
              <a:extLst>
                <a:ext uri="{FF2B5EF4-FFF2-40B4-BE49-F238E27FC236}">
                  <a16:creationId xmlns:a16="http://schemas.microsoft.com/office/drawing/2014/main" id="{A85B07FF-5225-C71F-829B-83D2348FF9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5209" y="2315035"/>
              <a:ext cx="2743200" cy="83083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en-US" sz="2400" dirty="0">
                  <a:solidFill>
                    <a:srgbClr val="315E6D"/>
                  </a:solidFill>
                  <a:latin typeface="Poppins" panose="00000800000000000000" pitchFamily="2" charset="0"/>
                  <a:cs typeface="Poppins" panose="00000800000000000000" pitchFamily="2" charset="0"/>
                </a:rPr>
                <a:t>Talents and skills</a:t>
              </a:r>
            </a:p>
          </p:txBody>
        </p:sp>
      </p:grpSp>
      <p:sp>
        <p:nvSpPr>
          <p:cNvPr id="19" name="Multiply 17">
            <a:extLst>
              <a:ext uri="{FF2B5EF4-FFF2-40B4-BE49-F238E27FC236}">
                <a16:creationId xmlns:a16="http://schemas.microsoft.com/office/drawing/2014/main" id="{6530F4D3-5505-4041-4D7B-9D22114DB4B2}"/>
              </a:ext>
            </a:extLst>
          </p:cNvPr>
          <p:cNvSpPr/>
          <p:nvPr/>
        </p:nvSpPr>
        <p:spPr>
          <a:xfrm>
            <a:off x="6940905" y="3981247"/>
            <a:ext cx="725706" cy="71058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the brotherhood of st laurence logo&#10;">
            <a:extLst>
              <a:ext uri="{FF2B5EF4-FFF2-40B4-BE49-F238E27FC236}">
                <a16:creationId xmlns:a16="http://schemas.microsoft.com/office/drawing/2014/main" id="{92E45344-2AB0-CF77-970A-473652003D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3068" y="4789442"/>
            <a:ext cx="1843284" cy="1302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0562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0099C94-D7E3-8A4F-AE0B-8C0752CEE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2887"/>
            <a:ext cx="9601200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i="1" dirty="0"/>
              <a:t>Why is networking so important?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95BFEC-5242-CC42-9C02-0D6DE5607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984222"/>
            <a:ext cx="4900612" cy="1757205"/>
          </a:xfrm>
        </p:spPr>
        <p:txBody>
          <a:bodyPr anchor="ctr">
            <a:normAutofit/>
          </a:bodyPr>
          <a:lstStyle/>
          <a:p>
            <a:pPr marL="0" indent="0" algn="ctr">
              <a:spcBef>
                <a:spcPts val="2200"/>
              </a:spcBef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80% of job seekers </a:t>
            </a:r>
            <a:r>
              <a:rPr lang="en-US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only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apply for posted positions.</a:t>
            </a:r>
          </a:p>
        </p:txBody>
      </p:sp>
      <p:pic>
        <p:nvPicPr>
          <p:cNvPr id="19" name="Content Placeholder 18" descr="Pie chart divided between 80% and 20% ">
            <a:extLst>
              <a:ext uri="{FF2B5EF4-FFF2-40B4-BE49-F238E27FC236}">
                <a16:creationId xmlns:a16="http://schemas.microsoft.com/office/drawing/2014/main" id="{F1654E04-D092-2342-AFCB-ABE54FDF96A4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485" y="2835399"/>
            <a:ext cx="3833812" cy="3917950"/>
          </a:xfrm>
          <a:effectLst>
            <a:outerShdw blurRad="342900" dist="38100" dir="2700000" sx="102000" sy="102000" algn="tl" rotWithShape="0">
              <a:srgbClr val="7F7F7F">
                <a:alpha val="40000"/>
              </a:srgbClr>
            </a:outerShdw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A98ED57-EA0A-2745-B97B-EDA3F953B55F}"/>
              </a:ext>
            </a:extLst>
          </p:cNvPr>
          <p:cNvSpPr txBox="1"/>
          <p:nvPr/>
        </p:nvSpPr>
        <p:spPr>
          <a:xfrm>
            <a:off x="6854429" y="5231935"/>
            <a:ext cx="2437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80% of jobs are NOT posted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6D8A6D1-3117-F34D-AAD7-88E7844495DA}"/>
              </a:ext>
            </a:extLst>
          </p:cNvPr>
          <p:cNvSpPr txBox="1"/>
          <p:nvPr/>
        </p:nvSpPr>
        <p:spPr>
          <a:xfrm>
            <a:off x="7939042" y="2960063"/>
            <a:ext cx="1235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20% posted</a:t>
            </a:r>
          </a:p>
        </p:txBody>
      </p:sp>
      <p:pic>
        <p:nvPicPr>
          <p:cNvPr id="2" name="Content Placeholder 18" descr="Pie chart divided between 80% and 20% ">
            <a:extLst>
              <a:ext uri="{FF2B5EF4-FFF2-40B4-BE49-F238E27FC236}">
                <a16:creationId xmlns:a16="http://schemas.microsoft.com/office/drawing/2014/main" id="{56E2BA23-7992-7BF4-3339-ECFB70B499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960" y="2741427"/>
            <a:ext cx="3833812" cy="3917950"/>
          </a:xfrm>
          <a:prstGeom prst="rect">
            <a:avLst/>
          </a:prstGeom>
          <a:effectLst>
            <a:outerShdw blurRad="342900" dist="38100" dir="2700000" sx="102000" sy="102000" algn="tl" rotWithShape="0">
              <a:srgbClr val="7F7F7F">
                <a:alpha val="40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D5305A3-951A-A748-1D08-E838496B9B29}"/>
              </a:ext>
            </a:extLst>
          </p:cNvPr>
          <p:cNvSpPr txBox="1"/>
          <p:nvPr/>
        </p:nvSpPr>
        <p:spPr>
          <a:xfrm>
            <a:off x="2181270" y="4974619"/>
            <a:ext cx="205359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80% of jobs of Jobseekers apply for jobs via postings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63F516-B476-0717-D887-953D92B124E8}"/>
              </a:ext>
            </a:extLst>
          </p:cNvPr>
          <p:cNvSpPr txBox="1"/>
          <p:nvPr/>
        </p:nvSpPr>
        <p:spPr>
          <a:xfrm>
            <a:off x="2795080" y="2927721"/>
            <a:ext cx="17531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20%</a:t>
            </a:r>
          </a:p>
          <a:p>
            <a:pPr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  <a:endParaRPr 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5BF83A-09D9-CFFB-4918-2A63627B2C0C}"/>
              </a:ext>
            </a:extLst>
          </p:cNvPr>
          <p:cNvSpPr txBox="1"/>
          <p:nvPr/>
        </p:nvSpPr>
        <p:spPr>
          <a:xfrm>
            <a:off x="6285549" y="1175969"/>
            <a:ext cx="383381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But, </a:t>
            </a:r>
            <a:r>
              <a:rPr lang="en-US" sz="32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only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20% of </a:t>
            </a:r>
          </a:p>
          <a:p>
            <a:pPr algn="ctr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jobs are ever posted.</a:t>
            </a:r>
          </a:p>
          <a:p>
            <a:endParaRPr lang="en-US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C64F225-1A1C-520B-28D7-D8AF391AD6B0}"/>
              </a:ext>
            </a:extLst>
          </p:cNvPr>
          <p:cNvCxnSpPr>
            <a:cxnSpLocks/>
          </p:cNvCxnSpPr>
          <p:nvPr/>
        </p:nvCxnSpPr>
        <p:spPr>
          <a:xfrm flipV="1">
            <a:off x="4268175" y="3760346"/>
            <a:ext cx="3688967" cy="162001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 descr="the brotherhood of st laurence logo&#10;">
            <a:extLst>
              <a:ext uri="{FF2B5EF4-FFF2-40B4-BE49-F238E27FC236}">
                <a16:creationId xmlns:a16="http://schemas.microsoft.com/office/drawing/2014/main" id="{0D65ED5B-821D-D1E6-6DFB-E813FD0DA3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3068" y="4789442"/>
            <a:ext cx="1850812" cy="130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609612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66" b="6621"/>
          <a:stretch/>
        </p:blipFill>
        <p:spPr>
          <a:xfrm>
            <a:off x="20" y="136525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F3CF89-7E7A-6C32-4081-946741DE9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36525"/>
            <a:ext cx="9144000" cy="265239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altLang="en-US" sz="3600" dirty="0">
                <a:solidFill>
                  <a:schemeClr val="tx1"/>
                </a:solidFill>
                <a:latin typeface="Poppins" panose="00000800000000000000" pitchFamily="2" charset="0"/>
                <a:cs typeface="Poppins" panose="00000800000000000000" pitchFamily="2" charset="0"/>
              </a:rPr>
              <a:t>Customized Employment </a:t>
            </a:r>
            <a:br>
              <a:rPr lang="en-US" altLang="en-US" sz="3600" dirty="0">
                <a:solidFill>
                  <a:schemeClr val="tx1"/>
                </a:solidFill>
                <a:latin typeface="Poppins" panose="00000800000000000000" pitchFamily="2" charset="0"/>
                <a:cs typeface="Poppins" panose="00000800000000000000" pitchFamily="2" charset="0"/>
              </a:rPr>
            </a:br>
            <a:r>
              <a:rPr lang="en-US" altLang="en-US" sz="3600" dirty="0">
                <a:solidFill>
                  <a:schemeClr val="tx1"/>
                </a:solidFill>
                <a:latin typeface="Poppins" panose="00000800000000000000" pitchFamily="2" charset="0"/>
                <a:cs typeface="Poppins" panose="00000800000000000000" pitchFamily="2" charset="0"/>
              </a:rPr>
              <a:t>re-frames how we see job seekers with disabilities and how we approach and partner with employers.</a:t>
            </a:r>
            <a:r>
              <a:rPr lang="en-US" sz="3600" dirty="0">
                <a:solidFill>
                  <a:schemeClr val="tx1"/>
                </a:solidFill>
                <a:latin typeface="Poppins" panose="00000800000000000000" pitchFamily="2" charset="0"/>
                <a:cs typeface="Poppins" panose="00000800000000000000" pitchFamily="2" charset="0"/>
              </a:rPr>
              <a:t>.</a:t>
            </a:r>
            <a:br>
              <a:rPr lang="en-US" sz="3800" dirty="0">
                <a:solidFill>
                  <a:schemeClr val="tx1"/>
                </a:solidFill>
                <a:latin typeface="Poppins" panose="00000800000000000000" pitchFamily="2" charset="0"/>
                <a:cs typeface="Poppins" panose="00000800000000000000" pitchFamily="2" charset="0"/>
              </a:rPr>
            </a:br>
            <a:endParaRPr lang="en-US" sz="3800" dirty="0">
              <a:solidFill>
                <a:schemeClr val="tx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AAA8C269-850C-4158-B451-7083264BF9B6}" type="slidenum">
              <a:rPr lang="en-US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2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903019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20</a:t>
            </a:fld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7277"/>
            <a:ext cx="10515600" cy="1325563"/>
          </a:xfrm>
        </p:spPr>
        <p:txBody>
          <a:bodyPr/>
          <a:lstStyle/>
          <a:p>
            <a:pPr algn="ctr"/>
            <a:r>
              <a:rPr lang="en-US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+mn-lt"/>
                <a:cs typeface="Poppins" panose="00000500000000000000" pitchFamily="2" charset="0"/>
              </a:rPr>
              <a:t>Employer Relationships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2819400" y="1447800"/>
          <a:ext cx="6629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28ED9986-EBD7-9622-EB28-93A013AD1B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4077" y="5894439"/>
            <a:ext cx="3424222" cy="117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4877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4ACFB1-A871-4740-AF4C-8B46EFEC4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119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1DDEDF4-883C-4159-966D-7CEF8ED53DD3}" type="slidenum">
              <a:rPr lang="en-US" smtClean="0"/>
              <a:pPr/>
              <a:t>21</a:t>
            </a:fld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28889A-EB42-274E-9413-80F7DAE15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from “Contact” to “Job”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25A077-808C-614E-B4B0-7C6EA983E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384" y="1920695"/>
            <a:ext cx="10515600" cy="4203880"/>
          </a:xfrm>
        </p:spPr>
        <p:txBody>
          <a:bodyPr/>
          <a:lstStyle/>
          <a:p>
            <a:r>
              <a:rPr lang="en-US" dirty="0"/>
              <a:t>Build a relationship with the employer</a:t>
            </a:r>
          </a:p>
          <a:p>
            <a:r>
              <a:rPr lang="en-US" dirty="0"/>
              <a:t>Learn how the business works and the employer’s needs and challenges.  Can your job seeker help address these needs? (“Prospect”)</a:t>
            </a:r>
          </a:p>
          <a:p>
            <a:r>
              <a:rPr lang="en-US" dirty="0"/>
              <a:t>“It’s the perfect place!” Present your ideas, solutions and candidate (“Negotiate Jobs”)</a:t>
            </a:r>
          </a:p>
          <a:p>
            <a:endParaRPr lang="en-US" dirty="0"/>
          </a:p>
        </p:txBody>
      </p:sp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044D9636-FA4F-B7AA-FEFB-B7F7C44F3E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4331" y="6126589"/>
            <a:ext cx="3096841" cy="68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400389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36781" y="1709739"/>
            <a:ext cx="10515600" cy="2618422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Informational Interviews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436781" y="4328161"/>
            <a:ext cx="10515600" cy="1500187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>
                    <a:lumMod val="50000"/>
                  </a:schemeClr>
                </a:solidFill>
              </a:rPr>
              <a:t>Talk to employers to learn about their businesses</a:t>
            </a:r>
          </a:p>
        </p:txBody>
      </p:sp>
      <p:pic>
        <p:nvPicPr>
          <p:cNvPr id="2" name="Picture 1" descr="Shape&#10;&#10;Description automatically generated with medium confidence">
            <a:extLst>
              <a:ext uri="{FF2B5EF4-FFF2-40B4-BE49-F238E27FC236}">
                <a16:creationId xmlns:a16="http://schemas.microsoft.com/office/drawing/2014/main" id="{7A01D7B0-B9DF-8FC4-F359-723244BC2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4331" y="6126589"/>
            <a:ext cx="3096841" cy="68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2275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sz="4100" dirty="0">
                <a:cs typeface="Arial Narrow" charset="0"/>
              </a:rPr>
              <a:t>What do Employers Value when Hiring?</a:t>
            </a:r>
            <a:endParaRPr lang="en-US" sz="4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5431" y="2314808"/>
            <a:ext cx="6820169" cy="404154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cs typeface="Arial Narrow" charset="0"/>
              </a:rPr>
              <a:t>Motivated employees who are excited about their work. </a:t>
            </a:r>
          </a:p>
          <a:p>
            <a:pPr>
              <a:defRPr/>
            </a:pPr>
            <a:r>
              <a:rPr lang="en-US" dirty="0">
                <a:cs typeface="Arial Narrow" charset="0"/>
              </a:rPr>
              <a:t>Candidates with skills sets that can add value to their workforce.</a:t>
            </a:r>
          </a:p>
          <a:p>
            <a:pPr>
              <a:defRPr/>
            </a:pPr>
            <a:r>
              <a:rPr lang="en-US" dirty="0">
                <a:cs typeface="Arial Narrow" charset="0"/>
              </a:rPr>
              <a:t>Business solutions that improve the company’s productivity and/or work processes</a:t>
            </a:r>
            <a:r>
              <a:rPr lang="en-US" dirty="0">
                <a:solidFill>
                  <a:schemeClr val="tx1"/>
                </a:solidFill>
                <a:cs typeface="Arial Narrow" charset="0"/>
              </a:rPr>
              <a:t>.</a:t>
            </a:r>
          </a:p>
        </p:txBody>
      </p:sp>
      <p:pic>
        <p:nvPicPr>
          <p:cNvPr id="6" name="Picture 5" descr="Person holding a puzzle piece">
            <a:extLst>
              <a:ext uri="{FF2B5EF4-FFF2-40B4-BE49-F238E27FC236}">
                <a16:creationId xmlns:a16="http://schemas.microsoft.com/office/drawing/2014/main" id="{CE5FDC5D-7B85-4A6E-A59F-BD34FBE6AE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265" r="26940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724400" y="63119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D1DDEDF4-883C-4159-966D-7CEF8ED53DD3}" type="slidenum">
              <a:rPr lang="en-US" smtClean="0"/>
              <a:pPr>
                <a:spcAft>
                  <a:spcPts val="600"/>
                </a:spcAft>
              </a:pPr>
              <a:t>23</a:t>
            </a:fld>
            <a:endParaRPr kumimoji="0" lang="en-US"/>
          </a:p>
        </p:txBody>
      </p:sp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6AEF4E4E-5B0E-F85B-F8C3-0553762736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4331" y="6126589"/>
            <a:ext cx="3096841" cy="68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0598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27182" y="1346"/>
            <a:ext cx="10515600" cy="1325563"/>
          </a:xfrm>
        </p:spPr>
        <p:txBody>
          <a:bodyPr>
            <a:normAutofit/>
          </a:bodyPr>
          <a:lstStyle/>
          <a:p>
            <a:r>
              <a:rPr lang="en-US" sz="4900" dirty="0"/>
              <a:t>Marketing vs. Selling</a:t>
            </a:r>
            <a:endParaRPr lang="en-US" sz="5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AAA8C269-850C-4158-B451-7083264BF9B6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81270" y="2389758"/>
            <a:ext cx="561097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Poppins Medium" panose="00000600000000000000" pitchFamily="2" charset="0"/>
                <a:cs typeface="Poppins Medium" panose="00000600000000000000" pitchFamily="2" charset="0"/>
              </a:rPr>
              <a:t>Employment Consultants must talk with employers to identify business needs, </a:t>
            </a:r>
            <a:r>
              <a:rPr lang="en-US" sz="3200" i="1" dirty="0">
                <a:latin typeface="Poppins Medium" panose="00000600000000000000" pitchFamily="2" charset="0"/>
                <a:cs typeface="Poppins Medium" panose="00000600000000000000" pitchFamily="2" charset="0"/>
              </a:rPr>
              <a:t>not pitch the program</a:t>
            </a:r>
          </a:p>
          <a:p>
            <a:pPr algn="ctr"/>
            <a:r>
              <a:rPr lang="en-US" sz="3200" i="1" dirty="0">
                <a:latin typeface="Poppins Medium" panose="00000600000000000000" pitchFamily="2" charset="0"/>
                <a:cs typeface="Poppins Medium" panose="00000600000000000000" pitchFamily="2" charset="0"/>
              </a:rPr>
              <a:t> or a job seeker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879" y="1426515"/>
            <a:ext cx="4679319" cy="4483955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" name="Picture 1" descr="Shape&#10;&#10;Description automatically generated with medium confidence">
            <a:extLst>
              <a:ext uri="{FF2B5EF4-FFF2-40B4-BE49-F238E27FC236}">
                <a16:creationId xmlns:a16="http://schemas.microsoft.com/office/drawing/2014/main" id="{0E7D1E64-A46E-CDCE-4E9E-C45C8C680C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4331" y="6126589"/>
            <a:ext cx="3096841" cy="68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1890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724400" y="63119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1DDEDF4-883C-4159-966D-7CEF8ED53DD3}" type="slidenum">
              <a:rPr lang="en-US" smtClean="0"/>
              <a:pPr/>
              <a:t>25</a:t>
            </a:fld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5565"/>
            <a:ext cx="10515600" cy="1325563"/>
          </a:xfrm>
        </p:spPr>
        <p:txBody>
          <a:bodyPr/>
          <a:lstStyle/>
          <a:p>
            <a:r>
              <a:rPr lang="en-US" dirty="0"/>
              <a:t>How Do You Get in the Door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249680"/>
            <a:ext cx="10210800" cy="492728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Find a “warm”, not “cold” contact</a:t>
            </a:r>
          </a:p>
          <a:p>
            <a:pPr>
              <a:lnSpc>
                <a:spcPct val="110000"/>
              </a:lnSpc>
            </a:pPr>
            <a:r>
              <a:rPr lang="en-US" dirty="0"/>
              <a:t>Do not lead with “I work with people with disabilities”</a:t>
            </a:r>
          </a:p>
          <a:p>
            <a:pPr>
              <a:lnSpc>
                <a:spcPct val="110000"/>
              </a:lnSpc>
            </a:pPr>
            <a:r>
              <a:rPr lang="en-US" dirty="0"/>
              <a:t>A good opening line…</a:t>
            </a:r>
          </a:p>
          <a:p>
            <a:pPr lvl="1">
              <a:lnSpc>
                <a:spcPct val="110000"/>
              </a:lnSpc>
              <a:buFont typeface="System Font Regular"/>
              <a:buChar char="-"/>
            </a:pPr>
            <a:r>
              <a:rPr lang="en-US" dirty="0"/>
              <a:t>“I work with job seekers interested in your industry.  My Friend, Mary Smith, said you are an expert in the field and might be able to help me.”</a:t>
            </a:r>
          </a:p>
          <a:p>
            <a:pPr>
              <a:lnSpc>
                <a:spcPct val="110000"/>
              </a:lnSpc>
            </a:pPr>
            <a:r>
              <a:rPr lang="en-US" dirty="0"/>
              <a:t>Elevator Speech for your organization.</a:t>
            </a:r>
          </a:p>
          <a:p>
            <a:pPr lvl="1">
              <a:lnSpc>
                <a:spcPct val="110000"/>
              </a:lnSpc>
              <a:buFont typeface="System Font Regular"/>
              <a:buChar char="-"/>
            </a:pPr>
            <a:r>
              <a:rPr lang="en-US" dirty="0"/>
              <a:t>“Who are you with? What does your organization do from the perspective of an employer?” (Do NOT sell disability)</a:t>
            </a:r>
          </a:p>
          <a:p>
            <a:pPr>
              <a:lnSpc>
                <a:spcPct val="110000"/>
              </a:lnSpc>
            </a:pPr>
            <a:r>
              <a:rPr lang="en-US" dirty="0"/>
              <a:t>Make your initial request easy…</a:t>
            </a:r>
          </a:p>
          <a:p>
            <a:pPr lvl="1">
              <a:lnSpc>
                <a:spcPct val="110000"/>
              </a:lnSpc>
              <a:buFont typeface="System Font Regular"/>
              <a:buChar char="-"/>
            </a:pPr>
            <a:r>
              <a:rPr lang="en-US" dirty="0"/>
              <a:t>“Can I come see what you do and talk to you about the skills sets needed to work in this field.” </a:t>
            </a:r>
          </a:p>
        </p:txBody>
      </p:sp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A763D9F9-7B4E-3354-D2E9-7E86779637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4331" y="6126589"/>
            <a:ext cx="3096841" cy="68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531933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F7CB67-2FAF-6D41-8D94-1F02D428E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119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1DDEDF4-883C-4159-966D-7CEF8ED53DD3}" type="slidenum">
              <a:rPr lang="en-US" smtClean="0"/>
              <a:pPr/>
              <a:t>26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D6C1E6-E483-8F43-9B6D-B54E45875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365125"/>
            <a:ext cx="7026696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The “Right Person” May Not be </a:t>
            </a:r>
            <a:r>
              <a:rPr lang="en-US" i="1" dirty="0"/>
              <a:t>Human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D81C3-D3C5-D34E-84DF-41921821F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3200" y="1868170"/>
            <a:ext cx="6879336" cy="435133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HR is responsible for the bigger picture (strategy, projections, policies) and recruiting, on-boarding &amp; managing staff</a:t>
            </a:r>
          </a:p>
          <a:p>
            <a:pPr>
              <a:lnSpc>
                <a:spcPct val="120000"/>
              </a:lnSpc>
            </a:pPr>
            <a:r>
              <a:rPr lang="en-US" dirty="0"/>
              <a:t>HR’s role is not necessarily understanding the nuances of the work being done.</a:t>
            </a:r>
          </a:p>
          <a:p>
            <a:pPr>
              <a:lnSpc>
                <a:spcPct val="120000"/>
              </a:lnSpc>
            </a:pPr>
            <a:r>
              <a:rPr lang="en-US" dirty="0"/>
              <a:t>HR is often the last to know that there are staffing needs in a department</a:t>
            </a:r>
          </a:p>
          <a:p>
            <a:pPr>
              <a:lnSpc>
                <a:spcPct val="120000"/>
              </a:lnSpc>
            </a:pPr>
            <a:r>
              <a:rPr lang="en-US" i="1" dirty="0"/>
              <a:t>Customizing Jobs </a:t>
            </a:r>
            <a:r>
              <a:rPr lang="en-US" dirty="0"/>
              <a:t>is about </a:t>
            </a:r>
            <a:r>
              <a:rPr lang="en-US" i="1" dirty="0"/>
              <a:t>Process Improvement </a:t>
            </a:r>
          </a:p>
          <a:p>
            <a:pPr>
              <a:lnSpc>
                <a:spcPct val="120000"/>
              </a:lnSpc>
            </a:pPr>
            <a:r>
              <a:rPr lang="en-US" dirty="0"/>
              <a:t>We need to talk to the people doing the work. </a:t>
            </a:r>
          </a:p>
          <a:p>
            <a:pPr>
              <a:lnSpc>
                <a:spcPct val="120000"/>
              </a:lnSpc>
            </a:pPr>
            <a:endParaRPr lang="en-US" dirty="0"/>
          </a:p>
        </p:txBody>
      </p:sp>
      <p:pic>
        <p:nvPicPr>
          <p:cNvPr id="5" name="Content Placeholder 5" descr="A meme from the movie &quot;Office Space&quot; where the supervisor is standing. Text in the meme: &quot;I don't know how to do your job...but my book says you're doing it wrong.&quot;">
            <a:extLst>
              <a:ext uri="{FF2B5EF4-FFF2-40B4-BE49-F238E27FC236}">
                <a16:creationId xmlns:a16="http://schemas.microsoft.com/office/drawing/2014/main" id="{0BC4775E-1C6F-5244-BE8C-4EE7198961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259" y="-1"/>
            <a:ext cx="3842742" cy="3486199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</p:spPr>
      </p:pic>
      <p:pic>
        <p:nvPicPr>
          <p:cNvPr id="6" name="Picture 5" descr="A meme of a girl giving a knowing look at the camera behind her while fire fighters are putting out a house fire in front of her. Text in the meme: &quot;This is when human resources would decide they should maybe hire a fire fighter&quot;">
            <a:extLst>
              <a:ext uri="{FF2B5EF4-FFF2-40B4-BE49-F238E27FC236}">
                <a16:creationId xmlns:a16="http://schemas.microsoft.com/office/drawing/2014/main" id="{73A8B388-8347-6845-AB7C-32ECC3FEDC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397" y="3595926"/>
            <a:ext cx="3843603" cy="3275775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1566563930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BEE70-B38B-3930-ECA8-0D531153F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6063" y="1371600"/>
            <a:ext cx="5134418" cy="428244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Do your Research</a:t>
            </a:r>
            <a:br>
              <a:rPr lang="en-US" dirty="0"/>
            </a:br>
            <a:br>
              <a:rPr lang="en-US" dirty="0"/>
            </a:br>
            <a:r>
              <a:rPr lang="en-US" dirty="0"/>
              <a:t>Identify Questions to ask.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Ask for a tour.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31D32E-CF99-E657-903A-3CF0F2ED8D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0141" y="264125"/>
            <a:ext cx="4495799" cy="61522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27A7033D-1241-BAC8-DBC2-57A7050AA8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4331" y="6126589"/>
            <a:ext cx="3096841" cy="68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4612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7A066C6-843B-42FE-7BB4-2163CF477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Lean Principles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D5E9BC-A9E6-6DDD-3C85-033007ED9C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bg1">
                    <a:lumMod val="50000"/>
                  </a:schemeClr>
                </a:solidFill>
              </a:rPr>
              <a:t>A Job Developer’s Toolkit</a:t>
            </a:r>
          </a:p>
        </p:txBody>
      </p:sp>
      <p:pic>
        <p:nvPicPr>
          <p:cNvPr id="2" name="Picture 1" descr="Shape&#10;&#10;Description automatically generated with medium confidence">
            <a:extLst>
              <a:ext uri="{FF2B5EF4-FFF2-40B4-BE49-F238E27FC236}">
                <a16:creationId xmlns:a16="http://schemas.microsoft.com/office/drawing/2014/main" id="{9AC6E977-D68B-B6BF-FDC8-F6C97CC211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4331" y="6126589"/>
            <a:ext cx="3096841" cy="68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8596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066" y="160867"/>
            <a:ext cx="10888134" cy="1176528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Lean Principles:</a:t>
            </a:r>
            <a:br>
              <a:rPr lang="en-US" dirty="0"/>
            </a:br>
            <a:r>
              <a:rPr lang="en-US" dirty="0"/>
              <a:t>A Job Developer’s Toolkit</a:t>
            </a:r>
          </a:p>
        </p:txBody>
      </p:sp>
      <p:pic>
        <p:nvPicPr>
          <p:cNvPr id="5" name="Content Placeholder 4" title="picture of book: Lean Thinking, banish waste and create wealth in your corporation, James P. Womack and Daniel T. Jone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66" y="1608641"/>
            <a:ext cx="4824685" cy="5009460"/>
          </a:xfrm>
        </p:spPr>
      </p:pic>
      <p:sp>
        <p:nvSpPr>
          <p:cNvPr id="6" name="TextBox 5"/>
          <p:cNvSpPr txBox="1"/>
          <p:nvPr/>
        </p:nvSpPr>
        <p:spPr>
          <a:xfrm>
            <a:off x="5757332" y="1709929"/>
            <a:ext cx="568960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Poppins Medium" panose="00000600000000000000" pitchFamily="2" charset="0"/>
                <a:cs typeface="Poppins Medium" panose="00000600000000000000" pitchFamily="2" charset="0"/>
              </a:rPr>
              <a:t>A process improvement approach that focuses on the customer and seeks to identify “WASTE” and inefficient processes</a:t>
            </a:r>
          </a:p>
          <a:p>
            <a:endParaRPr lang="en-US" sz="3200" dirty="0">
              <a:latin typeface="Poppins Medium" panose="00000600000000000000" pitchFamily="2" charset="0"/>
              <a:cs typeface="Poppins Medium" panose="00000600000000000000" pitchFamily="2" charset="0"/>
            </a:endParaRPr>
          </a:p>
          <a:p>
            <a:r>
              <a:rPr lang="en-US" sz="3200" dirty="0">
                <a:latin typeface="Poppins Medium" panose="00000600000000000000" pitchFamily="2" charset="0"/>
                <a:cs typeface="Poppins Medium" panose="00000600000000000000" pitchFamily="2" charset="0"/>
              </a:rPr>
              <a:t>Learn to talk the language of business</a:t>
            </a:r>
          </a:p>
        </p:txBody>
      </p:sp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DFC0E820-DCF9-5A04-9F73-319C0B3F5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4331" y="6126589"/>
            <a:ext cx="3096841" cy="68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843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61867" y="681913"/>
            <a:ext cx="6124731" cy="158571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Starts with Reframing How We See the People we Serve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61867" y="2662238"/>
            <a:ext cx="6553358" cy="5381342"/>
          </a:xfrm>
        </p:spPr>
        <p:txBody>
          <a:bodyPr>
            <a:normAutofit/>
          </a:bodyPr>
          <a:lstStyle/>
          <a:p>
            <a:r>
              <a:rPr lang="en-US" dirty="0"/>
              <a:t>Focus has been on </a:t>
            </a:r>
            <a:r>
              <a:rPr lang="en-US" i="1" dirty="0"/>
              <a:t>Disabilities</a:t>
            </a:r>
            <a:r>
              <a:rPr lang="en-US" dirty="0"/>
              <a:t>, what is wrong or broken</a:t>
            </a:r>
          </a:p>
          <a:p>
            <a:r>
              <a:rPr lang="en-US" dirty="0"/>
              <a:t>Instead of what is </a:t>
            </a:r>
            <a:r>
              <a:rPr lang="en-US" b="1" i="1" dirty="0"/>
              <a:t>meaningful</a:t>
            </a:r>
            <a:r>
              <a:rPr lang="en-US" dirty="0"/>
              <a:t>. What defines this person?</a:t>
            </a:r>
          </a:p>
          <a:p>
            <a:r>
              <a:rPr lang="en-US" dirty="0"/>
              <a:t>What are their passions, skills, strengths and life experiences</a:t>
            </a:r>
          </a:p>
        </p:txBody>
      </p:sp>
      <p:pic>
        <p:nvPicPr>
          <p:cNvPr id="10242" name="Picture 2" descr="An Exercise in Reframing — Penny Arca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49" y="1"/>
            <a:ext cx="4362451" cy="6028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49906" y="5710979"/>
            <a:ext cx="4348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273466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Advantage Thinking</a:t>
            </a:r>
          </a:p>
        </p:txBody>
      </p:sp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BB5FC711-FE06-0666-B2DF-0FC2EE4782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4331" y="6162831"/>
            <a:ext cx="3096841" cy="68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2937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56360" y="227618"/>
            <a:ext cx="8244840" cy="1296383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solidFill>
                  <a:schemeClr val="tx2">
                    <a:lumMod val="75000"/>
                  </a:schemeClr>
                </a:solidFill>
              </a:rPr>
              <a:t>The Toyota Way:</a:t>
            </a:r>
            <a:br>
              <a:rPr lang="en-US" sz="4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4800" dirty="0">
                <a:solidFill>
                  <a:schemeClr val="tx2">
                    <a:lumMod val="75000"/>
                  </a:schemeClr>
                </a:solidFill>
              </a:rPr>
              <a:t>Lean Key Principles </a:t>
            </a:r>
          </a:p>
        </p:txBody>
      </p:sp>
      <p:sp>
        <p:nvSpPr>
          <p:cNvPr id="5" name="Subtitle 4"/>
          <p:cNvSpPr>
            <a:spLocks noGrp="1"/>
          </p:cNvSpPr>
          <p:nvPr>
            <p:ph idx="1"/>
          </p:nvPr>
        </p:nvSpPr>
        <p:spPr>
          <a:xfrm>
            <a:off x="1173480" y="1524982"/>
            <a:ext cx="10622280" cy="5105400"/>
          </a:xfrm>
        </p:spPr>
        <p:txBody>
          <a:bodyPr>
            <a:normAutofit/>
          </a:bodyPr>
          <a:lstStyle/>
          <a:p>
            <a:pPr marL="365760" indent="-274320">
              <a:lnSpc>
                <a:spcPct val="100000"/>
              </a:lnSpc>
              <a:spcBef>
                <a:spcPts val="600"/>
              </a:spcBef>
            </a:pPr>
            <a:r>
              <a:rPr lang="en-US" sz="2800" dirty="0"/>
              <a:t>Focus is on the </a:t>
            </a:r>
            <a:r>
              <a:rPr lang="en-US" sz="2800" i="1" dirty="0"/>
              <a:t>customer’s experience and</a:t>
            </a:r>
            <a:r>
              <a:rPr lang="en-US" sz="2800" dirty="0"/>
              <a:t> process improvement</a:t>
            </a:r>
            <a:endParaRPr lang="en-US" sz="2800" i="1" dirty="0"/>
          </a:p>
          <a:p>
            <a:pPr marL="365760" indent="-27432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Goal is to identify </a:t>
            </a:r>
            <a:r>
              <a:rPr lang="en-US" i="1" dirty="0"/>
              <a:t>Value-Adding </a:t>
            </a:r>
            <a:r>
              <a:rPr lang="en-US" dirty="0"/>
              <a:t>services and eliminate waste to create “on-demand service” and one-piece “flow”</a:t>
            </a:r>
          </a:p>
          <a:p>
            <a:pPr marL="365760" lvl="1" indent="-274320">
              <a:lnSpc>
                <a:spcPct val="100000"/>
              </a:lnSpc>
              <a:spcBef>
                <a:spcPts val="600"/>
              </a:spcBef>
            </a:pPr>
            <a:r>
              <a:rPr lang="en-US" sz="2800" dirty="0"/>
              <a:t>Remove Waste: Take out the rocks and the stream will run more swiftly</a:t>
            </a:r>
          </a:p>
          <a:p>
            <a:pPr marL="365760" lvl="1" indent="-274320">
              <a:lnSpc>
                <a:spcPct val="100000"/>
              </a:lnSpc>
              <a:spcBef>
                <a:spcPts val="600"/>
              </a:spcBef>
            </a:pPr>
            <a:r>
              <a:rPr lang="en-US" sz="2800" dirty="0"/>
              <a:t>To work smarter, not harder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34F65B-71F5-4238-9D1C-317E41B47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AA8C269-850C-4158-B451-7083264BF9B6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F903C088-AF5C-1858-399F-136298D378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4331" y="6126589"/>
            <a:ext cx="3096841" cy="68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7881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79120" y="228601"/>
            <a:ext cx="9022080" cy="1295400"/>
          </a:xfrm>
        </p:spPr>
        <p:txBody>
          <a:bodyPr>
            <a:normAutofit/>
          </a:bodyPr>
          <a:lstStyle/>
          <a:p>
            <a:r>
              <a:rPr lang="en-US" sz="4800" dirty="0"/>
              <a:t>Lean in Action: Fast Food</a:t>
            </a:r>
          </a:p>
        </p:txBody>
      </p:sp>
      <p:pic>
        <p:nvPicPr>
          <p:cNvPr id="8" name="Content Placeholder 7" descr="Dave's Cupboard: Five Guys Burgers and Fries Opens In Enfield!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1" y="1483308"/>
            <a:ext cx="4702756" cy="3180132"/>
          </a:xfrm>
        </p:spPr>
      </p:pic>
      <p:pic>
        <p:nvPicPr>
          <p:cNvPr id="9" name="Content Placeholder 8" descr="Owsblog...: Owner operator obituary...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738" y="3187808"/>
            <a:ext cx="3702050" cy="342935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88E80-DDED-4E0A-A7AA-A3FE6FA3F075}" type="slidenum">
              <a:rPr lang="en-US" smtClean="0"/>
              <a:t>31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0" y="1380603"/>
            <a:ext cx="57439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>
                <a:latin typeface="Poppins Medium" panose="00000600000000000000" pitchFamily="2" charset="0"/>
                <a:cs typeface="Poppins Medium" panose="00000600000000000000" pitchFamily="2" charset="0"/>
              </a:rPr>
              <a:t>Have it your way</a:t>
            </a:r>
          </a:p>
          <a:p>
            <a:pPr algn="ctr"/>
            <a:r>
              <a:rPr lang="en-US" sz="4000" dirty="0">
                <a:latin typeface="Poppins Medium" panose="00000600000000000000" pitchFamily="2" charset="0"/>
                <a:cs typeface="Poppins Medium" panose="00000600000000000000" pitchFamily="2" charset="0"/>
              </a:rPr>
              <a:t>Orders on Demand</a:t>
            </a:r>
          </a:p>
          <a:p>
            <a:pPr algn="ctr"/>
            <a:r>
              <a:rPr lang="en-US" sz="4000" dirty="0">
                <a:latin typeface="Poppins Medium" panose="00000600000000000000" pitchFamily="2" charset="0"/>
                <a:cs typeface="Poppins Medium" panose="00000600000000000000" pitchFamily="2" charset="0"/>
              </a:rPr>
              <a:t>Streamline processes</a:t>
            </a:r>
          </a:p>
        </p:txBody>
      </p:sp>
      <p:pic>
        <p:nvPicPr>
          <p:cNvPr id="2" name="Picture 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38E400B6-760A-CC24-0532-FDF8F1C2F9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4077" y="5894439"/>
            <a:ext cx="3424222" cy="117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7866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75155" y="274637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dirty="0"/>
              <a:t>Lean: 8 Types of Waste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10640" y="1752600"/>
            <a:ext cx="8929063" cy="4876800"/>
          </a:xfrm>
        </p:spPr>
        <p:txBody>
          <a:bodyPr>
            <a:normAutofit/>
          </a:bodyPr>
          <a:lstStyle/>
          <a:p>
            <a:r>
              <a:rPr lang="en-US" dirty="0"/>
              <a:t>Correction</a:t>
            </a:r>
          </a:p>
          <a:p>
            <a:r>
              <a:rPr lang="en-US" dirty="0"/>
              <a:t>Overproduction</a:t>
            </a:r>
          </a:p>
          <a:p>
            <a:r>
              <a:rPr lang="en-US" dirty="0"/>
              <a:t>Motion</a:t>
            </a:r>
          </a:p>
          <a:p>
            <a:r>
              <a:rPr lang="en-US" dirty="0"/>
              <a:t>Material movement/transport</a:t>
            </a:r>
          </a:p>
          <a:p>
            <a:r>
              <a:rPr lang="en-US" dirty="0"/>
              <a:t>Waiting</a:t>
            </a:r>
          </a:p>
          <a:p>
            <a:r>
              <a:rPr lang="en-US" dirty="0"/>
              <a:t>Inventory</a:t>
            </a:r>
          </a:p>
          <a:p>
            <a:r>
              <a:rPr lang="en-US" dirty="0"/>
              <a:t>Processing</a:t>
            </a:r>
          </a:p>
          <a:p>
            <a:r>
              <a:rPr lang="en-US" dirty="0"/>
              <a:t>Underutilization of people</a:t>
            </a:r>
          </a:p>
        </p:txBody>
      </p:sp>
      <p:pic>
        <p:nvPicPr>
          <p:cNvPr id="4099" name="Picture 3" descr="C:\Users\owner\AppData\Local\Microsoft\Windows\Temporary Internet Files\Content.IE5\392AL6Y2\MP90031412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8210" y="1198407"/>
            <a:ext cx="3046550" cy="474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4F73AAB-E8DD-55E1-B88F-D176E3875862}"/>
              </a:ext>
            </a:extLst>
          </p:cNvPr>
          <p:cNvSpPr txBox="1"/>
          <p:nvPr/>
        </p:nvSpPr>
        <p:spPr>
          <a:xfrm>
            <a:off x="4343400" y="6131139"/>
            <a:ext cx="5059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Hand out: Examples of Waste for Job developers</a:t>
            </a:r>
          </a:p>
        </p:txBody>
      </p:sp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14C890DC-80BA-3A1D-BD66-BAD21FDF8D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133" y="6077265"/>
            <a:ext cx="3096841" cy="68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3696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4320" y="219819"/>
            <a:ext cx="9301760" cy="115395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During Informational Interviews: Look for “Waste”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0709" y="1373770"/>
            <a:ext cx="10414650" cy="525780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sz="2800" dirty="0"/>
              <a:t>Wasted Talent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400" dirty="0"/>
              <a:t>Identify who are the “surgeons” (aka  highly paid or  income-generating staff)  Are they doing surgery?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400" dirty="0"/>
              <a:t>What are the </a:t>
            </a:r>
            <a:r>
              <a:rPr lang="en-US" sz="2400" i="1" dirty="0"/>
              <a:t>set-up</a:t>
            </a:r>
            <a:r>
              <a:rPr lang="en-US" sz="2400" dirty="0"/>
              <a:t> and </a:t>
            </a:r>
            <a:r>
              <a:rPr lang="en-US" sz="2400" i="1" dirty="0"/>
              <a:t>button-up</a:t>
            </a:r>
            <a:r>
              <a:rPr lang="en-US" sz="2400" dirty="0"/>
              <a:t> tasks for supporting the essential work?</a:t>
            </a:r>
          </a:p>
          <a:p>
            <a:pPr>
              <a:lnSpc>
                <a:spcPct val="100000"/>
              </a:lnSpc>
              <a:defRPr/>
            </a:pPr>
            <a:r>
              <a:rPr lang="en-US" sz="2800" dirty="0"/>
              <a:t>Wasted Time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400" dirty="0"/>
              <a:t>Orders not processed because too busy taking new ones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400" dirty="0"/>
              <a:t>Machines/supplies not maintained- work stops</a:t>
            </a:r>
          </a:p>
          <a:p>
            <a:pPr>
              <a:lnSpc>
                <a:spcPct val="100000"/>
              </a:lnSpc>
              <a:defRPr/>
            </a:pPr>
            <a:r>
              <a:rPr lang="en-US" sz="2800" dirty="0"/>
              <a:t>Wasted Resources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400" dirty="0"/>
              <a:t>Inventory- supplies never used or too much of what is needed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400" dirty="0"/>
              <a:t>Overproduction- 50 kits - we ordered 1,000.. expired, obsolete.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400" dirty="0"/>
              <a:t>Is the employer using temporary workers? Paying overtime?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" y="620652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AB2635A-69B3-0346-A51E-80F2DF4B156A}" type="slidenum">
              <a:rPr lang="en-US" smtClean="0"/>
              <a:pPr/>
              <a:t>33</a:t>
            </a:fld>
            <a:endParaRPr kumimoji="0" lang="en-US" dirty="0"/>
          </a:p>
        </p:txBody>
      </p:sp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392749E7-50CC-88F5-FC1A-9020438A71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4331" y="6206522"/>
            <a:ext cx="3096841" cy="65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82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182"/>
            <a:ext cx="10515600" cy="1729627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Identify ways to streamline processes and improve workflow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1987826"/>
            <a:ext cx="10439399" cy="4348966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buFontTx/>
              <a:buNone/>
              <a:defRPr/>
            </a:pPr>
            <a:r>
              <a:rPr lang="en-US" sz="4000" dirty="0"/>
              <a:t>What is the product (or service)?</a:t>
            </a:r>
          </a:p>
          <a:p>
            <a:pPr lvl="1">
              <a:lnSpc>
                <a:spcPct val="120000"/>
              </a:lnSpc>
              <a:defRPr/>
            </a:pPr>
            <a:r>
              <a:rPr lang="en-US" sz="4000" dirty="0"/>
              <a:t>Are there ways to make product faster or service better? </a:t>
            </a:r>
          </a:p>
          <a:p>
            <a:pPr lvl="1">
              <a:lnSpc>
                <a:spcPct val="120000"/>
              </a:lnSpc>
              <a:defRPr/>
            </a:pPr>
            <a:r>
              <a:rPr lang="en-US" sz="4000" dirty="0"/>
              <a:t>Are there ways to make product cheaper or save money?</a:t>
            </a:r>
          </a:p>
          <a:p>
            <a:pPr lvl="1">
              <a:lnSpc>
                <a:spcPct val="120000"/>
              </a:lnSpc>
              <a:defRPr/>
            </a:pPr>
            <a:r>
              <a:rPr lang="en-US" sz="4000" dirty="0"/>
              <a:t>Are there ways to increase the number of customers served or improve the customer experience? </a:t>
            </a:r>
          </a:p>
          <a:p>
            <a:pPr lvl="1">
              <a:lnSpc>
                <a:spcPct val="120000"/>
              </a:lnSpc>
              <a:defRPr/>
            </a:pPr>
            <a:r>
              <a:rPr lang="en-US" sz="4000" dirty="0"/>
              <a:t>Are the customers (and staff) happy? </a:t>
            </a:r>
          </a:p>
          <a:p>
            <a:pPr marL="1778508" lvl="3" indent="-457200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3400" dirty="0"/>
              <a:t>Costs $.80 to keep a customer and $3.00 to </a:t>
            </a:r>
          </a:p>
          <a:p>
            <a:pPr marL="1321308" lvl="3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US" sz="3400" dirty="0"/>
              <a:t>	make a new one</a:t>
            </a:r>
          </a:p>
          <a:p>
            <a:pPr marL="1778508" lvl="3" indent="-457200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3400" dirty="0"/>
              <a:t>Costs $5-$10k to hire and train a new employee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" y="620652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AB2635A-69B3-0346-A51E-80F2DF4B156A}" type="slidenum">
              <a:rPr lang="en-US" smtClean="0"/>
              <a:pPr/>
              <a:t>34</a:t>
            </a:fld>
            <a:endParaRPr kumimoji="0" lang="en-US" dirty="0"/>
          </a:p>
        </p:txBody>
      </p:sp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6D02338B-9E47-831F-55A8-E3F92BB4C3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4331" y="6126589"/>
            <a:ext cx="3096841" cy="68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4842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726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Identify Issues/Challenges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0490" y="1545177"/>
            <a:ext cx="10064251" cy="43434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/>
              <a:t>Customer /employee complaints </a:t>
            </a:r>
          </a:p>
          <a:p>
            <a:pPr>
              <a:defRPr/>
            </a:pPr>
            <a:r>
              <a:rPr lang="en-US" dirty="0"/>
              <a:t>Log jams/backlogs/long lead times/Waiting</a:t>
            </a:r>
          </a:p>
          <a:p>
            <a:pPr>
              <a:defRPr/>
            </a:pPr>
            <a:r>
              <a:rPr lang="en-US" dirty="0"/>
              <a:t>Unassigned, but critical tasks</a:t>
            </a:r>
          </a:p>
          <a:p>
            <a:pPr>
              <a:defRPr/>
            </a:pPr>
            <a:r>
              <a:rPr lang="en-US" dirty="0"/>
              <a:t>Burn-out or high turnover</a:t>
            </a:r>
          </a:p>
          <a:p>
            <a:pPr>
              <a:defRPr/>
            </a:pPr>
            <a:r>
              <a:rPr lang="en-US" dirty="0"/>
              <a:t>Managers or key staff pulled away from core tasks</a:t>
            </a:r>
          </a:p>
          <a:p>
            <a:pPr>
              <a:defRPr/>
            </a:pPr>
            <a:r>
              <a:rPr lang="en-US" dirty="0"/>
              <a:t>Workflow fluctuations </a:t>
            </a:r>
          </a:p>
          <a:p>
            <a:pPr lvl="1">
              <a:defRPr/>
            </a:pPr>
            <a:r>
              <a:rPr lang="en-US" sz="2800" dirty="0"/>
              <a:t>Rush times, crunch times, seasonal fluctuations, sporadic- but important tasks that are not getting done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" y="620652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AB2635A-69B3-0346-A51E-80F2DF4B156A}" type="slidenum">
              <a:rPr lang="en-US" smtClean="0"/>
              <a:pPr/>
              <a:t>35</a:t>
            </a:fld>
            <a:endParaRPr kumimoji="0" lang="en-US" dirty="0"/>
          </a:p>
        </p:txBody>
      </p:sp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1C478956-7CD0-D270-1C84-536206AE57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4331" y="6126589"/>
            <a:ext cx="3096841" cy="68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7672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4967D7-9D48-A543-B2BB-D0B425748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z="1400" smtClean="0">
                <a:solidFill>
                  <a:schemeClr val="tx1"/>
                </a:solidFill>
              </a:rPr>
              <a:t>36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25DE5C-0F12-C04E-AC70-81EE00936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01650"/>
            <a:ext cx="10515600" cy="1325563"/>
          </a:xfrm>
        </p:spPr>
        <p:txBody>
          <a:bodyPr/>
          <a:lstStyle/>
          <a:p>
            <a:r>
              <a:rPr lang="en-US" dirty="0"/>
              <a:t>Negotiating a New Position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B138E2-89D1-FA4B-B2FF-8771B8B9FE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179638"/>
            <a:ext cx="6797040" cy="4176712"/>
          </a:xfrm>
        </p:spPr>
        <p:txBody>
          <a:bodyPr>
            <a:normAutofit/>
          </a:bodyPr>
          <a:lstStyle/>
          <a:p>
            <a:r>
              <a:rPr lang="en-US" sz="3200" dirty="0"/>
              <a:t>Present your ideas &amp; solutions</a:t>
            </a:r>
          </a:p>
          <a:p>
            <a:r>
              <a:rPr lang="en-US" sz="3200" dirty="0"/>
              <a:t>Assist the employer to understand how customizing a job will benefit the business</a:t>
            </a:r>
          </a:p>
          <a:p>
            <a:r>
              <a:rPr lang="en-US" sz="3200" dirty="0"/>
              <a:t>Help organize the new position.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1026" name="Picture 2" descr="Negotiation Download Png - Negotiation Skills Transparent PNG - 506x289 -  Free Download on NicePNG">
            <a:extLst>
              <a:ext uri="{FF2B5EF4-FFF2-40B4-BE49-F238E27FC236}">
                <a16:creationId xmlns:a16="http://schemas.microsoft.com/office/drawing/2014/main" id="{F62C055E-1A2E-CB18-372F-176792EA8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827213"/>
            <a:ext cx="3916680" cy="3778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F2DC9E7E-67A2-38CC-E1A6-6EFA79C866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4077" y="5894439"/>
            <a:ext cx="3424222" cy="117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518590"/>
      </p:ext>
    </p:extLst>
  </p:cSld>
  <p:clrMapOvr>
    <a:masterClrMapping/>
  </p:clrMapOvr>
  <p:transition spd="slow">
    <p:wip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Customized Process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bg1">
                    <a:lumMod val="50000"/>
                  </a:schemeClr>
                </a:solidFill>
              </a:rPr>
              <a:t>Creating opportunities for Stephen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AA8C269-850C-4158-B451-7083264BF9B6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2" name="Picture 1" descr="Shape&#10;&#10;Description automatically generated with medium confidence">
            <a:extLst>
              <a:ext uri="{FF2B5EF4-FFF2-40B4-BE49-F238E27FC236}">
                <a16:creationId xmlns:a16="http://schemas.microsoft.com/office/drawing/2014/main" id="{49BBF887-C3F4-3690-D480-88A8815EB6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4331" y="6126589"/>
            <a:ext cx="3096841" cy="68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3298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72578"/>
            <a:ext cx="10256520" cy="4584382"/>
          </a:xfrm>
        </p:spPr>
        <p:txBody>
          <a:bodyPr/>
          <a:lstStyle/>
          <a:p>
            <a:pPr algn="ctr" eaLnBrk="1" hangingPunct="1"/>
            <a:r>
              <a:rPr lang="en-US" altLang="en-US" b="1" dirty="0">
                <a:solidFill>
                  <a:srgbClr val="002060"/>
                </a:solidFill>
              </a:rPr>
              <a:t>Meet </a:t>
            </a:r>
            <a:r>
              <a:rPr lang="en-US" altLang="en-US" dirty="0">
                <a:solidFill>
                  <a:srgbClr val="002060"/>
                </a:solidFill>
              </a:rPr>
              <a:t>Stephen</a:t>
            </a:r>
            <a:endParaRPr lang="en-US" altLang="en-US" b="1" dirty="0">
              <a:solidFill>
                <a:srgbClr val="002060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CFBCDE-51A4-247D-A3B7-36DC5C7FFA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36781" y="4535328"/>
            <a:ext cx="10515600" cy="1500187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836831" y="722327"/>
            <a:ext cx="9801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Finding Jobs that “fit like a glove”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613" y="1944234"/>
            <a:ext cx="2595244" cy="3055388"/>
          </a:xfrm>
          <a:prstGeom prst="rect">
            <a:avLst/>
          </a:prstGeom>
        </p:spPr>
      </p:pic>
      <p:pic>
        <p:nvPicPr>
          <p:cNvPr id="5" name="Content Placeholder 7" title="Picture of a young man sorting carrots at Project Open Hand">
            <a:extLst>
              <a:ext uri="{FF2B5EF4-FFF2-40B4-BE49-F238E27FC236}">
                <a16:creationId xmlns:a16="http://schemas.microsoft.com/office/drawing/2014/main" id="{D1C39557-AD70-9946-A8DD-905626B541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466" r="18667" b="65000"/>
          <a:stretch/>
        </p:blipFill>
        <p:spPr>
          <a:xfrm>
            <a:off x="3286969" y="1925255"/>
            <a:ext cx="2614614" cy="3093345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0969787B-FB49-55FC-BCBC-003243AE39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4331" y="6126589"/>
            <a:ext cx="3096841" cy="68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67549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29"/>
          <p:cNvSpPr txBox="1">
            <a:spLocks noGrp="1"/>
          </p:cNvSpPr>
          <p:nvPr>
            <p:ph type="title"/>
          </p:nvPr>
        </p:nvSpPr>
        <p:spPr>
          <a:xfrm>
            <a:off x="481013" y="13720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4400"/>
              <a:buFont typeface="Arial"/>
              <a:buNone/>
            </a:pPr>
            <a:r>
              <a:rPr lang="en-US" dirty="0">
                <a:solidFill>
                  <a:srgbClr val="273466"/>
                </a:solidFill>
              </a:rPr>
              <a:t>Reframing Stephen</a:t>
            </a:r>
            <a:endParaRPr dirty="0">
              <a:solidFill>
                <a:srgbClr val="273466"/>
              </a:solidFill>
            </a:endParaRPr>
          </a:p>
        </p:txBody>
      </p:sp>
      <p:sp>
        <p:nvSpPr>
          <p:cNvPr id="410" name="Google Shape;410;p29"/>
          <p:cNvSpPr txBox="1">
            <a:spLocks noGrp="1"/>
          </p:cNvSpPr>
          <p:nvPr>
            <p:ph sz="half" idx="1"/>
          </p:nvPr>
        </p:nvSpPr>
        <p:spPr>
          <a:xfrm>
            <a:off x="722086" y="1462768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28600" lvl="0" indent="-2286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90"/>
              <a:buFont typeface="Arial"/>
              <a:buNone/>
            </a:pPr>
            <a:r>
              <a:rPr lang="en-US" sz="2590" u="sng" dirty="0"/>
              <a:t>What his file said:</a:t>
            </a:r>
            <a:endParaRPr sz="2590" dirty="0"/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590"/>
              <a:buChar char="•"/>
            </a:pPr>
            <a:r>
              <a:rPr lang="en-US" sz="2590" dirty="0"/>
              <a:t>Cornelia de Lange syndrome</a:t>
            </a:r>
            <a:endParaRPr dirty="0"/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590"/>
              <a:buChar char="•"/>
            </a:pPr>
            <a:r>
              <a:rPr lang="en-US" sz="2590" dirty="0"/>
              <a:t>Stutters</a:t>
            </a:r>
            <a:endParaRPr sz="2590" dirty="0"/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590"/>
              <a:buChar char="•"/>
            </a:pPr>
            <a:r>
              <a:rPr lang="en-US" sz="2590" dirty="0"/>
              <a:t>Emotionally immature </a:t>
            </a:r>
            <a:endParaRPr dirty="0"/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590"/>
              <a:buChar char="•"/>
            </a:pPr>
            <a:r>
              <a:rPr lang="en-US" sz="2590" dirty="0"/>
              <a:t>Gastric Esophageal reflux disorder</a:t>
            </a:r>
            <a:endParaRPr dirty="0"/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590"/>
              <a:buChar char="•"/>
            </a:pPr>
            <a:r>
              <a:rPr lang="en-US" sz="2590" dirty="0"/>
              <a:t>Resistant to new things </a:t>
            </a:r>
            <a:endParaRPr sz="2590" dirty="0"/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590"/>
              <a:buChar char="•"/>
            </a:pPr>
            <a:r>
              <a:rPr lang="en-US" sz="2590" dirty="0"/>
              <a:t>Perseverates/OCD  </a:t>
            </a:r>
            <a:endParaRPr sz="2590" dirty="0"/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590"/>
              <a:buChar char="•"/>
            </a:pPr>
            <a:r>
              <a:rPr lang="en-US" sz="2590" dirty="0"/>
              <a:t>Late, attendance issues (esp. when anxious)</a:t>
            </a:r>
            <a:endParaRPr sz="2590" dirty="0"/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590"/>
              <a:buChar char="•"/>
            </a:pPr>
            <a:r>
              <a:rPr lang="en-US" sz="2590" dirty="0"/>
              <a:t>Limited academics, 3</a:t>
            </a:r>
            <a:r>
              <a:rPr lang="en-US" sz="2590" baseline="30000" dirty="0"/>
              <a:t>rd</a:t>
            </a:r>
            <a:r>
              <a:rPr lang="en-US" sz="2590" dirty="0"/>
              <a:t> grade math, 2nd grade reading comprehension</a:t>
            </a:r>
            <a:endParaRPr dirty="0"/>
          </a:p>
        </p:txBody>
      </p:sp>
      <p:sp>
        <p:nvSpPr>
          <p:cNvPr id="411" name="Google Shape;411;p29"/>
          <p:cNvSpPr txBox="1">
            <a:spLocks noGrp="1"/>
          </p:cNvSpPr>
          <p:nvPr>
            <p:ph sz="half" idx="2"/>
          </p:nvPr>
        </p:nvSpPr>
        <p:spPr>
          <a:xfrm>
            <a:off x="6096000" y="1474107"/>
            <a:ext cx="551973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2860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</a:pPr>
            <a:r>
              <a:rPr lang="en-US" sz="2500" u="sng" dirty="0"/>
              <a:t>What we discovered:</a:t>
            </a:r>
            <a:endParaRPr sz="2900" dirty="0"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Char char="•"/>
            </a:pPr>
            <a:r>
              <a:rPr lang="en-US" sz="2400" dirty="0"/>
              <a:t>Adventuresome, likes maps, finding places using GPS</a:t>
            </a:r>
            <a:endParaRPr dirty="0"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Char char="•"/>
            </a:pPr>
            <a:r>
              <a:rPr lang="en-US" sz="2400" dirty="0"/>
              <a:t>Follows the rules</a:t>
            </a:r>
            <a:endParaRPr dirty="0"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Char char="•"/>
            </a:pPr>
            <a:r>
              <a:rPr lang="en-US" sz="2400" dirty="0"/>
              <a:t>Collects patches</a:t>
            </a:r>
            <a:endParaRPr dirty="0"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Char char="•"/>
            </a:pPr>
            <a:r>
              <a:rPr lang="en-US" sz="2400" dirty="0"/>
              <a:t>Rides a bike</a:t>
            </a:r>
            <a:endParaRPr sz="2400" dirty="0"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VERY organized</a:t>
            </a:r>
            <a:endParaRPr sz="2400" dirty="0"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Char char="•"/>
            </a:pPr>
            <a:r>
              <a:rPr lang="en-US" sz="2400" dirty="0"/>
              <a:t>Hard worker (only when motivated)</a:t>
            </a:r>
            <a:endParaRPr dirty="0"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Char char="•"/>
            </a:pPr>
            <a:r>
              <a:rPr lang="en-US" sz="2400" dirty="0"/>
              <a:t>Emails friends, Loves “googling” the internet</a:t>
            </a:r>
            <a:endParaRPr dirty="0"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Char char="•"/>
            </a:pPr>
            <a:r>
              <a:rPr lang="en-US" sz="2400" dirty="0"/>
              <a:t>Loves “disasters”, monitors a police scanner </a:t>
            </a:r>
            <a:endParaRPr dirty="0"/>
          </a:p>
        </p:txBody>
      </p:sp>
      <p:pic>
        <p:nvPicPr>
          <p:cNvPr id="2" name="Picture 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9387E200-7093-8B8E-EC18-B66332E212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4077" y="5894439"/>
            <a:ext cx="3424222" cy="117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96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26720" y="0"/>
            <a:ext cx="11399520" cy="1234440"/>
          </a:xfrm>
        </p:spPr>
        <p:txBody>
          <a:bodyPr/>
          <a:lstStyle/>
          <a:p>
            <a:pPr eaLnBrk="1" hangingPunct="1"/>
            <a:r>
              <a:rPr lang="en-US" dirty="0"/>
              <a:t>Reframing ROY </a:t>
            </a:r>
          </a:p>
        </p:txBody>
      </p:sp>
      <p:sp>
        <p:nvSpPr>
          <p:cNvPr id="284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3880" y="1097280"/>
            <a:ext cx="4998721" cy="493776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Tx/>
              <a:buNone/>
            </a:pPr>
            <a:r>
              <a:rPr lang="en-US" u="sng" dirty="0"/>
              <a:t>What his file said:</a:t>
            </a:r>
          </a:p>
          <a:p>
            <a:pPr eaLnBrk="1" hangingPunct="1"/>
            <a:r>
              <a:rPr lang="en-US" dirty="0"/>
              <a:t>Attention deficit</a:t>
            </a:r>
          </a:p>
          <a:p>
            <a:pPr eaLnBrk="1" hangingPunct="1"/>
            <a:r>
              <a:rPr lang="en-US" dirty="0"/>
              <a:t>Developmental disability</a:t>
            </a:r>
          </a:p>
          <a:p>
            <a:pPr eaLnBrk="1" hangingPunct="1"/>
            <a:r>
              <a:rPr lang="en-US" dirty="0"/>
              <a:t>Bombed out of 3 work programs </a:t>
            </a:r>
          </a:p>
          <a:p>
            <a:pPr eaLnBrk="1" hangingPunct="1"/>
            <a:r>
              <a:rPr lang="en-US" dirty="0"/>
              <a:t>Can’t sit still or focus </a:t>
            </a:r>
          </a:p>
          <a:p>
            <a:pPr eaLnBrk="1" hangingPunct="1"/>
            <a:r>
              <a:rPr lang="en-US" dirty="0"/>
              <a:t>Late – constantly calling in sick</a:t>
            </a:r>
          </a:p>
          <a:p>
            <a:pPr eaLnBrk="1" hangingPunct="1"/>
            <a:r>
              <a:rPr lang="en-US" dirty="0"/>
              <a:t>Bad attitude, aggressive, violent</a:t>
            </a:r>
          </a:p>
          <a:p>
            <a:pPr eaLnBrk="1" hangingPunct="1"/>
            <a:r>
              <a:rPr lang="en-US" dirty="0"/>
              <a:t>Limited academics, can’t read or write, no computer skills, </a:t>
            </a:r>
          </a:p>
        </p:txBody>
      </p:sp>
      <p:sp>
        <p:nvSpPr>
          <p:cNvPr id="28467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263640" y="1249365"/>
            <a:ext cx="5227320" cy="480060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sz="2600" u="sng" dirty="0"/>
              <a:t>What we said:</a:t>
            </a:r>
          </a:p>
          <a:p>
            <a:pPr eaLnBrk="1" hangingPunct="1"/>
            <a:r>
              <a:rPr lang="en-US" sz="2600" dirty="0"/>
              <a:t>Active guy</a:t>
            </a:r>
          </a:p>
          <a:p>
            <a:pPr eaLnBrk="1" hangingPunct="1"/>
            <a:r>
              <a:rPr lang="en-US" sz="2600" dirty="0"/>
              <a:t>Very outgoing</a:t>
            </a:r>
          </a:p>
          <a:p>
            <a:pPr eaLnBrk="1" hangingPunct="1"/>
            <a:r>
              <a:rPr lang="en-US" sz="2600" dirty="0"/>
              <a:t>Likes to move</a:t>
            </a:r>
          </a:p>
          <a:p>
            <a:pPr eaLnBrk="1" hangingPunct="1"/>
            <a:r>
              <a:rPr lang="en-US" sz="2600" dirty="0"/>
              <a:t>Loves variety</a:t>
            </a:r>
          </a:p>
          <a:p>
            <a:pPr eaLnBrk="1" hangingPunct="1"/>
            <a:r>
              <a:rPr lang="en-US" sz="2600" dirty="0"/>
              <a:t>Can match numbers and use site words</a:t>
            </a:r>
          </a:p>
          <a:p>
            <a:pPr eaLnBrk="1" hangingPunct="1"/>
            <a:r>
              <a:rPr lang="en-US" sz="2600" dirty="0"/>
              <a:t>Loves </a:t>
            </a:r>
            <a:r>
              <a:rPr lang="en-US" sz="2600" u="sng" dirty="0"/>
              <a:t>expensive</a:t>
            </a:r>
            <a:r>
              <a:rPr lang="en-US" sz="2600" dirty="0"/>
              <a:t> cars</a:t>
            </a:r>
          </a:p>
        </p:txBody>
      </p:sp>
      <p:pic>
        <p:nvPicPr>
          <p:cNvPr id="2" name="Picture 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FAEF5A42-E011-F8B4-AEAD-9A61B3553E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4077" y="5894439"/>
            <a:ext cx="3424222" cy="117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82312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675" grpId="0" build="p"/>
      <p:bldP spid="284676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40</a:t>
            </a:fld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746" y="1261166"/>
            <a:ext cx="5638677" cy="3997798"/>
          </a:xfrm>
        </p:spPr>
        <p:txBody>
          <a:bodyPr>
            <a:normAutofit/>
          </a:bodyPr>
          <a:lstStyle/>
          <a:p>
            <a:pPr marL="3175" indent="-3175">
              <a:buNone/>
            </a:pPr>
            <a:r>
              <a:rPr lang="en-US" dirty="0">
                <a:solidFill>
                  <a:schemeClr val="tx2"/>
                </a:solidFill>
              </a:rPr>
              <a:t>Use VENN diagrams to target employment settings based on candidate’s unique characteristics.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482" y="185190"/>
            <a:ext cx="10515600" cy="1325563"/>
          </a:xfrm>
        </p:spPr>
        <p:txBody>
          <a:bodyPr>
            <a:noAutofit/>
          </a:bodyPr>
          <a:lstStyle/>
          <a:p>
            <a:pPr algn="l"/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What’s a good job for Stephen?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5" name="Group 16" title="one of three overlapping circles that says Loves to work with his hands"/>
          <p:cNvGrpSpPr>
            <a:grpSpLocks/>
          </p:cNvGrpSpPr>
          <p:nvPr/>
        </p:nvGrpSpPr>
        <p:grpSpPr bwMode="auto">
          <a:xfrm>
            <a:off x="5573288" y="2402151"/>
            <a:ext cx="3529013" cy="3527425"/>
            <a:chOff x="1965304" y="1782190"/>
            <a:chExt cx="3528321" cy="3528321"/>
          </a:xfrm>
          <a:noFill/>
        </p:grpSpPr>
        <p:sp>
          <p:nvSpPr>
            <p:cNvPr id="6" name="Oval 6"/>
            <p:cNvSpPr>
              <a:spLocks noChangeArrowheads="1"/>
            </p:cNvSpPr>
            <p:nvPr/>
          </p:nvSpPr>
          <p:spPr bwMode="auto">
            <a:xfrm rot="1677425">
              <a:off x="1965304" y="1782190"/>
              <a:ext cx="3528321" cy="3528321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n w="9525">
                  <a:solidFill>
                    <a:schemeClr val="tx1"/>
                  </a:solidFill>
                </a:ln>
                <a:noFill/>
                <a:latin typeface="Arial" charset="0"/>
              </a:endParaRPr>
            </a:p>
          </p:txBody>
        </p:sp>
        <p:sp>
          <p:nvSpPr>
            <p:cNvPr id="7" name="Text Box 13"/>
            <p:cNvSpPr txBox="1">
              <a:spLocks noChangeArrowheads="1"/>
            </p:cNvSpPr>
            <p:nvPr/>
          </p:nvSpPr>
          <p:spPr bwMode="auto">
            <a:xfrm>
              <a:off x="2803340" y="3154138"/>
              <a:ext cx="1188720" cy="523220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 sz="2800" dirty="0">
                <a:ln w="9525">
                  <a:solidFill>
                    <a:schemeClr val="tx1"/>
                  </a:solidFill>
                </a:ln>
                <a:solidFill>
                  <a:schemeClr val="tx2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11" name="Group 15" title="one of three overlapping circles that says &quot;fast-paced lots of variety&quot;"/>
          <p:cNvGrpSpPr>
            <a:grpSpLocks/>
          </p:cNvGrpSpPr>
          <p:nvPr/>
        </p:nvGrpSpPr>
        <p:grpSpPr bwMode="auto">
          <a:xfrm>
            <a:off x="7009502" y="498559"/>
            <a:ext cx="3529012" cy="3529013"/>
            <a:chOff x="4267829" y="316848"/>
            <a:chExt cx="3529745" cy="3528321"/>
          </a:xfrm>
          <a:noFill/>
        </p:grpSpPr>
        <p:sp>
          <p:nvSpPr>
            <p:cNvPr id="12" name="Oval 5"/>
            <p:cNvSpPr>
              <a:spLocks noChangeArrowheads="1"/>
            </p:cNvSpPr>
            <p:nvPr/>
          </p:nvSpPr>
          <p:spPr bwMode="auto">
            <a:xfrm rot="1677425">
              <a:off x="4267829" y="316848"/>
              <a:ext cx="3529745" cy="3528321"/>
            </a:xfrm>
            <a:prstGeom prst="ellipse">
              <a:avLst/>
            </a:prstGeom>
            <a:grpFill/>
            <a:ln w="9525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" name="Text Box 17"/>
            <p:cNvSpPr txBox="1">
              <a:spLocks noChangeArrowheads="1"/>
            </p:cNvSpPr>
            <p:nvPr/>
          </p:nvSpPr>
          <p:spPr bwMode="auto">
            <a:xfrm>
              <a:off x="4637207" y="1574125"/>
              <a:ext cx="2743200" cy="52311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defRPr/>
              </a:pPr>
              <a:endParaRPr lang="en-US" sz="2800" dirty="0">
                <a:solidFill>
                  <a:schemeClr val="accent1">
                    <a:lumMod val="75000"/>
                  </a:schemeClr>
                </a:solidFill>
                <a:latin typeface="Arial Narrow" charset="0"/>
              </a:endParaRPr>
            </a:p>
          </p:txBody>
        </p:sp>
      </p:grpSp>
      <p:grpSp>
        <p:nvGrpSpPr>
          <p:cNvPr id="14" name="Group 17" title="one of three overlapping circles that says Loves cars"/>
          <p:cNvGrpSpPr>
            <a:grpSpLocks/>
          </p:cNvGrpSpPr>
          <p:nvPr/>
        </p:nvGrpSpPr>
        <p:grpSpPr bwMode="auto">
          <a:xfrm>
            <a:off x="7759860" y="2578826"/>
            <a:ext cx="3529013" cy="3529013"/>
            <a:chOff x="4016291" y="3085032"/>
            <a:chExt cx="3528321" cy="3528321"/>
          </a:xfrm>
          <a:noFill/>
        </p:grpSpPr>
        <p:sp>
          <p:nvSpPr>
            <p:cNvPr id="15" name="Oval 7"/>
            <p:cNvSpPr>
              <a:spLocks noChangeArrowheads="1"/>
            </p:cNvSpPr>
            <p:nvPr/>
          </p:nvSpPr>
          <p:spPr bwMode="auto">
            <a:xfrm rot="1677425">
              <a:off x="4016291" y="3085032"/>
              <a:ext cx="3528321" cy="3528321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5699355" y="5124128"/>
              <a:ext cx="1581941" cy="46157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 sz="2400" dirty="0">
                <a:solidFill>
                  <a:schemeClr val="tx2"/>
                </a:solidFill>
                <a:latin typeface="Arial Narrow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806223" y="3807405"/>
            <a:ext cx="2053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315E6D"/>
                </a:solidFill>
              </a:rPr>
              <a:t>Maps and Public Transit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410770" y="1067535"/>
            <a:ext cx="2552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15E6D"/>
                </a:solidFill>
              </a:rPr>
              <a:t>Disaster preparedness, safety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40791" y="4058635"/>
            <a:ext cx="19152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15E6D"/>
                </a:solidFill>
              </a:rPr>
              <a:t>Helping or directing </a:t>
            </a:r>
          </a:p>
          <a:p>
            <a:pPr algn="ctr"/>
            <a:r>
              <a:rPr lang="en-US" sz="2400" dirty="0">
                <a:solidFill>
                  <a:srgbClr val="315E6D"/>
                </a:solidFill>
              </a:rPr>
              <a:t>People</a:t>
            </a:r>
          </a:p>
        </p:txBody>
      </p:sp>
      <p:sp>
        <p:nvSpPr>
          <p:cNvPr id="20" name="Multiply 19"/>
          <p:cNvSpPr/>
          <p:nvPr/>
        </p:nvSpPr>
        <p:spPr>
          <a:xfrm>
            <a:off x="8041610" y="3027469"/>
            <a:ext cx="914400" cy="914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B91113AB-66AC-8A29-28A4-9EA1DE761F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4077" y="5894439"/>
            <a:ext cx="3424222" cy="117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026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41</a:t>
            </a:fld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137" y="1224405"/>
            <a:ext cx="5694932" cy="3997798"/>
          </a:xfrm>
        </p:spPr>
        <p:txBody>
          <a:bodyPr>
            <a:normAutofit/>
          </a:bodyPr>
          <a:lstStyle/>
          <a:p>
            <a:pPr marL="3175" indent="-3175">
              <a:buNone/>
            </a:pPr>
            <a:r>
              <a:rPr lang="en-US" dirty="0">
                <a:solidFill>
                  <a:schemeClr val="tx2"/>
                </a:solidFill>
              </a:rPr>
              <a:t>Use VENN diagrams to target employment settings based on candidate’s unique characteristics.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615" y="166370"/>
            <a:ext cx="10515600" cy="1325563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What’s a good job for Stephen?</a:t>
            </a:r>
            <a:endParaRPr lang="en-US" sz="4000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5" name="Group 16" title="one of three overlapping circles that says Loves to work with his hands"/>
          <p:cNvGrpSpPr>
            <a:grpSpLocks/>
          </p:cNvGrpSpPr>
          <p:nvPr/>
        </p:nvGrpSpPr>
        <p:grpSpPr bwMode="auto">
          <a:xfrm>
            <a:off x="5464998" y="2194631"/>
            <a:ext cx="3529013" cy="3527425"/>
            <a:chOff x="1965304" y="1782190"/>
            <a:chExt cx="3528321" cy="3528321"/>
          </a:xfrm>
          <a:noFill/>
        </p:grpSpPr>
        <p:sp>
          <p:nvSpPr>
            <p:cNvPr id="6" name="Oval 6"/>
            <p:cNvSpPr>
              <a:spLocks noChangeArrowheads="1"/>
            </p:cNvSpPr>
            <p:nvPr/>
          </p:nvSpPr>
          <p:spPr bwMode="auto">
            <a:xfrm rot="1677425">
              <a:off x="1965304" y="1782190"/>
              <a:ext cx="3528321" cy="3528321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n w="9525">
                  <a:solidFill>
                    <a:schemeClr val="tx1"/>
                  </a:solidFill>
                </a:ln>
                <a:noFill/>
                <a:latin typeface="Arial" charset="0"/>
              </a:endParaRPr>
            </a:p>
          </p:txBody>
        </p:sp>
        <p:sp>
          <p:nvSpPr>
            <p:cNvPr id="7" name="Text Box 13"/>
            <p:cNvSpPr txBox="1">
              <a:spLocks noChangeArrowheads="1"/>
            </p:cNvSpPr>
            <p:nvPr/>
          </p:nvSpPr>
          <p:spPr bwMode="auto">
            <a:xfrm>
              <a:off x="2803340" y="3154138"/>
              <a:ext cx="1188720" cy="523220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 sz="2800" dirty="0">
                <a:ln w="9525">
                  <a:solidFill>
                    <a:schemeClr val="tx1"/>
                  </a:solidFill>
                </a:ln>
                <a:solidFill>
                  <a:schemeClr val="tx2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11" name="Group 15" title="one of three overlapping circles that says &quot;fast-paced lots of variety&quot;"/>
          <p:cNvGrpSpPr>
            <a:grpSpLocks/>
          </p:cNvGrpSpPr>
          <p:nvPr/>
        </p:nvGrpSpPr>
        <p:grpSpPr bwMode="auto">
          <a:xfrm>
            <a:off x="6944282" y="138969"/>
            <a:ext cx="3529012" cy="3529013"/>
            <a:chOff x="4267829" y="316848"/>
            <a:chExt cx="3529745" cy="3528321"/>
          </a:xfrm>
          <a:noFill/>
        </p:grpSpPr>
        <p:sp>
          <p:nvSpPr>
            <p:cNvPr id="12" name="Oval 5"/>
            <p:cNvSpPr>
              <a:spLocks noChangeArrowheads="1"/>
            </p:cNvSpPr>
            <p:nvPr/>
          </p:nvSpPr>
          <p:spPr bwMode="auto">
            <a:xfrm rot="1677425">
              <a:off x="4267829" y="316848"/>
              <a:ext cx="3529745" cy="3528321"/>
            </a:xfrm>
            <a:prstGeom prst="ellipse">
              <a:avLst/>
            </a:prstGeom>
            <a:grpFill/>
            <a:ln w="9525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" name="Text Box 17"/>
            <p:cNvSpPr txBox="1">
              <a:spLocks noChangeArrowheads="1"/>
            </p:cNvSpPr>
            <p:nvPr/>
          </p:nvSpPr>
          <p:spPr bwMode="auto">
            <a:xfrm>
              <a:off x="4637207" y="1574125"/>
              <a:ext cx="2743200" cy="52311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defRPr/>
              </a:pPr>
              <a:endParaRPr lang="en-US" sz="2800" dirty="0">
                <a:solidFill>
                  <a:schemeClr val="accent1">
                    <a:lumMod val="75000"/>
                  </a:schemeClr>
                </a:solidFill>
                <a:latin typeface="Arial Narrow" charset="0"/>
              </a:endParaRPr>
            </a:p>
          </p:txBody>
        </p:sp>
      </p:grpSp>
      <p:grpSp>
        <p:nvGrpSpPr>
          <p:cNvPr id="14" name="Group 17" title="one of three overlapping circles that says Loves cars"/>
          <p:cNvGrpSpPr>
            <a:grpSpLocks/>
          </p:cNvGrpSpPr>
          <p:nvPr/>
        </p:nvGrpSpPr>
        <p:grpSpPr bwMode="auto">
          <a:xfrm>
            <a:off x="7720849" y="2222275"/>
            <a:ext cx="3529013" cy="3529013"/>
            <a:chOff x="4016291" y="3085032"/>
            <a:chExt cx="3528321" cy="3528321"/>
          </a:xfrm>
          <a:noFill/>
        </p:grpSpPr>
        <p:sp>
          <p:nvSpPr>
            <p:cNvPr id="15" name="Oval 7"/>
            <p:cNvSpPr>
              <a:spLocks noChangeArrowheads="1"/>
            </p:cNvSpPr>
            <p:nvPr/>
          </p:nvSpPr>
          <p:spPr bwMode="auto">
            <a:xfrm rot="1677425">
              <a:off x="4016291" y="3085032"/>
              <a:ext cx="3528321" cy="3528321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5560226" y="4674563"/>
              <a:ext cx="1581941" cy="83083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rgbClr val="315E6D"/>
                  </a:solidFill>
                  <a:latin typeface="Arial Narrow" pitchFamily="34" charset="0"/>
                </a:rPr>
                <a:t>Police, 1</a:t>
              </a:r>
              <a:r>
                <a:rPr lang="en-US" sz="2400" baseline="30000" dirty="0">
                  <a:solidFill>
                    <a:srgbClr val="315E6D"/>
                  </a:solidFill>
                  <a:latin typeface="Arial Narrow" pitchFamily="34" charset="0"/>
                </a:rPr>
                <a:t>st</a:t>
              </a:r>
              <a:r>
                <a:rPr lang="en-US" sz="2400" dirty="0">
                  <a:solidFill>
                    <a:srgbClr val="315E6D"/>
                  </a:solidFill>
                  <a:latin typeface="Arial Narrow" pitchFamily="34" charset="0"/>
                </a:rPr>
                <a:t> Responders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933053" y="3310427"/>
            <a:ext cx="16490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315E6D"/>
                </a:solidFill>
              </a:rPr>
              <a:t>Likes Technology &amp; “Gear”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490979" y="1082435"/>
            <a:ext cx="2552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315E6D"/>
                </a:solidFill>
              </a:rPr>
              <a:t>Organizing things</a:t>
            </a:r>
          </a:p>
        </p:txBody>
      </p:sp>
      <p:sp>
        <p:nvSpPr>
          <p:cNvPr id="17" name="Multiply 16"/>
          <p:cNvSpPr/>
          <p:nvPr/>
        </p:nvSpPr>
        <p:spPr>
          <a:xfrm>
            <a:off x="7920087" y="2766104"/>
            <a:ext cx="914400" cy="914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C06864A3-8B1A-F48F-7D94-A7196807DF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4077" y="5894439"/>
            <a:ext cx="3424222" cy="117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55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9382"/>
            <a:ext cx="10515600" cy="107353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Presenting Solutions:</a:t>
            </a:r>
            <a:br>
              <a:rPr lang="en-US" dirty="0"/>
            </a:br>
            <a:r>
              <a:rPr lang="en-US" dirty="0"/>
              <a:t>Potential Tasks Lists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2084" y="1809044"/>
            <a:ext cx="10515600" cy="479957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dirty="0"/>
              <a:t>Gets the employer thinking--and talking about tasks (vs. job postings)</a:t>
            </a:r>
          </a:p>
          <a:p>
            <a:pPr>
              <a:defRPr/>
            </a:pPr>
            <a:r>
              <a:rPr lang="en-US" sz="3200" dirty="0"/>
              <a:t>Speak the employer’s language </a:t>
            </a:r>
          </a:p>
          <a:p>
            <a:pPr lvl="1">
              <a:defRPr/>
            </a:pPr>
            <a:r>
              <a:rPr lang="en-US" sz="2800" dirty="0"/>
              <a:t>Use employer’s jargon and organizational terms</a:t>
            </a:r>
          </a:p>
          <a:p>
            <a:pPr>
              <a:defRPr/>
            </a:pPr>
            <a:r>
              <a:rPr lang="en-US" sz="3200" dirty="0"/>
              <a:t>List specific job tasks (doing what for whom?)</a:t>
            </a:r>
          </a:p>
          <a:p>
            <a:pPr lvl="1">
              <a:defRPr/>
            </a:pPr>
            <a:r>
              <a:rPr lang="en-US" sz="2800" dirty="0"/>
              <a:t>not general statements like “file”, “photocopy”</a:t>
            </a:r>
          </a:p>
          <a:p>
            <a:pPr>
              <a:defRPr/>
            </a:pPr>
            <a:r>
              <a:rPr lang="en-US" sz="3200" dirty="0"/>
              <a:t>List most important tasks (needs) first</a:t>
            </a:r>
          </a:p>
          <a:p>
            <a:pPr lvl="1">
              <a:defRPr/>
            </a:pPr>
            <a:r>
              <a:rPr lang="en-US" sz="2800" dirty="0"/>
              <a:t>Which tasks will have the greatest impact?</a:t>
            </a:r>
          </a:p>
          <a:p>
            <a:endParaRPr lang="en-US" dirty="0"/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A6C756F4-548A-5052-44C4-1F3C9EC225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4331" y="6126589"/>
            <a:ext cx="3096841" cy="68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2790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985CA5-5803-164A-2103-E1D84AD93460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501384" y="2549455"/>
            <a:ext cx="5181600" cy="17590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273466"/>
                </a:solidFill>
              </a:rPr>
              <a:t>Potential Task List for GALLS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F74A0E-1E72-3503-6ED1-A7CB5B469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448" y="326500"/>
            <a:ext cx="4857552" cy="62049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1" descr="Shape&#10;&#10;Description automatically generated with medium confidence">
            <a:extLst>
              <a:ext uri="{FF2B5EF4-FFF2-40B4-BE49-F238E27FC236}">
                <a16:creationId xmlns:a16="http://schemas.microsoft.com/office/drawing/2014/main" id="{938B7340-EA71-759A-4A93-DAD31F4450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4331" y="6126589"/>
            <a:ext cx="3096841" cy="68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2206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28522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Close the deal </a:t>
            </a:r>
            <a:br>
              <a:rPr lang="en-US" dirty="0"/>
            </a:br>
            <a:r>
              <a:rPr lang="en-US" i="1" dirty="0"/>
              <a:t>Cost-Savings Analysis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67384" y="1920695"/>
            <a:ext cx="10515600" cy="4650952"/>
          </a:xfrm>
        </p:spPr>
        <p:txBody>
          <a:bodyPr>
            <a:normAutofit/>
          </a:bodyPr>
          <a:lstStyle/>
          <a:p>
            <a:r>
              <a:rPr lang="en-US" sz="3200" dirty="0"/>
              <a:t>Estimates cost savings by not using a highly trained staff person to do “</a:t>
            </a:r>
            <a:r>
              <a:rPr lang="en-US" sz="3200"/>
              <a:t>set-up”/“</a:t>
            </a:r>
            <a:r>
              <a:rPr lang="en-US" sz="3200" dirty="0"/>
              <a:t>button-up” tasks (routine, entry-level, support</a:t>
            </a:r>
            <a:r>
              <a:rPr lang="en-US" sz="3200" i="1" dirty="0"/>
              <a:t> </a:t>
            </a:r>
            <a:r>
              <a:rPr lang="en-US" sz="3200" dirty="0"/>
              <a:t>tasks)</a:t>
            </a:r>
          </a:p>
          <a:p>
            <a:r>
              <a:rPr lang="en-US" sz="3200" dirty="0"/>
              <a:t>Only included when customized job position will help get the work done in a less expensive way</a:t>
            </a:r>
          </a:p>
          <a:p>
            <a:r>
              <a:rPr lang="en-US" sz="3200" dirty="0"/>
              <a:t>Projects costs/savings over 5-year period to demonstrate additional savings due to </a:t>
            </a:r>
            <a:r>
              <a:rPr lang="en-US" sz="3200" i="1" dirty="0"/>
              <a:t>Cost-of-Living Adjustments (COLA)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8200" y="620652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AB2635A-69B3-0346-A51E-80F2DF4B156A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0FB75B69-3261-B6C7-8BD9-27FE84DED6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4331" y="6126589"/>
            <a:ext cx="3096841" cy="68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6145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84E13-4DEB-DF4E-56C1-72A30B2D1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384" y="94435"/>
            <a:ext cx="10515600" cy="1325563"/>
          </a:xfrm>
        </p:spPr>
        <p:txBody>
          <a:bodyPr/>
          <a:lstStyle/>
          <a:p>
            <a:r>
              <a:rPr lang="en-US" dirty="0"/>
              <a:t>Cost Savings Analysis for Galls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E83F11A-7600-6A0C-8682-F7992F261C6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429000" y="1540553"/>
            <a:ext cx="4449059" cy="4857252"/>
          </a:xfrm>
          <a:ln>
            <a:solidFill>
              <a:schemeClr val="tx1"/>
            </a:solidFill>
          </a:ln>
        </p:spPr>
      </p:pic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69867661-96A4-E989-11C5-153FEDC7A5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6630" y="4294609"/>
            <a:ext cx="2247404" cy="158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0943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639382-0C28-7340-B5D4-7AEB0C54B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119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1DDEDF4-883C-4159-966D-7CEF8ED53DD3}" type="slidenum">
              <a:rPr lang="en-US" smtClean="0"/>
              <a:pPr/>
              <a:t>46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2F7E78-CCB0-BA4E-BB32-0313EE6C4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“Here’s the Perfect Candidate”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60270E-E7B9-484F-9929-FE9E224D6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384" y="1785758"/>
            <a:ext cx="10226040" cy="489126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Use a professional looking resume, tailored to your negotiated tasks</a:t>
            </a:r>
          </a:p>
          <a:p>
            <a:pPr>
              <a:lnSpc>
                <a:spcPct val="100000"/>
              </a:lnSpc>
            </a:pPr>
            <a:r>
              <a:rPr lang="en-US" dirty="0"/>
              <a:t>Focus conversation on job seeker’s skills, not deficits</a:t>
            </a:r>
          </a:p>
          <a:p>
            <a:pPr>
              <a:lnSpc>
                <a:spcPct val="100000"/>
              </a:lnSpc>
            </a:pPr>
            <a:r>
              <a:rPr lang="en-US" dirty="0"/>
              <a:t>Translate the candidate’s “features” into “benefits”</a:t>
            </a:r>
          </a:p>
          <a:p>
            <a:pPr>
              <a:lnSpc>
                <a:spcPct val="100000"/>
              </a:lnSpc>
            </a:pPr>
            <a:r>
              <a:rPr lang="en-US" dirty="0"/>
              <a:t>Hiring your candidate is a solution to an employer’s problem. This is not about charity- or giving someone a chance</a:t>
            </a:r>
          </a:p>
        </p:txBody>
      </p:sp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EE26B31D-03D7-CEFD-987C-DC292CC4C4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4331" y="6126589"/>
            <a:ext cx="3096841" cy="68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208432"/>
      </p:ext>
    </p:extLst>
  </p:cSld>
  <p:clrMapOvr>
    <a:masterClrMapping/>
  </p:clrMapOvr>
  <p:transition spd="slow">
    <p:wip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A44B71E-DB3E-AEC7-7175-C1902F8DB2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229" y="1085409"/>
            <a:ext cx="10515600" cy="1325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4800" b="1" dirty="0"/>
              <a:t>Stephen at </a:t>
            </a:r>
            <a:br>
              <a:rPr lang="en-US" b="1" dirty="0"/>
            </a:b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58750" y="902236"/>
            <a:ext cx="5149652" cy="408351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21039" y="1334674"/>
            <a:ext cx="5149650" cy="356398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48"/>
          <a:stretch/>
        </p:blipFill>
        <p:spPr>
          <a:xfrm>
            <a:off x="4713444" y="1805692"/>
            <a:ext cx="3400425" cy="1771651"/>
          </a:xfrm>
          <a:prstGeom prst="rect">
            <a:avLst/>
          </a:prstGeom>
        </p:spPr>
      </p:pic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55949E92-91B5-4491-4D4B-C73042BDDB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4077" y="5894439"/>
            <a:ext cx="3424222" cy="117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585549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AA8C269-850C-4158-B451-7083264BF9B6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>
          <a:xfrm>
            <a:off x="1036321" y="341198"/>
            <a:ext cx="9326880" cy="131960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900" dirty="0">
                <a:solidFill>
                  <a:schemeClr val="tx2">
                    <a:lumMod val="75000"/>
                  </a:schemeClr>
                </a:solidFill>
              </a:rPr>
              <a:t>“We’re not hiring” to </a:t>
            </a:r>
            <a:br>
              <a:rPr lang="en-US" sz="49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4900" dirty="0">
                <a:solidFill>
                  <a:schemeClr val="tx2">
                    <a:lumMod val="75000"/>
                  </a:schemeClr>
                </a:solidFill>
              </a:rPr>
              <a:t>“When can he start?”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56360" y="1845734"/>
            <a:ext cx="10393680" cy="4250266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Stephen has skills and attributes the employer valued</a:t>
            </a:r>
          </a:p>
          <a:p>
            <a:pPr eaLnBrk="1" hangingPunct="1"/>
            <a:r>
              <a:rPr lang="en-US" dirty="0"/>
              <a:t>He is extremely interested in the business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“He’s one of us”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Minimizes disability</a:t>
            </a:r>
            <a:endParaRPr lang="en-US" sz="2600" dirty="0"/>
          </a:p>
          <a:p>
            <a:pPr eaLnBrk="1" hangingPunct="1"/>
            <a:r>
              <a:rPr lang="en-US" dirty="0"/>
              <a:t>Job developer identified needs and presented a cost effective, solution to the employer’s problems </a:t>
            </a:r>
          </a:p>
          <a:p>
            <a:pPr eaLnBrk="1" hangingPunct="1"/>
            <a:r>
              <a:rPr lang="en-US" dirty="0"/>
              <a:t>Job developer helped the employer understand how to utilized Stephen’s skills and accommodate his disabilities</a:t>
            </a:r>
          </a:p>
        </p:txBody>
      </p:sp>
      <p:pic>
        <p:nvPicPr>
          <p:cNvPr id="2" name="Picture 1" descr="Shape&#10;&#10;Description automatically generated with medium confidence">
            <a:extLst>
              <a:ext uri="{FF2B5EF4-FFF2-40B4-BE49-F238E27FC236}">
                <a16:creationId xmlns:a16="http://schemas.microsoft.com/office/drawing/2014/main" id="{4F9EC104-9E8D-BE07-244D-4E20BFF0B4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4331" y="6126589"/>
            <a:ext cx="3096841" cy="68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11938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" y="365125"/>
            <a:ext cx="10881360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2">
                    <a:lumMod val="50000"/>
                  </a:schemeClr>
                </a:solidFill>
              </a:rPr>
              <a:t>For More Information: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72440" y="1825624"/>
            <a:ext cx="5181600" cy="413884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Sara Murphy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785 Market Street, Suite 670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San Francisco, CA 94110 USA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415.979.9520 (office)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415.225.2187 (cell)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smurphy@transcen.org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A5A0746-1B34-344C-DEB7-3E1C956505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3"/>
            <a:ext cx="5623560" cy="413884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Michelle Wakeford</a:t>
            </a:r>
          </a:p>
          <a:p>
            <a:pPr marL="0" indent="0">
              <a:buNone/>
            </a:pPr>
            <a:r>
              <a:rPr lang="en-US" dirty="0"/>
              <a:t>The Brotherhood of St Laurence</a:t>
            </a:r>
          </a:p>
          <a:p>
            <a:pPr marL="0" indent="0">
              <a:buNone/>
            </a:pPr>
            <a:r>
              <a:rPr lang="en-US" dirty="0"/>
              <a:t>Senior Manager Youth Transition Disability</a:t>
            </a:r>
          </a:p>
          <a:p>
            <a:pPr marL="0" indent="0">
              <a:buNone/>
            </a:pPr>
            <a:r>
              <a:rPr lang="en-US" dirty="0"/>
              <a:t>Phone 0482 182 083</a:t>
            </a:r>
          </a:p>
          <a:p>
            <a:pPr marL="0" indent="0">
              <a:buNone/>
            </a:pPr>
            <a:r>
              <a:rPr lang="en-US" dirty="0"/>
              <a:t>Michelle.Wakeford@bsl.org.au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91B4D-4B16-4637-82F3-26994F47DF58}" type="slidenum">
              <a:rPr lang="en-US" smtClean="0"/>
              <a:pPr/>
              <a:t>49</a:t>
            </a:fld>
            <a:endParaRPr lang="en-US" dirty="0"/>
          </a:p>
        </p:txBody>
      </p:sp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D3941A07-DA67-3722-FCD0-382209C2AA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4077" y="5894439"/>
            <a:ext cx="3424222" cy="117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281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361" y="252492"/>
            <a:ext cx="10515600" cy="1325563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What’s a good job for Roy?</a:t>
            </a:r>
            <a:endParaRPr lang="en-US" sz="4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0360" y="1307214"/>
            <a:ext cx="5633407" cy="4138847"/>
          </a:xfrm>
        </p:spPr>
        <p:txBody>
          <a:bodyPr>
            <a:normAutofit/>
          </a:bodyPr>
          <a:lstStyle/>
          <a:p>
            <a:pPr marL="3175" indent="-3175">
              <a:buNone/>
            </a:pPr>
            <a:r>
              <a:rPr lang="en-US" dirty="0">
                <a:solidFill>
                  <a:schemeClr val="tx2"/>
                </a:solidFill>
              </a:rPr>
              <a:t>Use VENN diagrams to target employment settings based on candidate’s unique characteristics.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5</a:t>
            </a:fld>
            <a:endParaRPr kumimoji="0" lang="en-US" dirty="0"/>
          </a:p>
        </p:txBody>
      </p:sp>
      <p:grpSp>
        <p:nvGrpSpPr>
          <p:cNvPr id="5" name="Group 16" title="one of three overlapping circles that says Loves to work with his hands"/>
          <p:cNvGrpSpPr>
            <a:grpSpLocks/>
          </p:cNvGrpSpPr>
          <p:nvPr/>
        </p:nvGrpSpPr>
        <p:grpSpPr bwMode="auto">
          <a:xfrm>
            <a:off x="5570625" y="2206850"/>
            <a:ext cx="3529013" cy="3527425"/>
            <a:chOff x="1965304" y="1782190"/>
            <a:chExt cx="3528321" cy="3528321"/>
          </a:xfrm>
          <a:noFill/>
        </p:grpSpPr>
        <p:sp>
          <p:nvSpPr>
            <p:cNvPr id="6" name="Oval 6"/>
            <p:cNvSpPr>
              <a:spLocks noChangeArrowheads="1"/>
            </p:cNvSpPr>
            <p:nvPr/>
          </p:nvSpPr>
          <p:spPr bwMode="auto">
            <a:xfrm rot="1677425">
              <a:off x="1965304" y="1782190"/>
              <a:ext cx="3528321" cy="3528321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n w="9525">
                  <a:solidFill>
                    <a:schemeClr val="tx1"/>
                  </a:solidFill>
                </a:ln>
                <a:noFill/>
                <a:latin typeface="Arial" charset="0"/>
              </a:endParaRPr>
            </a:p>
          </p:txBody>
        </p:sp>
        <p:sp>
          <p:nvSpPr>
            <p:cNvPr id="7" name="Text Box 13"/>
            <p:cNvSpPr txBox="1">
              <a:spLocks noChangeArrowheads="1"/>
            </p:cNvSpPr>
            <p:nvPr/>
          </p:nvSpPr>
          <p:spPr bwMode="auto">
            <a:xfrm>
              <a:off x="2803340" y="3154138"/>
              <a:ext cx="1188720" cy="523220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 sz="2800" dirty="0">
                <a:ln w="9525">
                  <a:solidFill>
                    <a:schemeClr val="tx1"/>
                  </a:solidFill>
                </a:ln>
                <a:solidFill>
                  <a:schemeClr val="tx2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11" name="Group 15" title="one of three overlapping circles that says &quot;fast-paced lots of variety&quot;"/>
          <p:cNvGrpSpPr>
            <a:grpSpLocks/>
          </p:cNvGrpSpPr>
          <p:nvPr/>
        </p:nvGrpSpPr>
        <p:grpSpPr bwMode="auto">
          <a:xfrm>
            <a:off x="6622315" y="248325"/>
            <a:ext cx="3529012" cy="3529013"/>
            <a:chOff x="4267829" y="316848"/>
            <a:chExt cx="3529745" cy="3528321"/>
          </a:xfrm>
          <a:noFill/>
        </p:grpSpPr>
        <p:sp>
          <p:nvSpPr>
            <p:cNvPr id="12" name="Oval 5"/>
            <p:cNvSpPr>
              <a:spLocks noChangeArrowheads="1"/>
            </p:cNvSpPr>
            <p:nvPr/>
          </p:nvSpPr>
          <p:spPr bwMode="auto">
            <a:xfrm rot="1677425">
              <a:off x="4267829" y="316848"/>
              <a:ext cx="3529745" cy="3528321"/>
            </a:xfrm>
            <a:prstGeom prst="ellipse">
              <a:avLst/>
            </a:prstGeom>
            <a:grpFill/>
            <a:ln w="9525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" name="Text Box 17"/>
            <p:cNvSpPr txBox="1">
              <a:spLocks noChangeArrowheads="1"/>
            </p:cNvSpPr>
            <p:nvPr/>
          </p:nvSpPr>
          <p:spPr bwMode="auto">
            <a:xfrm>
              <a:off x="4637207" y="1358725"/>
              <a:ext cx="2743200" cy="9539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en-US" sz="2800" dirty="0">
                  <a:solidFill>
                    <a:schemeClr val="accent1">
                      <a:lumMod val="75000"/>
                    </a:schemeClr>
                  </a:solidFill>
                  <a:latin typeface="Arial Narrow" charset="0"/>
                </a:rPr>
                <a:t>Fast-paced, lots of variety</a:t>
              </a:r>
            </a:p>
          </p:txBody>
        </p:sp>
      </p:grpSp>
      <p:grpSp>
        <p:nvGrpSpPr>
          <p:cNvPr id="14" name="Group 17" title="one of three overlapping circles that says Loves cars"/>
          <p:cNvGrpSpPr>
            <a:grpSpLocks/>
          </p:cNvGrpSpPr>
          <p:nvPr/>
        </p:nvGrpSpPr>
        <p:grpSpPr bwMode="auto">
          <a:xfrm>
            <a:off x="7982209" y="2286165"/>
            <a:ext cx="3529013" cy="3529013"/>
            <a:chOff x="3923662" y="3339729"/>
            <a:chExt cx="3528321" cy="3528321"/>
          </a:xfrm>
          <a:noFill/>
        </p:grpSpPr>
        <p:sp>
          <p:nvSpPr>
            <p:cNvPr id="15" name="Oval 7"/>
            <p:cNvSpPr>
              <a:spLocks noChangeArrowheads="1"/>
            </p:cNvSpPr>
            <p:nvPr/>
          </p:nvSpPr>
          <p:spPr bwMode="auto">
            <a:xfrm rot="1677425">
              <a:off x="3923662" y="3339729"/>
              <a:ext cx="3528321" cy="3528321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5297057" y="4506453"/>
              <a:ext cx="1828441" cy="138472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dirty="0">
                  <a:solidFill>
                    <a:schemeClr val="tx2"/>
                  </a:solidFill>
                  <a:latin typeface="Arial Narrow" pitchFamily="34" charset="0"/>
                </a:rPr>
                <a:t>Loves cars- “Nice cars, not Fords”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5847681" y="3470998"/>
            <a:ext cx="197138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  <a:latin typeface="Arial Narrow" pitchFamily="34" charset="0"/>
              </a:rPr>
              <a:t>No desk jobs. Loves to work with his hands</a:t>
            </a:r>
          </a:p>
        </p:txBody>
      </p:sp>
      <p:sp>
        <p:nvSpPr>
          <p:cNvPr id="9" name="Multiply 19">
            <a:extLst>
              <a:ext uri="{FF2B5EF4-FFF2-40B4-BE49-F238E27FC236}">
                <a16:creationId xmlns:a16="http://schemas.microsoft.com/office/drawing/2014/main" id="{20341388-E2CF-6946-61CE-85A6153790E3}"/>
              </a:ext>
            </a:extLst>
          </p:cNvPr>
          <p:cNvSpPr/>
          <p:nvPr/>
        </p:nvSpPr>
        <p:spPr>
          <a:xfrm>
            <a:off x="8218186" y="3046916"/>
            <a:ext cx="652198" cy="659442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B1DA4FC2-4002-1860-E6F3-742A6881F5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4077" y="5894439"/>
            <a:ext cx="3424222" cy="117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28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A6C6148-7A5F-7241-B71D-D2760EA7A4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316" y="1288044"/>
            <a:ext cx="3610571" cy="4458031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79CFD18-5A44-E64F-85A0-B7D45D123C2A}"/>
              </a:ext>
            </a:extLst>
          </p:cNvPr>
          <p:cNvCxnSpPr/>
          <p:nvPr/>
        </p:nvCxnSpPr>
        <p:spPr>
          <a:xfrm>
            <a:off x="7660449" y="645782"/>
            <a:ext cx="0" cy="5742557"/>
          </a:xfrm>
          <a:prstGeom prst="line">
            <a:avLst/>
          </a:prstGeom>
          <a:ln>
            <a:solidFill>
              <a:srgbClr val="C3E9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B7F0A71E-7E07-B447-B02B-6F996445C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TransCen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883D800-58AB-CF43-8785-A98F42A8C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9115" y="1663908"/>
            <a:ext cx="6093528" cy="4513055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400" dirty="0"/>
              <a:t>TransCen, Inc. is a national organization offering web-based and in-person training for state agencies, school districts, provider organizations, and others interested in meaningful work and community inclusion for individuals with disabilities.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2400" dirty="0"/>
              <a:t>Learn more about our work: </a:t>
            </a:r>
            <a:r>
              <a:rPr lang="en-US" sz="2400" dirty="0">
                <a:hlinkClick r:id="rId3"/>
              </a:rPr>
              <a:t>www.transcen.org</a:t>
            </a:r>
            <a:r>
              <a:rPr lang="en-US" sz="2400" dirty="0"/>
              <a:t> 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2400" dirty="0"/>
              <a:t>Contact us at </a:t>
            </a:r>
            <a:r>
              <a:rPr lang="en-US" sz="2400" dirty="0">
                <a:hlinkClick r:id="rId4"/>
              </a:rPr>
              <a:t>inquiries@transcen.org </a:t>
            </a:r>
            <a:r>
              <a:rPr lang="en-US" sz="2400" dirty="0"/>
              <a:t>for more information!</a:t>
            </a:r>
          </a:p>
        </p:txBody>
      </p:sp>
      <p:pic>
        <p:nvPicPr>
          <p:cNvPr id="2" name="Picture 1" descr="Shape&#10;&#10;Description automatically generated with medium confidence">
            <a:extLst>
              <a:ext uri="{FF2B5EF4-FFF2-40B4-BE49-F238E27FC236}">
                <a16:creationId xmlns:a16="http://schemas.microsoft.com/office/drawing/2014/main" id="{4C486F9F-E8CB-3AA4-0217-56B31D19E6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4331" y="6126589"/>
            <a:ext cx="3096841" cy="68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3112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454264" y="4511040"/>
            <a:ext cx="6675120" cy="17526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b="1" i="1" dirty="0">
                <a:solidFill>
                  <a:schemeClr val="bg2">
                    <a:lumMod val="25000"/>
                  </a:schemeClr>
                </a:solidFill>
              </a:rPr>
              <a:t>Employee of the Year </a:t>
            </a:r>
            <a:br>
              <a:rPr lang="en-US" b="1" i="1" dirty="0">
                <a:solidFill>
                  <a:srgbClr val="C00000"/>
                </a:solidFill>
              </a:rPr>
            </a:br>
            <a:r>
              <a:rPr lang="en-US" b="1" dirty="0"/>
              <a:t>Divisadero Car Wash</a:t>
            </a:r>
            <a:br>
              <a:rPr lang="en-US" b="1" dirty="0"/>
            </a:br>
            <a:endParaRPr lang="en-US" b="1" dirty="0"/>
          </a:p>
        </p:txBody>
      </p:sp>
      <p:pic>
        <p:nvPicPr>
          <p:cNvPr id="5" name="Picture 4" descr="Roy.jpg" title="Picture of Roy tapping a sunroof on a car that he is about to wash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68349" y="838200"/>
            <a:ext cx="4646951" cy="342900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40844180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AA8C269-850C-4158-B451-7083264BF9B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>
          <a:xfrm>
            <a:off x="1167384" y="198437"/>
            <a:ext cx="10515600" cy="1325563"/>
          </a:xfrm>
        </p:spPr>
        <p:txBody>
          <a:bodyPr/>
          <a:lstStyle/>
          <a:p>
            <a:pPr eaLnBrk="1" hangingPunct="1"/>
            <a:r>
              <a:rPr lang="en-US" dirty="0"/>
              <a:t>Why was Roy Successful?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7384" y="1371600"/>
            <a:ext cx="10338816" cy="48768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Job matched not only his skills but also his interest &amp; aspirations</a:t>
            </a:r>
          </a:p>
          <a:p>
            <a:pPr eaLnBrk="1" hangingPunct="1"/>
            <a:r>
              <a:rPr lang="en-US" dirty="0"/>
              <a:t>Roy has skills (or attributes) the employer valued and a passion for the business</a:t>
            </a:r>
          </a:p>
          <a:p>
            <a:pPr eaLnBrk="1" hangingPunct="1"/>
            <a:r>
              <a:rPr lang="en-US" dirty="0"/>
              <a:t>Job developer found an employment setting and job tasks that matched Roy’s skills and interests, and minimized his disabilities </a:t>
            </a:r>
          </a:p>
          <a:p>
            <a:pPr eaLnBrk="1" hangingPunct="1"/>
            <a:r>
              <a:rPr lang="en-US" dirty="0"/>
              <a:t>Job developer was able to demonstrate how hiring Roy would add value to the business and address a workflow issue.</a:t>
            </a:r>
          </a:p>
        </p:txBody>
      </p:sp>
      <p:pic>
        <p:nvPicPr>
          <p:cNvPr id="2" name="Picture 1" descr="Shape&#10;&#10;Description automatically generated with medium confidence">
            <a:extLst>
              <a:ext uri="{FF2B5EF4-FFF2-40B4-BE49-F238E27FC236}">
                <a16:creationId xmlns:a16="http://schemas.microsoft.com/office/drawing/2014/main" id="{F8A9008E-3F2C-B72E-465F-7E02BD9FB0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4331" y="6126589"/>
            <a:ext cx="3096841" cy="68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687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25880" y="1709738"/>
            <a:ext cx="10626501" cy="2632075"/>
          </a:xfrm>
        </p:spPr>
        <p:txBody>
          <a:bodyPr>
            <a:normAutofit/>
          </a:bodyPr>
          <a:lstStyle/>
          <a:p>
            <a:r>
              <a:rPr lang="en-US" dirty="0"/>
              <a:t>Employer Engagement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417320" y="4341813"/>
            <a:ext cx="10515600" cy="150018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4000" dirty="0">
                <a:solidFill>
                  <a:schemeClr val="bg1">
                    <a:lumMod val="50000"/>
                  </a:schemeClr>
                </a:solidFill>
              </a:rPr>
              <a:t>Reframing how we approach and partner with business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207125"/>
            <a:ext cx="2743200" cy="365125"/>
          </a:xfrm>
        </p:spPr>
        <p:txBody>
          <a:bodyPr/>
          <a:lstStyle/>
          <a:p>
            <a:fld id="{EE088E80-DDED-4E0A-A7AA-A3FE6FA3F075}" type="slidenum">
              <a:rPr lang="en-US" sz="1400" smtClean="0"/>
              <a:t>8</a:t>
            </a:fld>
            <a:endParaRPr lang="en-US" sz="1400"/>
          </a:p>
        </p:txBody>
      </p:sp>
      <p:pic>
        <p:nvPicPr>
          <p:cNvPr id="2" name="Picture 1" descr="Shape&#10;&#10;Description automatically generated with medium confidence">
            <a:extLst>
              <a:ext uri="{FF2B5EF4-FFF2-40B4-BE49-F238E27FC236}">
                <a16:creationId xmlns:a16="http://schemas.microsoft.com/office/drawing/2014/main" id="{74709D75-B7C0-1A6D-42AD-C6B2F2AF98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4331" y="6126589"/>
            <a:ext cx="3096841" cy="68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783314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685800"/>
            <a:ext cx="9144000" cy="1371600"/>
          </a:xfrm>
        </p:spPr>
        <p:txBody>
          <a:bodyPr/>
          <a:lstStyle/>
          <a:p>
            <a:pPr algn="ctr" eaLnBrk="1" hangingPunct="1"/>
            <a:r>
              <a:rPr lang="en-US" sz="7200" dirty="0">
                <a:solidFill>
                  <a:schemeClr val="accent1">
                    <a:lumMod val="50000"/>
                  </a:schemeClr>
                </a:solidFill>
                <a:latin typeface="Times" pitchFamily="18" charset="0"/>
              </a:rPr>
              <a:t>Help Wanted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idx="1"/>
          </p:nvPr>
        </p:nvSpPr>
        <p:spPr>
          <a:xfrm>
            <a:off x="904240" y="1894841"/>
            <a:ext cx="10891520" cy="453072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dirty="0"/>
              <a:t>	</a:t>
            </a:r>
          </a:p>
          <a:p>
            <a:pPr marL="454025" indent="0" algn="ctr" eaLnBrk="1" hangingPunct="1">
              <a:buNone/>
            </a:pPr>
            <a:r>
              <a:rPr lang="en-US" dirty="0"/>
              <a:t>	</a:t>
            </a:r>
            <a:r>
              <a:rPr lang="en-US" altLang="en-US" sz="3200" dirty="0">
                <a:latin typeface="Poppins Medium" panose="00000600000000000000" pitchFamily="2" charset="0"/>
                <a:cs typeface="Poppins Medium" panose="00000600000000000000" pitchFamily="2" charset="0"/>
              </a:rPr>
              <a:t>Company looking for individual with developmental disabilities, autism and/or history of aggressive behaviors. Extensive history of hospitalization preferred. Social challenges and anxiety, okay. Supportive co-workers. Dance party and movie day on Fridays</a:t>
            </a:r>
          </a:p>
          <a:p>
            <a:pPr marL="454025" indent="0" algn="ctr" eaLnBrk="1" hangingPunct="1">
              <a:buNone/>
            </a:pPr>
            <a:r>
              <a:rPr lang="en-US" altLang="en-US" sz="3200" dirty="0">
                <a:latin typeface="Poppins Medium" panose="00000600000000000000" pitchFamily="2" charset="0"/>
                <a:cs typeface="Poppins Medium" panose="00000600000000000000" pitchFamily="2" charset="0"/>
              </a:rPr>
              <a:t>Call for an application.</a:t>
            </a:r>
          </a:p>
          <a:p>
            <a:pPr eaLnBrk="1" hangingPunct="1">
              <a:buFontTx/>
              <a:buNone/>
            </a:pPr>
            <a:endParaRPr lang="en-US" dirty="0">
              <a:latin typeface="Times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AA8C269-850C-4158-B451-7083264BF9B6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E851B1A4-B106-7535-374C-5FCABFD8AA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4331" y="6126589"/>
            <a:ext cx="3096841" cy="68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913577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8ED310827DBA43A8E6665095C0C650" ma:contentTypeVersion="17" ma:contentTypeDescription="Create a new document." ma:contentTypeScope="" ma:versionID="5c2e196394ff61cda10a429b59a7e02a">
  <xsd:schema xmlns:xsd="http://www.w3.org/2001/XMLSchema" xmlns:xs="http://www.w3.org/2001/XMLSchema" xmlns:p="http://schemas.microsoft.com/office/2006/metadata/properties" xmlns:ns2="15828c5e-7aea-4e43-b251-f2b5de6fd0cf" xmlns:ns3="07ec0253-281f-4e05-8467-65a429d6a9f3" targetNamespace="http://schemas.microsoft.com/office/2006/metadata/properties" ma:root="true" ma:fieldsID="9a69f4fc0c559ccf959c74706ea94194" ns2:_="" ns3:_="">
    <xsd:import namespace="15828c5e-7aea-4e43-b251-f2b5de6fd0cf"/>
    <xsd:import namespace="07ec0253-281f-4e05-8467-65a429d6a9f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828c5e-7aea-4e43-b251-f2b5de6fd0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e146967-9866-4778-ba26-933aaed0ed7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ec0253-281f-4e05-8467-65a429d6a9f3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19b5ff8-7283-42b4-b938-69d716744526}" ma:internalName="TaxCatchAll" ma:showField="CatchAllData" ma:web="07ec0253-281f-4e05-8467-65a429d6a9f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7ec0253-281f-4e05-8467-65a429d6a9f3" xsi:nil="true"/>
    <lcf76f155ced4ddcb4097134ff3c332f xmlns="15828c5e-7aea-4e43-b251-f2b5de6fd0c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D0B598F-72B7-4F36-8066-B39DB02D0A19}"/>
</file>

<file path=customXml/itemProps2.xml><?xml version="1.0" encoding="utf-8"?>
<ds:datastoreItem xmlns:ds="http://schemas.openxmlformats.org/officeDocument/2006/customXml" ds:itemID="{5FF405A3-E6E0-4CF7-93E7-E8EE2BAC86A8}"/>
</file>

<file path=customXml/itemProps3.xml><?xml version="1.0" encoding="utf-8"?>
<ds:datastoreItem xmlns:ds="http://schemas.openxmlformats.org/officeDocument/2006/customXml" ds:itemID="{45474229-B2CB-4006-BB98-27E30E1182DC}"/>
</file>

<file path=docProps/app.xml><?xml version="1.0" encoding="utf-8"?>
<Properties xmlns="http://schemas.openxmlformats.org/officeDocument/2006/extended-properties" xmlns:vt="http://schemas.openxmlformats.org/officeDocument/2006/docPropsVTypes">
  <TotalTime>8406</TotalTime>
  <Words>2575</Words>
  <Application>Microsoft Office PowerPoint</Application>
  <PresentationFormat>Widescreen</PresentationFormat>
  <Paragraphs>386</Paragraphs>
  <Slides>50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61" baseType="lpstr">
      <vt:lpstr>Arial</vt:lpstr>
      <vt:lpstr>Arial Narrow</vt:lpstr>
      <vt:lpstr>Calibri</vt:lpstr>
      <vt:lpstr>Calibri Light</vt:lpstr>
      <vt:lpstr>Courier New</vt:lpstr>
      <vt:lpstr>Poppins</vt:lpstr>
      <vt:lpstr>Poppins ExtraBold</vt:lpstr>
      <vt:lpstr>Poppins Medium</vt:lpstr>
      <vt:lpstr>System Font Regular</vt:lpstr>
      <vt:lpstr>Times</vt:lpstr>
      <vt:lpstr>Office Theme</vt:lpstr>
      <vt:lpstr>PowerPoint Presentation</vt:lpstr>
      <vt:lpstr>Customized Employment  re-frames how we see job seekers with disabilities and how we approach and partner with employers.. </vt:lpstr>
      <vt:lpstr>Starts with Reframing How We See the People we Serve</vt:lpstr>
      <vt:lpstr>Reframing ROY </vt:lpstr>
      <vt:lpstr>What’s a good job for Roy?</vt:lpstr>
      <vt:lpstr>Employee of the Year  Divisadero Car Wash </vt:lpstr>
      <vt:lpstr>Why was Roy Successful?</vt:lpstr>
      <vt:lpstr>Employer Engagement </vt:lpstr>
      <vt:lpstr>Help Wanted</vt:lpstr>
      <vt:lpstr>No more “Selling Disability”</vt:lpstr>
      <vt:lpstr>With Customized Employment,  We Must Switch Hats</vt:lpstr>
      <vt:lpstr>What’s Your  Elevator Speech?</vt:lpstr>
      <vt:lpstr>Effective Elevator Speeches </vt:lpstr>
      <vt:lpstr>PowerPoint Presentation</vt:lpstr>
      <vt:lpstr>Use Positive Language  and Business Terminology</vt:lpstr>
      <vt:lpstr>Advantages &amp; Benefits for Employers</vt:lpstr>
      <vt:lpstr>    Targeting &amp; Networking </vt:lpstr>
      <vt:lpstr>Target Potential Employers</vt:lpstr>
      <vt:lpstr>Why is networking so important?</vt:lpstr>
      <vt:lpstr>Employer Relationships</vt:lpstr>
      <vt:lpstr>Getting from “Contact” to “Job”</vt:lpstr>
      <vt:lpstr> Informational Interviews</vt:lpstr>
      <vt:lpstr>What do Employers Value when Hiring?</vt:lpstr>
      <vt:lpstr>Marketing vs. Selling</vt:lpstr>
      <vt:lpstr>How Do You Get in the Door </vt:lpstr>
      <vt:lpstr>The “Right Person” May Not be Human Resources</vt:lpstr>
      <vt:lpstr>Do your Research  Identify Questions to ask.  Ask for a tour. </vt:lpstr>
      <vt:lpstr>Lean Principles</vt:lpstr>
      <vt:lpstr>Lean Principles: A Job Developer’s Toolkit</vt:lpstr>
      <vt:lpstr>The Toyota Way: Lean Key Principles </vt:lpstr>
      <vt:lpstr>Lean in Action: Fast Food</vt:lpstr>
      <vt:lpstr>Lean: 8 Types of Waste</vt:lpstr>
      <vt:lpstr>During Informational Interviews: Look for “Waste”</vt:lpstr>
      <vt:lpstr>Identify ways to streamline processes and improve workflow</vt:lpstr>
      <vt:lpstr>Identify Issues/Challenges</vt:lpstr>
      <vt:lpstr>Negotiating a New Position </vt:lpstr>
      <vt:lpstr>A Customized Process</vt:lpstr>
      <vt:lpstr>Meet Stephen</vt:lpstr>
      <vt:lpstr>Reframing Stephen</vt:lpstr>
      <vt:lpstr>What’s a good job for Stephen?</vt:lpstr>
      <vt:lpstr>What’s a good job for Stephen?</vt:lpstr>
      <vt:lpstr>Presenting Solutions: Potential Tasks Lists</vt:lpstr>
      <vt:lpstr>PowerPoint Presentation</vt:lpstr>
      <vt:lpstr>Close the deal  Cost-Savings Analysis</vt:lpstr>
      <vt:lpstr>Cost Savings Analysis for Galls</vt:lpstr>
      <vt:lpstr>“Here’s the Perfect Candidate”</vt:lpstr>
      <vt:lpstr>Stephen at  </vt:lpstr>
      <vt:lpstr>“We’re not hiring” to  “When can he start?”</vt:lpstr>
      <vt:lpstr>For More Information:</vt:lpstr>
      <vt:lpstr>About TransCen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Molly Jansen</dc:creator>
  <cp:lastModifiedBy>Kym Vassiliou</cp:lastModifiedBy>
  <cp:revision>186</cp:revision>
  <dcterms:created xsi:type="dcterms:W3CDTF">2022-07-11T21:46:25Z</dcterms:created>
  <dcterms:modified xsi:type="dcterms:W3CDTF">2023-09-01T04:52:21Z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0x010100FE8ED310827DBA43A8E6665095C0C650</vt:lpwstr>
  </property>
</Properties>
</file>