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4.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sldIdLst>
    <p:sldId id="260" r:id="rId2"/>
    <p:sldId id="393" r:id="rId3"/>
    <p:sldId id="832" r:id="rId4"/>
    <p:sldId id="732" r:id="rId5"/>
    <p:sldId id="726" r:id="rId6"/>
    <p:sldId id="273" r:id="rId7"/>
    <p:sldId id="833" r:id="rId8"/>
    <p:sldId id="652" r:id="rId9"/>
    <p:sldId id="653" r:id="rId10"/>
    <p:sldId id="654" r:id="rId11"/>
    <p:sldId id="655" r:id="rId12"/>
    <p:sldId id="803" r:id="rId13"/>
    <p:sldId id="1175" r:id="rId14"/>
    <p:sldId id="417" r:id="rId15"/>
    <p:sldId id="948" r:id="rId16"/>
    <p:sldId id="1049" r:id="rId17"/>
    <p:sldId id="365" r:id="rId18"/>
    <p:sldId id="1303" r:id="rId19"/>
    <p:sldId id="758" r:id="rId20"/>
    <p:sldId id="764" r:id="rId21"/>
    <p:sldId id="759" r:id="rId22"/>
    <p:sldId id="850" r:id="rId23"/>
    <p:sldId id="308" r:id="rId24"/>
    <p:sldId id="1302" r:id="rId25"/>
    <p:sldId id="274" r:id="rId26"/>
    <p:sldId id="384" r:id="rId27"/>
    <p:sldId id="353" r:id="rId28"/>
    <p:sldId id="1305" r:id="rId29"/>
    <p:sldId id="1318" r:id="rId30"/>
    <p:sldId id="298" r:id="rId31"/>
    <p:sldId id="299" r:id="rId32"/>
    <p:sldId id="1306" r:id="rId33"/>
    <p:sldId id="1177" r:id="rId34"/>
    <p:sldId id="382" r:id="rId35"/>
    <p:sldId id="1225" r:id="rId36"/>
    <p:sldId id="727" r:id="rId37"/>
    <p:sldId id="1181" r:id="rId38"/>
    <p:sldId id="650" r:id="rId39"/>
    <p:sldId id="690" r:id="rId40"/>
    <p:sldId id="689" r:id="rId41"/>
    <p:sldId id="737" r:id="rId42"/>
    <p:sldId id="693" r:id="rId43"/>
    <p:sldId id="433" r:id="rId44"/>
    <p:sldId id="691" r:id="rId45"/>
    <p:sldId id="692" r:id="rId46"/>
    <p:sldId id="1308" r:id="rId47"/>
    <p:sldId id="1307" r:id="rId48"/>
    <p:sldId id="495" r:id="rId49"/>
    <p:sldId id="1252" r:id="rId50"/>
    <p:sldId id="1253" r:id="rId51"/>
    <p:sldId id="372" r:id="rId52"/>
    <p:sldId id="551" r:id="rId53"/>
    <p:sldId id="1293" r:id="rId54"/>
    <p:sldId id="1273" r:id="rId55"/>
    <p:sldId id="748" r:id="rId56"/>
    <p:sldId id="1179" r:id="rId57"/>
    <p:sldId id="1250" r:id="rId58"/>
    <p:sldId id="1251" r:id="rId59"/>
    <p:sldId id="517" r:id="rId60"/>
    <p:sldId id="675" r:id="rId61"/>
    <p:sldId id="682" r:id="rId62"/>
    <p:sldId id="1310" r:id="rId63"/>
    <p:sldId id="1231" r:id="rId64"/>
    <p:sldId id="1315" r:id="rId65"/>
    <p:sldId id="1314" r:id="rId66"/>
    <p:sldId id="712" r:id="rId67"/>
    <p:sldId id="527" r:id="rId68"/>
    <p:sldId id="715" r:id="rId69"/>
    <p:sldId id="567" r:id="rId70"/>
    <p:sldId id="568" r:id="rId71"/>
    <p:sldId id="704" r:id="rId72"/>
    <p:sldId id="571" r:id="rId73"/>
    <p:sldId id="1276" r:id="rId74"/>
    <p:sldId id="466" r:id="rId75"/>
    <p:sldId id="1274" r:id="rId76"/>
    <p:sldId id="386" r:id="rId77"/>
    <p:sldId id="1291" r:id="rId78"/>
    <p:sldId id="1180" r:id="rId79"/>
    <p:sldId id="738" r:id="rId80"/>
    <p:sldId id="1284" r:id="rId81"/>
    <p:sldId id="740" r:id="rId82"/>
    <p:sldId id="742" r:id="rId83"/>
    <p:sldId id="1312" r:id="rId84"/>
    <p:sldId id="713" r:id="rId85"/>
    <p:sldId id="1287" r:id="rId86"/>
    <p:sldId id="1185" r:id="rId87"/>
    <p:sldId id="508" r:id="rId88"/>
    <p:sldId id="580" r:id="rId89"/>
    <p:sldId id="1280" r:id="rId90"/>
    <p:sldId id="735" r:id="rId91"/>
    <p:sldId id="1324" r:id="rId92"/>
    <p:sldId id="1325" r:id="rId93"/>
    <p:sldId id="1317" r:id="rId94"/>
    <p:sldId id="1326" r:id="rId95"/>
    <p:sldId id="1332" r:id="rId96"/>
    <p:sldId id="1327" r:id="rId97"/>
    <p:sldId id="1328" r:id="rId98"/>
    <p:sldId id="1329" r:id="rId99"/>
    <p:sldId id="1330" r:id="rId100"/>
    <p:sldId id="1331" r:id="rId101"/>
    <p:sldId id="491" r:id="rId102"/>
    <p:sldId id="304" r:id="rId103"/>
    <p:sldId id="305"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466"/>
    <a:srgbClr val="4EB525"/>
    <a:srgbClr val="2076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0"/>
    <p:restoredTop sz="87384" autoAdjust="0"/>
  </p:normalViewPr>
  <p:slideViewPr>
    <p:cSldViewPr snapToGrid="0" snapToObjects="1">
      <p:cViewPr varScale="1">
        <p:scale>
          <a:sx n="100" d="100"/>
          <a:sy n="100" d="100"/>
        </p:scale>
        <p:origin x="708" y="72"/>
      </p:cViewPr>
      <p:guideLst/>
    </p:cSldViewPr>
  </p:slideViewPr>
  <p:notesTextViewPr>
    <p:cViewPr>
      <p:scale>
        <a:sx n="1" d="1"/>
        <a:sy n="1" d="1"/>
      </p:scale>
      <p:origin x="0" y="0"/>
    </p:cViewPr>
  </p:notesTextViewPr>
  <p:sorterViewPr>
    <p:cViewPr varScale="1">
      <p:scale>
        <a:sx n="1" d="1"/>
        <a:sy n="1" d="1"/>
      </p:scale>
      <p:origin x="0" y="-41850"/>
    </p:cViewPr>
  </p:sorterViewPr>
  <p:notesViewPr>
    <p:cSldViewPr snapToGrid="0" snapToObject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3.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E9027-11AE-4AA0-BE8A-2892B9B8BD7A}"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A87A9AD5-4A25-4766-ADE3-24E33E58A6BE}">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600" b="1" dirty="0">
              <a:solidFill>
                <a:schemeClr val="tx1"/>
              </a:solidFill>
            </a:rPr>
            <a:t>Person Centered Discovery Process</a:t>
          </a:r>
        </a:p>
      </dgm:t>
    </dgm:pt>
    <dgm:pt modelId="{12EA5AEC-F010-4995-B23E-3A9107C100FC}" type="parTrans" cxnId="{B10DD84F-22B0-4613-AF0F-FB8B8E72EF3E}">
      <dgm:prSet/>
      <dgm:spPr/>
      <dgm:t>
        <a:bodyPr/>
        <a:lstStyle/>
        <a:p>
          <a:endParaRPr lang="en-US"/>
        </a:p>
      </dgm:t>
    </dgm:pt>
    <dgm:pt modelId="{C6E276A0-A646-4A32-843B-FDE5C17D9A5B}" type="sibTrans" cxnId="{B10DD84F-22B0-4613-AF0F-FB8B8E72EF3E}">
      <dgm:prSet/>
      <dgm:spPr/>
      <dgm:t>
        <a:bodyPr/>
        <a:lstStyle/>
        <a:p>
          <a:endParaRPr lang="en-US"/>
        </a:p>
      </dgm:t>
    </dgm:pt>
    <dgm:pt modelId="{9E4F41AC-03A1-4686-96B8-77E71506688F}">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600" b="1" dirty="0"/>
            <a:t>Exploration and Field Research</a:t>
          </a:r>
        </a:p>
      </dgm:t>
    </dgm:pt>
    <dgm:pt modelId="{2538A8E7-D6BA-4F00-A6CB-BE04F7223A67}" type="parTrans" cxnId="{075AC415-FAD0-46CB-92C4-ECDB52F619FF}">
      <dgm:prSet/>
      <dgm:spPr/>
      <dgm:t>
        <a:bodyPr/>
        <a:lstStyle/>
        <a:p>
          <a:endParaRPr lang="en-US"/>
        </a:p>
      </dgm:t>
    </dgm:pt>
    <dgm:pt modelId="{90240837-082C-4E0C-B4D1-6B64286DA0F8}" type="sibTrans" cxnId="{075AC415-FAD0-46CB-92C4-ECDB52F619FF}">
      <dgm:prSet/>
      <dgm:spPr/>
      <dgm:t>
        <a:bodyPr/>
        <a:lstStyle/>
        <a:p>
          <a:endParaRPr lang="en-US"/>
        </a:p>
      </dgm:t>
    </dgm:pt>
    <dgm:pt modelId="{A365F955-4C03-4831-AF5B-51E3055CC872}">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Evaluate Employer Needs &amp; Fit</a:t>
          </a:r>
        </a:p>
      </dgm:t>
    </dgm:pt>
    <dgm:pt modelId="{6C76AD30-A17C-4A29-BD21-21501EA897D2}" type="parTrans" cxnId="{3DA681C0-F1E5-4E8C-9CA6-C214D82C1D9C}">
      <dgm:prSet/>
      <dgm:spPr/>
      <dgm:t>
        <a:bodyPr/>
        <a:lstStyle/>
        <a:p>
          <a:endParaRPr lang="en-US"/>
        </a:p>
      </dgm:t>
    </dgm:pt>
    <dgm:pt modelId="{2201E726-0BAF-43E3-AFF4-27307AE78FE5}" type="sibTrans" cxnId="{3DA681C0-F1E5-4E8C-9CA6-C214D82C1D9C}">
      <dgm:prSet/>
      <dgm:spPr/>
      <dgm:t>
        <a:bodyPr/>
        <a:lstStyle/>
        <a:p>
          <a:endParaRPr lang="en-US"/>
        </a:p>
      </dgm:t>
    </dgm:pt>
    <dgm:pt modelId="{A9B49AC0-0AEB-4BEE-8C8E-13B2A080F070}">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Present Solutions (negotiate)</a:t>
          </a:r>
        </a:p>
      </dgm:t>
    </dgm:pt>
    <dgm:pt modelId="{22F31F96-8B9C-4166-8657-8F28FFE15EBC}" type="parTrans" cxnId="{459D5C8B-F061-43DE-A953-065B89907C56}">
      <dgm:prSet/>
      <dgm:spPr/>
      <dgm:t>
        <a:bodyPr/>
        <a:lstStyle/>
        <a:p>
          <a:endParaRPr lang="en-US"/>
        </a:p>
      </dgm:t>
    </dgm:pt>
    <dgm:pt modelId="{A1584BF3-88C8-4804-AA88-10C538CDFB9F}" type="sibTrans" cxnId="{459D5C8B-F061-43DE-A953-065B89907C56}">
      <dgm:prSet/>
      <dgm:spPr/>
      <dgm:t>
        <a:bodyPr/>
        <a:lstStyle/>
        <a:p>
          <a:endParaRPr lang="en-US"/>
        </a:p>
      </dgm:t>
    </dgm:pt>
    <dgm:pt modelId="{3C75ED95-20AA-48B0-B310-FEFEA0D77318}">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 </a:t>
          </a:r>
          <a:r>
            <a:rPr lang="en-US" sz="1600" b="1" dirty="0"/>
            <a:t>Identify themes, employment settings</a:t>
          </a:r>
        </a:p>
      </dgm:t>
    </dgm:pt>
    <dgm:pt modelId="{813AEE4B-EA4F-4049-8790-AFB233EF1250}" type="parTrans" cxnId="{CD308828-35B0-4898-835C-3CB6A2CFF348}">
      <dgm:prSet/>
      <dgm:spPr/>
      <dgm:t>
        <a:bodyPr/>
        <a:lstStyle/>
        <a:p>
          <a:endParaRPr lang="en-US"/>
        </a:p>
      </dgm:t>
    </dgm:pt>
    <dgm:pt modelId="{D7822E78-76EC-4A9C-94F7-6040ACA5DE1B}" type="sibTrans" cxnId="{CD308828-35B0-4898-835C-3CB6A2CFF348}">
      <dgm:prSet/>
      <dgm:spPr/>
      <dgm:t>
        <a:bodyPr/>
        <a:lstStyle/>
        <a:p>
          <a:endParaRPr lang="en-US"/>
        </a:p>
      </dgm:t>
    </dgm:pt>
    <dgm:pt modelId="{054699AB-6DAA-4AE4-8536-24E50DE3EDB5}">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Target Employers</a:t>
          </a:r>
        </a:p>
      </dgm:t>
    </dgm:pt>
    <dgm:pt modelId="{96C63CA6-AA28-4648-B140-01B35FF70207}" type="parTrans" cxnId="{7CF4E7BC-0EAE-4BC1-9D4E-DA8D64E6562A}">
      <dgm:prSet/>
      <dgm:spPr/>
      <dgm:t>
        <a:bodyPr/>
        <a:lstStyle/>
        <a:p>
          <a:endParaRPr lang="en-US"/>
        </a:p>
      </dgm:t>
    </dgm:pt>
    <dgm:pt modelId="{0BF8DDEF-1980-4C11-B36C-93729CD22C11}" type="sibTrans" cxnId="{7CF4E7BC-0EAE-4BC1-9D4E-DA8D64E6562A}">
      <dgm:prSet/>
      <dgm:spPr/>
      <dgm:t>
        <a:bodyPr/>
        <a:lstStyle/>
        <a:p>
          <a:endParaRPr lang="en-US"/>
        </a:p>
      </dgm:t>
    </dgm:pt>
    <dgm:pt modelId="{D03D39E7-E9B6-4980-BA9F-170FD52F6A85}">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600" b="1" dirty="0"/>
            <a:t>Informational Interviews</a:t>
          </a:r>
        </a:p>
      </dgm:t>
    </dgm:pt>
    <dgm:pt modelId="{9AAB15EC-7A30-403B-BA79-8A09F17D4F29}" type="parTrans" cxnId="{BCF46AC7-3E3E-4161-AFC5-DC44C00A691B}">
      <dgm:prSet/>
      <dgm:spPr/>
      <dgm:t>
        <a:bodyPr/>
        <a:lstStyle/>
        <a:p>
          <a:endParaRPr lang="en-US"/>
        </a:p>
      </dgm:t>
    </dgm:pt>
    <dgm:pt modelId="{E4C6FCC2-E1BA-48BF-9716-7B91784FBB31}" type="sibTrans" cxnId="{BCF46AC7-3E3E-4161-AFC5-DC44C00A691B}">
      <dgm:prSet/>
      <dgm:spPr/>
      <dgm:t>
        <a:bodyPr/>
        <a:lstStyle/>
        <a:p>
          <a:endParaRPr lang="en-US"/>
        </a:p>
      </dgm:t>
    </dgm:pt>
    <dgm:pt modelId="{FC889492-BA5A-488B-8BFD-F55DAFE35777}">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Job Placement</a:t>
          </a:r>
        </a:p>
      </dgm:t>
    </dgm:pt>
    <dgm:pt modelId="{375F5748-9F52-4C02-ACA2-A0CAB321791B}" type="parTrans" cxnId="{84C2C271-8294-474E-BC88-9430B10E6FCF}">
      <dgm:prSet/>
      <dgm:spPr/>
      <dgm:t>
        <a:bodyPr/>
        <a:lstStyle/>
        <a:p>
          <a:endParaRPr lang="en-US"/>
        </a:p>
      </dgm:t>
    </dgm:pt>
    <dgm:pt modelId="{FBB6BB8E-3748-475E-9AF4-BA7F4AE16C64}" type="sibTrans" cxnId="{84C2C271-8294-474E-BC88-9430B10E6FCF}">
      <dgm:prSet/>
      <dgm:spPr/>
      <dgm:t>
        <a:bodyPr/>
        <a:lstStyle/>
        <a:p>
          <a:endParaRPr lang="en-US"/>
        </a:p>
      </dgm:t>
    </dgm:pt>
    <dgm:pt modelId="{AADB8884-1FD8-4302-8680-89786CC449CB}">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Network for Contacts</a:t>
          </a:r>
        </a:p>
      </dgm:t>
    </dgm:pt>
    <dgm:pt modelId="{C082CDE6-22BD-4F90-834F-2EC956EC17F5}" type="parTrans" cxnId="{EA06DD30-5177-4F41-BABF-5632B58DA9E3}">
      <dgm:prSet/>
      <dgm:spPr/>
      <dgm:t>
        <a:bodyPr/>
        <a:lstStyle/>
        <a:p>
          <a:endParaRPr lang="en-US"/>
        </a:p>
      </dgm:t>
    </dgm:pt>
    <dgm:pt modelId="{0E1BE56D-7A91-49E4-83D8-0CDF54CB96FC}" type="sibTrans" cxnId="{EA06DD30-5177-4F41-BABF-5632B58DA9E3}">
      <dgm:prSet/>
      <dgm:spPr/>
      <dgm:t>
        <a:bodyPr/>
        <a:lstStyle/>
        <a:p>
          <a:endParaRPr lang="en-US"/>
        </a:p>
      </dgm:t>
    </dgm:pt>
    <dgm:pt modelId="{5E742451-8ECE-4634-83BD-F11BBECE39DF}" type="pres">
      <dgm:prSet presAssocID="{187E9027-11AE-4AA0-BE8A-2892B9B8BD7A}" presName="diagram" presStyleCnt="0">
        <dgm:presLayoutVars>
          <dgm:dir/>
          <dgm:resizeHandles val="exact"/>
        </dgm:presLayoutVars>
      </dgm:prSet>
      <dgm:spPr/>
    </dgm:pt>
    <dgm:pt modelId="{BDF16D68-5F46-49D9-93D6-42AB91D45865}" type="pres">
      <dgm:prSet presAssocID="{A87A9AD5-4A25-4766-ADE3-24E33E58A6BE}" presName="node" presStyleLbl="node1" presStyleIdx="0" presStyleCnt="9">
        <dgm:presLayoutVars>
          <dgm:bulletEnabled val="1"/>
        </dgm:presLayoutVars>
      </dgm:prSet>
      <dgm:spPr/>
    </dgm:pt>
    <dgm:pt modelId="{39E309B8-DD37-4AFA-82E0-E2F70E3B5D42}" type="pres">
      <dgm:prSet presAssocID="{C6E276A0-A646-4A32-843B-FDE5C17D9A5B}" presName="sibTrans" presStyleLbl="sibTrans2D1" presStyleIdx="0" presStyleCnt="8"/>
      <dgm:spPr/>
    </dgm:pt>
    <dgm:pt modelId="{8B9A7206-285E-4CA0-94A3-B5B652AC5EB8}" type="pres">
      <dgm:prSet presAssocID="{C6E276A0-A646-4A32-843B-FDE5C17D9A5B}" presName="connectorText" presStyleLbl="sibTrans2D1" presStyleIdx="0" presStyleCnt="8"/>
      <dgm:spPr/>
    </dgm:pt>
    <dgm:pt modelId="{25B8607A-B4C0-4E53-BBD1-3E8C7558BE26}" type="pres">
      <dgm:prSet presAssocID="{3C75ED95-20AA-48B0-B310-FEFEA0D77318}" presName="node" presStyleLbl="node1" presStyleIdx="1" presStyleCnt="9" custLinFactNeighborX="-4131" custLinFactNeighborY="-138">
        <dgm:presLayoutVars>
          <dgm:bulletEnabled val="1"/>
        </dgm:presLayoutVars>
      </dgm:prSet>
      <dgm:spPr/>
    </dgm:pt>
    <dgm:pt modelId="{DC3CCBDC-BD98-4301-8611-763AEB4365AE}" type="pres">
      <dgm:prSet presAssocID="{D7822E78-76EC-4A9C-94F7-6040ACA5DE1B}" presName="sibTrans" presStyleLbl="sibTrans2D1" presStyleIdx="1" presStyleCnt="8"/>
      <dgm:spPr/>
    </dgm:pt>
    <dgm:pt modelId="{47A1ADFD-1153-468B-BE70-A54708DAFD52}" type="pres">
      <dgm:prSet presAssocID="{D7822E78-76EC-4A9C-94F7-6040ACA5DE1B}" presName="connectorText" presStyleLbl="sibTrans2D1" presStyleIdx="1" presStyleCnt="8"/>
      <dgm:spPr/>
    </dgm:pt>
    <dgm:pt modelId="{96760235-919F-4068-9AC9-F57B434E6A4D}" type="pres">
      <dgm:prSet presAssocID="{9E4F41AC-03A1-4686-96B8-77E71506688F}" presName="node" presStyleLbl="node1" presStyleIdx="2" presStyleCnt="9">
        <dgm:presLayoutVars>
          <dgm:bulletEnabled val="1"/>
        </dgm:presLayoutVars>
      </dgm:prSet>
      <dgm:spPr/>
    </dgm:pt>
    <dgm:pt modelId="{90A5ACD9-F227-4D52-B6E3-5C8D69479CD0}" type="pres">
      <dgm:prSet presAssocID="{90240837-082C-4E0C-B4D1-6B64286DA0F8}" presName="sibTrans" presStyleLbl="sibTrans2D1" presStyleIdx="2" presStyleCnt="8"/>
      <dgm:spPr/>
    </dgm:pt>
    <dgm:pt modelId="{83E17FB8-DD48-47DE-AD7A-333BD5ECD71D}" type="pres">
      <dgm:prSet presAssocID="{90240837-082C-4E0C-B4D1-6B64286DA0F8}" presName="connectorText" presStyleLbl="sibTrans2D1" presStyleIdx="2" presStyleCnt="8"/>
      <dgm:spPr/>
    </dgm:pt>
    <dgm:pt modelId="{BFF470CD-CC1E-4A80-8B10-5154F86CB73F}" type="pres">
      <dgm:prSet presAssocID="{054699AB-6DAA-4AE4-8536-24E50DE3EDB5}" presName="node" presStyleLbl="node1" presStyleIdx="3" presStyleCnt="9">
        <dgm:presLayoutVars>
          <dgm:bulletEnabled val="1"/>
        </dgm:presLayoutVars>
      </dgm:prSet>
      <dgm:spPr/>
    </dgm:pt>
    <dgm:pt modelId="{1E84BA18-2110-4C88-A94B-ADCD4D1FE212}" type="pres">
      <dgm:prSet presAssocID="{0BF8DDEF-1980-4C11-B36C-93729CD22C11}" presName="sibTrans" presStyleLbl="sibTrans2D1" presStyleIdx="3" presStyleCnt="8"/>
      <dgm:spPr/>
    </dgm:pt>
    <dgm:pt modelId="{B6212BAE-3DC1-4A6B-8626-76FAF7A9B8F3}" type="pres">
      <dgm:prSet presAssocID="{0BF8DDEF-1980-4C11-B36C-93729CD22C11}" presName="connectorText" presStyleLbl="sibTrans2D1" presStyleIdx="3" presStyleCnt="8"/>
      <dgm:spPr/>
    </dgm:pt>
    <dgm:pt modelId="{9D1CD30F-0F4B-47F5-80A8-0D604D1E9320}" type="pres">
      <dgm:prSet presAssocID="{AADB8884-1FD8-4302-8680-89786CC449CB}" presName="node" presStyleLbl="node1" presStyleIdx="4" presStyleCnt="9">
        <dgm:presLayoutVars>
          <dgm:bulletEnabled val="1"/>
        </dgm:presLayoutVars>
      </dgm:prSet>
      <dgm:spPr/>
    </dgm:pt>
    <dgm:pt modelId="{DDA389A9-8475-4553-981D-5C43ABA608AC}" type="pres">
      <dgm:prSet presAssocID="{0E1BE56D-7A91-49E4-83D8-0CDF54CB96FC}" presName="sibTrans" presStyleLbl="sibTrans2D1" presStyleIdx="4" presStyleCnt="8"/>
      <dgm:spPr/>
    </dgm:pt>
    <dgm:pt modelId="{330A04DC-9CF7-4181-B17E-BF17C4D33204}" type="pres">
      <dgm:prSet presAssocID="{0E1BE56D-7A91-49E4-83D8-0CDF54CB96FC}" presName="connectorText" presStyleLbl="sibTrans2D1" presStyleIdx="4" presStyleCnt="8"/>
      <dgm:spPr/>
    </dgm:pt>
    <dgm:pt modelId="{B9E2BF68-D52B-4E12-81C3-477123C101C6}" type="pres">
      <dgm:prSet presAssocID="{D03D39E7-E9B6-4980-BA9F-170FD52F6A85}" presName="node" presStyleLbl="node1" presStyleIdx="5" presStyleCnt="9" custScaleX="105734">
        <dgm:presLayoutVars>
          <dgm:bulletEnabled val="1"/>
        </dgm:presLayoutVars>
      </dgm:prSet>
      <dgm:spPr/>
    </dgm:pt>
    <dgm:pt modelId="{CA2DE503-194B-4D5F-979E-E3AF4615CF94}" type="pres">
      <dgm:prSet presAssocID="{E4C6FCC2-E1BA-48BF-9716-7B91784FBB31}" presName="sibTrans" presStyleLbl="sibTrans2D1" presStyleIdx="5" presStyleCnt="8"/>
      <dgm:spPr/>
    </dgm:pt>
    <dgm:pt modelId="{0C5202F0-235B-4574-99EF-74BD239D5FF9}" type="pres">
      <dgm:prSet presAssocID="{E4C6FCC2-E1BA-48BF-9716-7B91784FBB31}" presName="connectorText" presStyleLbl="sibTrans2D1" presStyleIdx="5" presStyleCnt="8"/>
      <dgm:spPr/>
    </dgm:pt>
    <dgm:pt modelId="{26D1819D-F43B-413B-A788-E04B1886C3EB}" type="pres">
      <dgm:prSet presAssocID="{A365F955-4C03-4831-AF5B-51E3055CC872}" presName="node" presStyleLbl="node1" presStyleIdx="6" presStyleCnt="9">
        <dgm:presLayoutVars>
          <dgm:bulletEnabled val="1"/>
        </dgm:presLayoutVars>
      </dgm:prSet>
      <dgm:spPr/>
    </dgm:pt>
    <dgm:pt modelId="{E1A7A523-1BC1-419F-9FE3-69A4262C8466}" type="pres">
      <dgm:prSet presAssocID="{2201E726-0BAF-43E3-AFF4-27307AE78FE5}" presName="sibTrans" presStyleLbl="sibTrans2D1" presStyleIdx="6" presStyleCnt="8"/>
      <dgm:spPr/>
    </dgm:pt>
    <dgm:pt modelId="{C696A846-952E-449C-9BEF-39D295151A3F}" type="pres">
      <dgm:prSet presAssocID="{2201E726-0BAF-43E3-AFF4-27307AE78FE5}" presName="connectorText" presStyleLbl="sibTrans2D1" presStyleIdx="6" presStyleCnt="8"/>
      <dgm:spPr/>
    </dgm:pt>
    <dgm:pt modelId="{B6909350-43C3-4341-97FE-BEC5AB530393}" type="pres">
      <dgm:prSet presAssocID="{A9B49AC0-0AEB-4BEE-8C8E-13B2A080F070}" presName="node" presStyleLbl="node1" presStyleIdx="7" presStyleCnt="9">
        <dgm:presLayoutVars>
          <dgm:bulletEnabled val="1"/>
        </dgm:presLayoutVars>
      </dgm:prSet>
      <dgm:spPr/>
    </dgm:pt>
    <dgm:pt modelId="{87373C6C-D2EF-4C90-867C-EC1FA4AEFCD9}" type="pres">
      <dgm:prSet presAssocID="{A1584BF3-88C8-4804-AA88-10C538CDFB9F}" presName="sibTrans" presStyleLbl="sibTrans2D1" presStyleIdx="7" presStyleCnt="8"/>
      <dgm:spPr/>
    </dgm:pt>
    <dgm:pt modelId="{93881C7E-4EBA-4238-8FD2-6B88FA580669}" type="pres">
      <dgm:prSet presAssocID="{A1584BF3-88C8-4804-AA88-10C538CDFB9F}" presName="connectorText" presStyleLbl="sibTrans2D1" presStyleIdx="7" presStyleCnt="8"/>
      <dgm:spPr/>
    </dgm:pt>
    <dgm:pt modelId="{400B9351-399B-437C-B96C-56B44F0CF39F}" type="pres">
      <dgm:prSet presAssocID="{FC889492-BA5A-488B-8BFD-F55DAFE35777}" presName="node" presStyleLbl="node1" presStyleIdx="8" presStyleCnt="9">
        <dgm:presLayoutVars>
          <dgm:bulletEnabled val="1"/>
        </dgm:presLayoutVars>
      </dgm:prSet>
      <dgm:spPr/>
    </dgm:pt>
  </dgm:ptLst>
  <dgm:cxnLst>
    <dgm:cxn modelId="{E7AB0A0C-D452-463B-8A54-40793A9FA4A0}" type="presOf" srcId="{3C75ED95-20AA-48B0-B310-FEFEA0D77318}" destId="{25B8607A-B4C0-4E53-BBD1-3E8C7558BE26}" srcOrd="0" destOrd="0" presId="urn:microsoft.com/office/officeart/2005/8/layout/process5"/>
    <dgm:cxn modelId="{B4848513-6192-4C76-8569-16BBF64E2E00}" type="presOf" srcId="{AADB8884-1FD8-4302-8680-89786CC449CB}" destId="{9D1CD30F-0F4B-47F5-80A8-0D604D1E9320}" srcOrd="0" destOrd="0" presId="urn:microsoft.com/office/officeart/2005/8/layout/process5"/>
    <dgm:cxn modelId="{075AC415-FAD0-46CB-92C4-ECDB52F619FF}" srcId="{187E9027-11AE-4AA0-BE8A-2892B9B8BD7A}" destId="{9E4F41AC-03A1-4686-96B8-77E71506688F}" srcOrd="2" destOrd="0" parTransId="{2538A8E7-D6BA-4F00-A6CB-BE04F7223A67}" sibTransId="{90240837-082C-4E0C-B4D1-6B64286DA0F8}"/>
    <dgm:cxn modelId="{3A323018-5C09-41F4-BCD7-156926558BE6}" type="presOf" srcId="{E4C6FCC2-E1BA-48BF-9716-7B91784FBB31}" destId="{0C5202F0-235B-4574-99EF-74BD239D5FF9}" srcOrd="1" destOrd="0" presId="urn:microsoft.com/office/officeart/2005/8/layout/process5"/>
    <dgm:cxn modelId="{E41DB223-6ED7-4A92-A671-7F5D59500E1B}" type="presOf" srcId="{A365F955-4C03-4831-AF5B-51E3055CC872}" destId="{26D1819D-F43B-413B-A788-E04B1886C3EB}" srcOrd="0" destOrd="0" presId="urn:microsoft.com/office/officeart/2005/8/layout/process5"/>
    <dgm:cxn modelId="{CD308828-35B0-4898-835C-3CB6A2CFF348}" srcId="{187E9027-11AE-4AA0-BE8A-2892B9B8BD7A}" destId="{3C75ED95-20AA-48B0-B310-FEFEA0D77318}" srcOrd="1" destOrd="0" parTransId="{813AEE4B-EA4F-4049-8790-AFB233EF1250}" sibTransId="{D7822E78-76EC-4A9C-94F7-6040ACA5DE1B}"/>
    <dgm:cxn modelId="{08FFF128-DF39-4014-9C87-5ECF0B52942B}" type="presOf" srcId="{0E1BE56D-7A91-49E4-83D8-0CDF54CB96FC}" destId="{DDA389A9-8475-4553-981D-5C43ABA608AC}" srcOrd="0" destOrd="0" presId="urn:microsoft.com/office/officeart/2005/8/layout/process5"/>
    <dgm:cxn modelId="{8FE5902D-E503-4984-A1AC-1D3BC7D71234}" type="presOf" srcId="{D03D39E7-E9B6-4980-BA9F-170FD52F6A85}" destId="{B9E2BF68-D52B-4E12-81C3-477123C101C6}" srcOrd="0" destOrd="0" presId="urn:microsoft.com/office/officeart/2005/8/layout/process5"/>
    <dgm:cxn modelId="{EA06DD30-5177-4F41-BABF-5632B58DA9E3}" srcId="{187E9027-11AE-4AA0-BE8A-2892B9B8BD7A}" destId="{AADB8884-1FD8-4302-8680-89786CC449CB}" srcOrd="4" destOrd="0" parTransId="{C082CDE6-22BD-4F90-834F-2EC956EC17F5}" sibTransId="{0E1BE56D-7A91-49E4-83D8-0CDF54CB96FC}"/>
    <dgm:cxn modelId="{26B7B136-ECB7-4C88-9AD0-A907CF034132}" type="presOf" srcId="{A1584BF3-88C8-4804-AA88-10C538CDFB9F}" destId="{87373C6C-D2EF-4C90-867C-EC1FA4AEFCD9}" srcOrd="0" destOrd="0" presId="urn:microsoft.com/office/officeart/2005/8/layout/process5"/>
    <dgm:cxn modelId="{E4CEB33D-0FFB-4A49-845D-FCA69E0FA9AC}" type="presOf" srcId="{FC889492-BA5A-488B-8BFD-F55DAFE35777}" destId="{400B9351-399B-437C-B96C-56B44F0CF39F}" srcOrd="0" destOrd="0" presId="urn:microsoft.com/office/officeart/2005/8/layout/process5"/>
    <dgm:cxn modelId="{78100041-A15A-4995-8418-EF8D8204A5CE}" type="presOf" srcId="{D7822E78-76EC-4A9C-94F7-6040ACA5DE1B}" destId="{DC3CCBDC-BD98-4301-8611-763AEB4365AE}" srcOrd="0" destOrd="0" presId="urn:microsoft.com/office/officeart/2005/8/layout/process5"/>
    <dgm:cxn modelId="{E9D95167-856E-4EDD-909F-338DAE84EE30}" type="presOf" srcId="{C6E276A0-A646-4A32-843B-FDE5C17D9A5B}" destId="{8B9A7206-285E-4CA0-94A3-B5B652AC5EB8}" srcOrd="1" destOrd="0" presId="urn:microsoft.com/office/officeart/2005/8/layout/process5"/>
    <dgm:cxn modelId="{F2FC0868-B8A5-41D1-AD8E-F484CF8918A2}" type="presOf" srcId="{E4C6FCC2-E1BA-48BF-9716-7B91784FBB31}" destId="{CA2DE503-194B-4D5F-979E-E3AF4615CF94}" srcOrd="0" destOrd="0" presId="urn:microsoft.com/office/officeart/2005/8/layout/process5"/>
    <dgm:cxn modelId="{B2896F6D-8AE6-45C2-9184-7D434CA1CB9F}" type="presOf" srcId="{054699AB-6DAA-4AE4-8536-24E50DE3EDB5}" destId="{BFF470CD-CC1E-4A80-8B10-5154F86CB73F}" srcOrd="0" destOrd="0" presId="urn:microsoft.com/office/officeart/2005/8/layout/process5"/>
    <dgm:cxn modelId="{EA432C4F-707A-4D21-A7B5-70FC04E80EF7}" type="presOf" srcId="{90240837-082C-4E0C-B4D1-6B64286DA0F8}" destId="{83E17FB8-DD48-47DE-AD7A-333BD5ECD71D}" srcOrd="1" destOrd="0" presId="urn:microsoft.com/office/officeart/2005/8/layout/process5"/>
    <dgm:cxn modelId="{B10DD84F-22B0-4613-AF0F-FB8B8E72EF3E}" srcId="{187E9027-11AE-4AA0-BE8A-2892B9B8BD7A}" destId="{A87A9AD5-4A25-4766-ADE3-24E33E58A6BE}" srcOrd="0" destOrd="0" parTransId="{12EA5AEC-F010-4995-B23E-3A9107C100FC}" sibTransId="{C6E276A0-A646-4A32-843B-FDE5C17D9A5B}"/>
    <dgm:cxn modelId="{D02C1A70-B67A-4A4E-8BBC-648D0F905128}" type="presOf" srcId="{2201E726-0BAF-43E3-AFF4-27307AE78FE5}" destId="{C696A846-952E-449C-9BEF-39D295151A3F}" srcOrd="1" destOrd="0" presId="urn:microsoft.com/office/officeart/2005/8/layout/process5"/>
    <dgm:cxn modelId="{AB711D70-4019-401C-90AD-939B961FB33F}" type="presOf" srcId="{9E4F41AC-03A1-4686-96B8-77E71506688F}" destId="{96760235-919F-4068-9AC9-F57B434E6A4D}" srcOrd="0" destOrd="0" presId="urn:microsoft.com/office/officeart/2005/8/layout/process5"/>
    <dgm:cxn modelId="{84C2C271-8294-474E-BC88-9430B10E6FCF}" srcId="{187E9027-11AE-4AA0-BE8A-2892B9B8BD7A}" destId="{FC889492-BA5A-488B-8BFD-F55DAFE35777}" srcOrd="8" destOrd="0" parTransId="{375F5748-9F52-4C02-ACA2-A0CAB321791B}" sibTransId="{FBB6BB8E-3748-475E-9AF4-BA7F4AE16C64}"/>
    <dgm:cxn modelId="{E00DE952-057D-4BBC-A6A0-94A38C415846}" type="presOf" srcId="{90240837-082C-4E0C-B4D1-6B64286DA0F8}" destId="{90A5ACD9-F227-4D52-B6E3-5C8D69479CD0}" srcOrd="0" destOrd="0" presId="urn:microsoft.com/office/officeart/2005/8/layout/process5"/>
    <dgm:cxn modelId="{2AA95F54-D780-4AB9-8E78-5468AB5E0FE0}" type="presOf" srcId="{D7822E78-76EC-4A9C-94F7-6040ACA5DE1B}" destId="{47A1ADFD-1153-468B-BE70-A54708DAFD52}" srcOrd="1" destOrd="0" presId="urn:microsoft.com/office/officeart/2005/8/layout/process5"/>
    <dgm:cxn modelId="{1580DD75-9F01-48D4-AFFC-B3CED855EE87}" type="presOf" srcId="{187E9027-11AE-4AA0-BE8A-2892B9B8BD7A}" destId="{5E742451-8ECE-4634-83BD-F11BBECE39DF}" srcOrd="0" destOrd="0" presId="urn:microsoft.com/office/officeart/2005/8/layout/process5"/>
    <dgm:cxn modelId="{BF062C7A-C4DF-4C89-B37F-706A1F8028AD}" type="presOf" srcId="{0BF8DDEF-1980-4C11-B36C-93729CD22C11}" destId="{1E84BA18-2110-4C88-A94B-ADCD4D1FE212}" srcOrd="0" destOrd="0" presId="urn:microsoft.com/office/officeart/2005/8/layout/process5"/>
    <dgm:cxn modelId="{459D5C8B-F061-43DE-A953-065B89907C56}" srcId="{187E9027-11AE-4AA0-BE8A-2892B9B8BD7A}" destId="{A9B49AC0-0AEB-4BEE-8C8E-13B2A080F070}" srcOrd="7" destOrd="0" parTransId="{22F31F96-8B9C-4166-8657-8F28FFE15EBC}" sibTransId="{A1584BF3-88C8-4804-AA88-10C538CDFB9F}"/>
    <dgm:cxn modelId="{28A56B8E-F3CF-48DE-A012-F9DF3E7A9616}" type="presOf" srcId="{0BF8DDEF-1980-4C11-B36C-93729CD22C11}" destId="{B6212BAE-3DC1-4A6B-8626-76FAF7A9B8F3}" srcOrd="1" destOrd="0" presId="urn:microsoft.com/office/officeart/2005/8/layout/process5"/>
    <dgm:cxn modelId="{B7C0BE96-30D9-4655-AC83-E4FA79FA81D9}" type="presOf" srcId="{A87A9AD5-4A25-4766-ADE3-24E33E58A6BE}" destId="{BDF16D68-5F46-49D9-93D6-42AB91D45865}" srcOrd="0" destOrd="0" presId="urn:microsoft.com/office/officeart/2005/8/layout/process5"/>
    <dgm:cxn modelId="{3A4B5F98-E1F4-4A17-B5F8-4AFD9FECD937}" type="presOf" srcId="{A1584BF3-88C8-4804-AA88-10C538CDFB9F}" destId="{93881C7E-4EBA-4238-8FD2-6B88FA580669}" srcOrd="1" destOrd="0" presId="urn:microsoft.com/office/officeart/2005/8/layout/process5"/>
    <dgm:cxn modelId="{3D4C4BBA-3982-4A6C-8651-48614B879C69}" type="presOf" srcId="{C6E276A0-A646-4A32-843B-FDE5C17D9A5B}" destId="{39E309B8-DD37-4AFA-82E0-E2F70E3B5D42}" srcOrd="0" destOrd="0" presId="urn:microsoft.com/office/officeart/2005/8/layout/process5"/>
    <dgm:cxn modelId="{7CF4E7BC-0EAE-4BC1-9D4E-DA8D64E6562A}" srcId="{187E9027-11AE-4AA0-BE8A-2892B9B8BD7A}" destId="{054699AB-6DAA-4AE4-8536-24E50DE3EDB5}" srcOrd="3" destOrd="0" parTransId="{96C63CA6-AA28-4648-B140-01B35FF70207}" sibTransId="{0BF8DDEF-1980-4C11-B36C-93729CD22C11}"/>
    <dgm:cxn modelId="{3DA681C0-F1E5-4E8C-9CA6-C214D82C1D9C}" srcId="{187E9027-11AE-4AA0-BE8A-2892B9B8BD7A}" destId="{A365F955-4C03-4831-AF5B-51E3055CC872}" srcOrd="6" destOrd="0" parTransId="{6C76AD30-A17C-4A29-BD21-21501EA897D2}" sibTransId="{2201E726-0BAF-43E3-AFF4-27307AE78FE5}"/>
    <dgm:cxn modelId="{AA5360C5-4214-4E37-99F8-1F647D376F08}" type="presOf" srcId="{A9B49AC0-0AEB-4BEE-8C8E-13B2A080F070}" destId="{B6909350-43C3-4341-97FE-BEC5AB530393}" srcOrd="0" destOrd="0" presId="urn:microsoft.com/office/officeart/2005/8/layout/process5"/>
    <dgm:cxn modelId="{BCF46AC7-3E3E-4161-AFC5-DC44C00A691B}" srcId="{187E9027-11AE-4AA0-BE8A-2892B9B8BD7A}" destId="{D03D39E7-E9B6-4980-BA9F-170FD52F6A85}" srcOrd="5" destOrd="0" parTransId="{9AAB15EC-7A30-403B-BA79-8A09F17D4F29}" sibTransId="{E4C6FCC2-E1BA-48BF-9716-7B91784FBB31}"/>
    <dgm:cxn modelId="{C76117F4-55F2-4D32-AB47-82B1D145D58D}" type="presOf" srcId="{2201E726-0BAF-43E3-AFF4-27307AE78FE5}" destId="{E1A7A523-1BC1-419F-9FE3-69A4262C8466}" srcOrd="0" destOrd="0" presId="urn:microsoft.com/office/officeart/2005/8/layout/process5"/>
    <dgm:cxn modelId="{805043F9-848E-4C87-87F9-A06C8A154D26}" type="presOf" srcId="{0E1BE56D-7A91-49E4-83D8-0CDF54CB96FC}" destId="{330A04DC-9CF7-4181-B17E-BF17C4D33204}" srcOrd="1" destOrd="0" presId="urn:microsoft.com/office/officeart/2005/8/layout/process5"/>
    <dgm:cxn modelId="{E8FB686A-C766-413D-B0EA-8E0D93C8B798}" type="presParOf" srcId="{5E742451-8ECE-4634-83BD-F11BBECE39DF}" destId="{BDF16D68-5F46-49D9-93D6-42AB91D45865}" srcOrd="0" destOrd="0" presId="urn:microsoft.com/office/officeart/2005/8/layout/process5"/>
    <dgm:cxn modelId="{C954D8D7-C80F-45D3-ADD7-B865AA561454}" type="presParOf" srcId="{5E742451-8ECE-4634-83BD-F11BBECE39DF}" destId="{39E309B8-DD37-4AFA-82E0-E2F70E3B5D42}" srcOrd="1" destOrd="0" presId="urn:microsoft.com/office/officeart/2005/8/layout/process5"/>
    <dgm:cxn modelId="{AE219913-588F-464F-AE05-8ECDAE921007}" type="presParOf" srcId="{39E309B8-DD37-4AFA-82E0-E2F70E3B5D42}" destId="{8B9A7206-285E-4CA0-94A3-B5B652AC5EB8}" srcOrd="0" destOrd="0" presId="urn:microsoft.com/office/officeart/2005/8/layout/process5"/>
    <dgm:cxn modelId="{AF9D63C8-43A0-4BBF-A9A9-701B2AAE4B3E}" type="presParOf" srcId="{5E742451-8ECE-4634-83BD-F11BBECE39DF}" destId="{25B8607A-B4C0-4E53-BBD1-3E8C7558BE26}" srcOrd="2" destOrd="0" presId="urn:microsoft.com/office/officeart/2005/8/layout/process5"/>
    <dgm:cxn modelId="{F7DB4C58-3F3B-4FE3-9909-C34069DB6E77}" type="presParOf" srcId="{5E742451-8ECE-4634-83BD-F11BBECE39DF}" destId="{DC3CCBDC-BD98-4301-8611-763AEB4365AE}" srcOrd="3" destOrd="0" presId="urn:microsoft.com/office/officeart/2005/8/layout/process5"/>
    <dgm:cxn modelId="{4BCE6509-2F4B-4457-8847-0E83B6C33779}" type="presParOf" srcId="{DC3CCBDC-BD98-4301-8611-763AEB4365AE}" destId="{47A1ADFD-1153-468B-BE70-A54708DAFD52}" srcOrd="0" destOrd="0" presId="urn:microsoft.com/office/officeart/2005/8/layout/process5"/>
    <dgm:cxn modelId="{555761ED-225E-4EB3-A54B-C645C3AB7221}" type="presParOf" srcId="{5E742451-8ECE-4634-83BD-F11BBECE39DF}" destId="{96760235-919F-4068-9AC9-F57B434E6A4D}" srcOrd="4" destOrd="0" presId="urn:microsoft.com/office/officeart/2005/8/layout/process5"/>
    <dgm:cxn modelId="{289B7AEE-09EE-4C7B-8909-D5FB7ADF0943}" type="presParOf" srcId="{5E742451-8ECE-4634-83BD-F11BBECE39DF}" destId="{90A5ACD9-F227-4D52-B6E3-5C8D69479CD0}" srcOrd="5" destOrd="0" presId="urn:microsoft.com/office/officeart/2005/8/layout/process5"/>
    <dgm:cxn modelId="{5790B2A0-7F8D-41A0-BDDB-4BCE9319C59A}" type="presParOf" srcId="{90A5ACD9-F227-4D52-B6E3-5C8D69479CD0}" destId="{83E17FB8-DD48-47DE-AD7A-333BD5ECD71D}" srcOrd="0" destOrd="0" presId="urn:microsoft.com/office/officeart/2005/8/layout/process5"/>
    <dgm:cxn modelId="{1A01616A-9C7D-4D7E-B9BA-D4A449AACC97}" type="presParOf" srcId="{5E742451-8ECE-4634-83BD-F11BBECE39DF}" destId="{BFF470CD-CC1E-4A80-8B10-5154F86CB73F}" srcOrd="6" destOrd="0" presId="urn:microsoft.com/office/officeart/2005/8/layout/process5"/>
    <dgm:cxn modelId="{01E420CC-9F55-4448-BCFC-6B3558602965}" type="presParOf" srcId="{5E742451-8ECE-4634-83BD-F11BBECE39DF}" destId="{1E84BA18-2110-4C88-A94B-ADCD4D1FE212}" srcOrd="7" destOrd="0" presId="urn:microsoft.com/office/officeart/2005/8/layout/process5"/>
    <dgm:cxn modelId="{AFE456E4-387F-4756-8CC2-59596F9C5AF6}" type="presParOf" srcId="{1E84BA18-2110-4C88-A94B-ADCD4D1FE212}" destId="{B6212BAE-3DC1-4A6B-8626-76FAF7A9B8F3}" srcOrd="0" destOrd="0" presId="urn:microsoft.com/office/officeart/2005/8/layout/process5"/>
    <dgm:cxn modelId="{4D1A9C14-466E-41B7-948B-38F4D15FF938}" type="presParOf" srcId="{5E742451-8ECE-4634-83BD-F11BBECE39DF}" destId="{9D1CD30F-0F4B-47F5-80A8-0D604D1E9320}" srcOrd="8" destOrd="0" presId="urn:microsoft.com/office/officeart/2005/8/layout/process5"/>
    <dgm:cxn modelId="{5779F1D4-F9CD-4AF8-AAB5-26F8FD420B6D}" type="presParOf" srcId="{5E742451-8ECE-4634-83BD-F11BBECE39DF}" destId="{DDA389A9-8475-4553-981D-5C43ABA608AC}" srcOrd="9" destOrd="0" presId="urn:microsoft.com/office/officeart/2005/8/layout/process5"/>
    <dgm:cxn modelId="{7352F570-ABEB-4EF7-BD13-57A329680FE7}" type="presParOf" srcId="{DDA389A9-8475-4553-981D-5C43ABA608AC}" destId="{330A04DC-9CF7-4181-B17E-BF17C4D33204}" srcOrd="0" destOrd="0" presId="urn:microsoft.com/office/officeart/2005/8/layout/process5"/>
    <dgm:cxn modelId="{BA61C92D-472C-4702-A5D0-08C707E73CAD}" type="presParOf" srcId="{5E742451-8ECE-4634-83BD-F11BBECE39DF}" destId="{B9E2BF68-D52B-4E12-81C3-477123C101C6}" srcOrd="10" destOrd="0" presId="urn:microsoft.com/office/officeart/2005/8/layout/process5"/>
    <dgm:cxn modelId="{6A94A465-5CB0-42E7-BEDE-1B4103344ABE}" type="presParOf" srcId="{5E742451-8ECE-4634-83BD-F11BBECE39DF}" destId="{CA2DE503-194B-4D5F-979E-E3AF4615CF94}" srcOrd="11" destOrd="0" presId="urn:microsoft.com/office/officeart/2005/8/layout/process5"/>
    <dgm:cxn modelId="{10D996F3-F898-485D-8B2D-8C504B43B229}" type="presParOf" srcId="{CA2DE503-194B-4D5F-979E-E3AF4615CF94}" destId="{0C5202F0-235B-4574-99EF-74BD239D5FF9}" srcOrd="0" destOrd="0" presId="urn:microsoft.com/office/officeart/2005/8/layout/process5"/>
    <dgm:cxn modelId="{95D54F6C-9BCF-4802-9ECD-2AAA5F637208}" type="presParOf" srcId="{5E742451-8ECE-4634-83BD-F11BBECE39DF}" destId="{26D1819D-F43B-413B-A788-E04B1886C3EB}" srcOrd="12" destOrd="0" presId="urn:microsoft.com/office/officeart/2005/8/layout/process5"/>
    <dgm:cxn modelId="{04735C90-0669-4DC9-AC92-325AF343EC39}" type="presParOf" srcId="{5E742451-8ECE-4634-83BD-F11BBECE39DF}" destId="{E1A7A523-1BC1-419F-9FE3-69A4262C8466}" srcOrd="13" destOrd="0" presId="urn:microsoft.com/office/officeart/2005/8/layout/process5"/>
    <dgm:cxn modelId="{B9B64987-EEF4-409E-B45C-539607D0B453}" type="presParOf" srcId="{E1A7A523-1BC1-419F-9FE3-69A4262C8466}" destId="{C696A846-952E-449C-9BEF-39D295151A3F}" srcOrd="0" destOrd="0" presId="urn:microsoft.com/office/officeart/2005/8/layout/process5"/>
    <dgm:cxn modelId="{2F3B1E15-BD4B-40C7-AFAD-2830A4A70543}" type="presParOf" srcId="{5E742451-8ECE-4634-83BD-F11BBECE39DF}" destId="{B6909350-43C3-4341-97FE-BEC5AB530393}" srcOrd="14" destOrd="0" presId="urn:microsoft.com/office/officeart/2005/8/layout/process5"/>
    <dgm:cxn modelId="{411E47A0-507A-4A19-9213-316977DBBD59}" type="presParOf" srcId="{5E742451-8ECE-4634-83BD-F11BBECE39DF}" destId="{87373C6C-D2EF-4C90-867C-EC1FA4AEFCD9}" srcOrd="15" destOrd="0" presId="urn:microsoft.com/office/officeart/2005/8/layout/process5"/>
    <dgm:cxn modelId="{EA7ECA5B-1EC6-47C8-898A-597B5AE0A860}" type="presParOf" srcId="{87373C6C-D2EF-4C90-867C-EC1FA4AEFCD9}" destId="{93881C7E-4EBA-4238-8FD2-6B88FA580669}" srcOrd="0" destOrd="0" presId="urn:microsoft.com/office/officeart/2005/8/layout/process5"/>
    <dgm:cxn modelId="{4337331F-2853-4E43-B252-48C0F11CBEB3}" type="presParOf" srcId="{5E742451-8ECE-4634-83BD-F11BBECE39DF}" destId="{400B9351-399B-437C-B96C-56B44F0CF39F}"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87E9027-11AE-4AA0-BE8A-2892B9B8BD7A}"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A87A9AD5-4A25-4766-ADE3-24E33E58A6BE}">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600" b="1" dirty="0">
              <a:solidFill>
                <a:schemeClr val="tx1"/>
              </a:solidFill>
            </a:rPr>
            <a:t>Person Centered Discovery Process</a:t>
          </a:r>
        </a:p>
      </dgm:t>
    </dgm:pt>
    <dgm:pt modelId="{12EA5AEC-F010-4995-B23E-3A9107C100FC}" type="parTrans" cxnId="{B10DD84F-22B0-4613-AF0F-FB8B8E72EF3E}">
      <dgm:prSet/>
      <dgm:spPr/>
      <dgm:t>
        <a:bodyPr/>
        <a:lstStyle/>
        <a:p>
          <a:endParaRPr lang="en-US"/>
        </a:p>
      </dgm:t>
    </dgm:pt>
    <dgm:pt modelId="{C6E276A0-A646-4A32-843B-FDE5C17D9A5B}" type="sibTrans" cxnId="{B10DD84F-22B0-4613-AF0F-FB8B8E72EF3E}">
      <dgm:prSet/>
      <dgm:spPr/>
      <dgm:t>
        <a:bodyPr/>
        <a:lstStyle/>
        <a:p>
          <a:endParaRPr lang="en-US"/>
        </a:p>
      </dgm:t>
    </dgm:pt>
    <dgm:pt modelId="{9E4F41AC-03A1-4686-96B8-77E71506688F}">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600" b="1" dirty="0"/>
            <a:t>Exploration and Field Research</a:t>
          </a:r>
        </a:p>
      </dgm:t>
    </dgm:pt>
    <dgm:pt modelId="{2538A8E7-D6BA-4F00-A6CB-BE04F7223A67}" type="parTrans" cxnId="{075AC415-FAD0-46CB-92C4-ECDB52F619FF}">
      <dgm:prSet/>
      <dgm:spPr/>
      <dgm:t>
        <a:bodyPr/>
        <a:lstStyle/>
        <a:p>
          <a:endParaRPr lang="en-US"/>
        </a:p>
      </dgm:t>
    </dgm:pt>
    <dgm:pt modelId="{90240837-082C-4E0C-B4D1-6B64286DA0F8}" type="sibTrans" cxnId="{075AC415-FAD0-46CB-92C4-ECDB52F619FF}">
      <dgm:prSet/>
      <dgm:spPr/>
      <dgm:t>
        <a:bodyPr/>
        <a:lstStyle/>
        <a:p>
          <a:endParaRPr lang="en-US"/>
        </a:p>
      </dgm:t>
    </dgm:pt>
    <dgm:pt modelId="{A365F955-4C03-4831-AF5B-51E3055CC872}">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Evaluate Employer Needs &amp; Fit</a:t>
          </a:r>
        </a:p>
      </dgm:t>
    </dgm:pt>
    <dgm:pt modelId="{6C76AD30-A17C-4A29-BD21-21501EA897D2}" type="parTrans" cxnId="{3DA681C0-F1E5-4E8C-9CA6-C214D82C1D9C}">
      <dgm:prSet/>
      <dgm:spPr/>
      <dgm:t>
        <a:bodyPr/>
        <a:lstStyle/>
        <a:p>
          <a:endParaRPr lang="en-US"/>
        </a:p>
      </dgm:t>
    </dgm:pt>
    <dgm:pt modelId="{2201E726-0BAF-43E3-AFF4-27307AE78FE5}" type="sibTrans" cxnId="{3DA681C0-F1E5-4E8C-9CA6-C214D82C1D9C}">
      <dgm:prSet/>
      <dgm:spPr/>
      <dgm:t>
        <a:bodyPr/>
        <a:lstStyle/>
        <a:p>
          <a:endParaRPr lang="en-US"/>
        </a:p>
      </dgm:t>
    </dgm:pt>
    <dgm:pt modelId="{A9B49AC0-0AEB-4BEE-8C8E-13B2A080F070}">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Present Solutions (negotiate)</a:t>
          </a:r>
        </a:p>
      </dgm:t>
    </dgm:pt>
    <dgm:pt modelId="{22F31F96-8B9C-4166-8657-8F28FFE15EBC}" type="parTrans" cxnId="{459D5C8B-F061-43DE-A953-065B89907C56}">
      <dgm:prSet/>
      <dgm:spPr/>
      <dgm:t>
        <a:bodyPr/>
        <a:lstStyle/>
        <a:p>
          <a:endParaRPr lang="en-US"/>
        </a:p>
      </dgm:t>
    </dgm:pt>
    <dgm:pt modelId="{A1584BF3-88C8-4804-AA88-10C538CDFB9F}" type="sibTrans" cxnId="{459D5C8B-F061-43DE-A953-065B89907C56}">
      <dgm:prSet/>
      <dgm:spPr/>
      <dgm:t>
        <a:bodyPr/>
        <a:lstStyle/>
        <a:p>
          <a:endParaRPr lang="en-US"/>
        </a:p>
      </dgm:t>
    </dgm:pt>
    <dgm:pt modelId="{3C75ED95-20AA-48B0-B310-FEFEA0D77318}">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 </a:t>
          </a:r>
          <a:r>
            <a:rPr lang="en-US" sz="1600" b="1" dirty="0"/>
            <a:t>Identify themes, employment settings</a:t>
          </a:r>
        </a:p>
      </dgm:t>
    </dgm:pt>
    <dgm:pt modelId="{813AEE4B-EA4F-4049-8790-AFB233EF1250}" type="parTrans" cxnId="{CD308828-35B0-4898-835C-3CB6A2CFF348}">
      <dgm:prSet/>
      <dgm:spPr/>
      <dgm:t>
        <a:bodyPr/>
        <a:lstStyle/>
        <a:p>
          <a:endParaRPr lang="en-US"/>
        </a:p>
      </dgm:t>
    </dgm:pt>
    <dgm:pt modelId="{D7822E78-76EC-4A9C-94F7-6040ACA5DE1B}" type="sibTrans" cxnId="{CD308828-35B0-4898-835C-3CB6A2CFF348}">
      <dgm:prSet/>
      <dgm:spPr/>
      <dgm:t>
        <a:bodyPr/>
        <a:lstStyle/>
        <a:p>
          <a:endParaRPr lang="en-US"/>
        </a:p>
      </dgm:t>
    </dgm:pt>
    <dgm:pt modelId="{054699AB-6DAA-4AE4-8536-24E50DE3EDB5}">
      <dgm:prSet phldrT="[Text]" custT="1">
        <dgm:style>
          <a:lnRef idx="2">
            <a:schemeClr val="accent5"/>
          </a:lnRef>
          <a:fillRef idx="1">
            <a:schemeClr val="lt1"/>
          </a:fillRef>
          <a:effectRef idx="0">
            <a:schemeClr val="accent5"/>
          </a:effectRef>
          <a:fontRef idx="minor">
            <a:schemeClr val="dk1"/>
          </a:fontRef>
        </dgm:style>
      </dgm:prSet>
      <dgm:spPr>
        <a:ln w="76200"/>
      </dgm:spPr>
      <dgm:t>
        <a:bodyPr/>
        <a:lstStyle/>
        <a:p>
          <a:r>
            <a:rPr lang="en-US" sz="1800" b="1" dirty="0"/>
            <a:t>Target Employers</a:t>
          </a:r>
        </a:p>
      </dgm:t>
    </dgm:pt>
    <dgm:pt modelId="{96C63CA6-AA28-4648-B140-01B35FF70207}" type="parTrans" cxnId="{7CF4E7BC-0EAE-4BC1-9D4E-DA8D64E6562A}">
      <dgm:prSet/>
      <dgm:spPr/>
      <dgm:t>
        <a:bodyPr/>
        <a:lstStyle/>
        <a:p>
          <a:endParaRPr lang="en-US"/>
        </a:p>
      </dgm:t>
    </dgm:pt>
    <dgm:pt modelId="{0BF8DDEF-1980-4C11-B36C-93729CD22C11}" type="sibTrans" cxnId="{7CF4E7BC-0EAE-4BC1-9D4E-DA8D64E6562A}">
      <dgm:prSet/>
      <dgm:spPr/>
      <dgm:t>
        <a:bodyPr/>
        <a:lstStyle/>
        <a:p>
          <a:endParaRPr lang="en-US"/>
        </a:p>
      </dgm:t>
    </dgm:pt>
    <dgm:pt modelId="{D03D39E7-E9B6-4980-BA9F-170FD52F6A85}">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600" b="1" dirty="0"/>
            <a:t>Informational Interviews</a:t>
          </a:r>
        </a:p>
      </dgm:t>
    </dgm:pt>
    <dgm:pt modelId="{9AAB15EC-7A30-403B-BA79-8A09F17D4F29}" type="parTrans" cxnId="{BCF46AC7-3E3E-4161-AFC5-DC44C00A691B}">
      <dgm:prSet/>
      <dgm:spPr/>
      <dgm:t>
        <a:bodyPr/>
        <a:lstStyle/>
        <a:p>
          <a:endParaRPr lang="en-US"/>
        </a:p>
      </dgm:t>
    </dgm:pt>
    <dgm:pt modelId="{E4C6FCC2-E1BA-48BF-9716-7B91784FBB31}" type="sibTrans" cxnId="{BCF46AC7-3E3E-4161-AFC5-DC44C00A691B}">
      <dgm:prSet/>
      <dgm:spPr/>
      <dgm:t>
        <a:bodyPr/>
        <a:lstStyle/>
        <a:p>
          <a:endParaRPr lang="en-US"/>
        </a:p>
      </dgm:t>
    </dgm:pt>
    <dgm:pt modelId="{FC889492-BA5A-488B-8BFD-F55DAFE35777}">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Job Placement</a:t>
          </a:r>
        </a:p>
      </dgm:t>
    </dgm:pt>
    <dgm:pt modelId="{375F5748-9F52-4C02-ACA2-A0CAB321791B}" type="parTrans" cxnId="{84C2C271-8294-474E-BC88-9430B10E6FCF}">
      <dgm:prSet/>
      <dgm:spPr/>
      <dgm:t>
        <a:bodyPr/>
        <a:lstStyle/>
        <a:p>
          <a:endParaRPr lang="en-US"/>
        </a:p>
      </dgm:t>
    </dgm:pt>
    <dgm:pt modelId="{FBB6BB8E-3748-475E-9AF4-BA7F4AE16C64}" type="sibTrans" cxnId="{84C2C271-8294-474E-BC88-9430B10E6FCF}">
      <dgm:prSet/>
      <dgm:spPr/>
      <dgm:t>
        <a:bodyPr/>
        <a:lstStyle/>
        <a:p>
          <a:endParaRPr lang="en-US"/>
        </a:p>
      </dgm:t>
    </dgm:pt>
    <dgm:pt modelId="{AADB8884-1FD8-4302-8680-89786CC449CB}">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1800" b="1" dirty="0"/>
            <a:t>Network for Contacts</a:t>
          </a:r>
        </a:p>
      </dgm:t>
    </dgm:pt>
    <dgm:pt modelId="{C082CDE6-22BD-4F90-834F-2EC956EC17F5}" type="parTrans" cxnId="{EA06DD30-5177-4F41-BABF-5632B58DA9E3}">
      <dgm:prSet/>
      <dgm:spPr/>
      <dgm:t>
        <a:bodyPr/>
        <a:lstStyle/>
        <a:p>
          <a:endParaRPr lang="en-US"/>
        </a:p>
      </dgm:t>
    </dgm:pt>
    <dgm:pt modelId="{0E1BE56D-7A91-49E4-83D8-0CDF54CB96FC}" type="sibTrans" cxnId="{EA06DD30-5177-4F41-BABF-5632B58DA9E3}">
      <dgm:prSet/>
      <dgm:spPr/>
      <dgm:t>
        <a:bodyPr/>
        <a:lstStyle/>
        <a:p>
          <a:endParaRPr lang="en-US"/>
        </a:p>
      </dgm:t>
    </dgm:pt>
    <dgm:pt modelId="{5E742451-8ECE-4634-83BD-F11BBECE39DF}" type="pres">
      <dgm:prSet presAssocID="{187E9027-11AE-4AA0-BE8A-2892B9B8BD7A}" presName="diagram" presStyleCnt="0">
        <dgm:presLayoutVars>
          <dgm:dir/>
          <dgm:resizeHandles val="exact"/>
        </dgm:presLayoutVars>
      </dgm:prSet>
      <dgm:spPr/>
    </dgm:pt>
    <dgm:pt modelId="{BDF16D68-5F46-49D9-93D6-42AB91D45865}" type="pres">
      <dgm:prSet presAssocID="{A87A9AD5-4A25-4766-ADE3-24E33E58A6BE}" presName="node" presStyleLbl="node1" presStyleIdx="0" presStyleCnt="9">
        <dgm:presLayoutVars>
          <dgm:bulletEnabled val="1"/>
        </dgm:presLayoutVars>
      </dgm:prSet>
      <dgm:spPr/>
    </dgm:pt>
    <dgm:pt modelId="{39E309B8-DD37-4AFA-82E0-E2F70E3B5D42}" type="pres">
      <dgm:prSet presAssocID="{C6E276A0-A646-4A32-843B-FDE5C17D9A5B}" presName="sibTrans" presStyleLbl="sibTrans2D1" presStyleIdx="0" presStyleCnt="8"/>
      <dgm:spPr/>
    </dgm:pt>
    <dgm:pt modelId="{8B9A7206-285E-4CA0-94A3-B5B652AC5EB8}" type="pres">
      <dgm:prSet presAssocID="{C6E276A0-A646-4A32-843B-FDE5C17D9A5B}" presName="connectorText" presStyleLbl="sibTrans2D1" presStyleIdx="0" presStyleCnt="8"/>
      <dgm:spPr/>
    </dgm:pt>
    <dgm:pt modelId="{25B8607A-B4C0-4E53-BBD1-3E8C7558BE26}" type="pres">
      <dgm:prSet presAssocID="{3C75ED95-20AA-48B0-B310-FEFEA0D77318}" presName="node" presStyleLbl="node1" presStyleIdx="1" presStyleCnt="9" custLinFactNeighborX="-4131" custLinFactNeighborY="-138">
        <dgm:presLayoutVars>
          <dgm:bulletEnabled val="1"/>
        </dgm:presLayoutVars>
      </dgm:prSet>
      <dgm:spPr/>
    </dgm:pt>
    <dgm:pt modelId="{DC3CCBDC-BD98-4301-8611-763AEB4365AE}" type="pres">
      <dgm:prSet presAssocID="{D7822E78-76EC-4A9C-94F7-6040ACA5DE1B}" presName="sibTrans" presStyleLbl="sibTrans2D1" presStyleIdx="1" presStyleCnt="8"/>
      <dgm:spPr/>
    </dgm:pt>
    <dgm:pt modelId="{47A1ADFD-1153-468B-BE70-A54708DAFD52}" type="pres">
      <dgm:prSet presAssocID="{D7822E78-76EC-4A9C-94F7-6040ACA5DE1B}" presName="connectorText" presStyleLbl="sibTrans2D1" presStyleIdx="1" presStyleCnt="8"/>
      <dgm:spPr/>
    </dgm:pt>
    <dgm:pt modelId="{96760235-919F-4068-9AC9-F57B434E6A4D}" type="pres">
      <dgm:prSet presAssocID="{9E4F41AC-03A1-4686-96B8-77E71506688F}" presName="node" presStyleLbl="node1" presStyleIdx="2" presStyleCnt="9">
        <dgm:presLayoutVars>
          <dgm:bulletEnabled val="1"/>
        </dgm:presLayoutVars>
      </dgm:prSet>
      <dgm:spPr/>
    </dgm:pt>
    <dgm:pt modelId="{90A5ACD9-F227-4D52-B6E3-5C8D69479CD0}" type="pres">
      <dgm:prSet presAssocID="{90240837-082C-4E0C-B4D1-6B64286DA0F8}" presName="sibTrans" presStyleLbl="sibTrans2D1" presStyleIdx="2" presStyleCnt="8"/>
      <dgm:spPr/>
    </dgm:pt>
    <dgm:pt modelId="{83E17FB8-DD48-47DE-AD7A-333BD5ECD71D}" type="pres">
      <dgm:prSet presAssocID="{90240837-082C-4E0C-B4D1-6B64286DA0F8}" presName="connectorText" presStyleLbl="sibTrans2D1" presStyleIdx="2" presStyleCnt="8"/>
      <dgm:spPr/>
    </dgm:pt>
    <dgm:pt modelId="{BFF470CD-CC1E-4A80-8B10-5154F86CB73F}" type="pres">
      <dgm:prSet presAssocID="{054699AB-6DAA-4AE4-8536-24E50DE3EDB5}" presName="node" presStyleLbl="node1" presStyleIdx="3" presStyleCnt="9">
        <dgm:presLayoutVars>
          <dgm:bulletEnabled val="1"/>
        </dgm:presLayoutVars>
      </dgm:prSet>
      <dgm:spPr/>
    </dgm:pt>
    <dgm:pt modelId="{1E84BA18-2110-4C88-A94B-ADCD4D1FE212}" type="pres">
      <dgm:prSet presAssocID="{0BF8DDEF-1980-4C11-B36C-93729CD22C11}" presName="sibTrans" presStyleLbl="sibTrans2D1" presStyleIdx="3" presStyleCnt="8"/>
      <dgm:spPr/>
    </dgm:pt>
    <dgm:pt modelId="{B6212BAE-3DC1-4A6B-8626-76FAF7A9B8F3}" type="pres">
      <dgm:prSet presAssocID="{0BF8DDEF-1980-4C11-B36C-93729CD22C11}" presName="connectorText" presStyleLbl="sibTrans2D1" presStyleIdx="3" presStyleCnt="8"/>
      <dgm:spPr/>
    </dgm:pt>
    <dgm:pt modelId="{9D1CD30F-0F4B-47F5-80A8-0D604D1E9320}" type="pres">
      <dgm:prSet presAssocID="{AADB8884-1FD8-4302-8680-89786CC449CB}" presName="node" presStyleLbl="node1" presStyleIdx="4" presStyleCnt="9">
        <dgm:presLayoutVars>
          <dgm:bulletEnabled val="1"/>
        </dgm:presLayoutVars>
      </dgm:prSet>
      <dgm:spPr/>
    </dgm:pt>
    <dgm:pt modelId="{DDA389A9-8475-4553-981D-5C43ABA608AC}" type="pres">
      <dgm:prSet presAssocID="{0E1BE56D-7A91-49E4-83D8-0CDF54CB96FC}" presName="sibTrans" presStyleLbl="sibTrans2D1" presStyleIdx="4" presStyleCnt="8"/>
      <dgm:spPr/>
    </dgm:pt>
    <dgm:pt modelId="{330A04DC-9CF7-4181-B17E-BF17C4D33204}" type="pres">
      <dgm:prSet presAssocID="{0E1BE56D-7A91-49E4-83D8-0CDF54CB96FC}" presName="connectorText" presStyleLbl="sibTrans2D1" presStyleIdx="4" presStyleCnt="8"/>
      <dgm:spPr/>
    </dgm:pt>
    <dgm:pt modelId="{B9E2BF68-D52B-4E12-81C3-477123C101C6}" type="pres">
      <dgm:prSet presAssocID="{D03D39E7-E9B6-4980-BA9F-170FD52F6A85}" presName="node" presStyleLbl="node1" presStyleIdx="5" presStyleCnt="9" custScaleX="105734">
        <dgm:presLayoutVars>
          <dgm:bulletEnabled val="1"/>
        </dgm:presLayoutVars>
      </dgm:prSet>
      <dgm:spPr/>
    </dgm:pt>
    <dgm:pt modelId="{CA2DE503-194B-4D5F-979E-E3AF4615CF94}" type="pres">
      <dgm:prSet presAssocID="{E4C6FCC2-E1BA-48BF-9716-7B91784FBB31}" presName="sibTrans" presStyleLbl="sibTrans2D1" presStyleIdx="5" presStyleCnt="8"/>
      <dgm:spPr/>
    </dgm:pt>
    <dgm:pt modelId="{0C5202F0-235B-4574-99EF-74BD239D5FF9}" type="pres">
      <dgm:prSet presAssocID="{E4C6FCC2-E1BA-48BF-9716-7B91784FBB31}" presName="connectorText" presStyleLbl="sibTrans2D1" presStyleIdx="5" presStyleCnt="8"/>
      <dgm:spPr/>
    </dgm:pt>
    <dgm:pt modelId="{26D1819D-F43B-413B-A788-E04B1886C3EB}" type="pres">
      <dgm:prSet presAssocID="{A365F955-4C03-4831-AF5B-51E3055CC872}" presName="node" presStyleLbl="node1" presStyleIdx="6" presStyleCnt="9">
        <dgm:presLayoutVars>
          <dgm:bulletEnabled val="1"/>
        </dgm:presLayoutVars>
      </dgm:prSet>
      <dgm:spPr/>
    </dgm:pt>
    <dgm:pt modelId="{E1A7A523-1BC1-419F-9FE3-69A4262C8466}" type="pres">
      <dgm:prSet presAssocID="{2201E726-0BAF-43E3-AFF4-27307AE78FE5}" presName="sibTrans" presStyleLbl="sibTrans2D1" presStyleIdx="6" presStyleCnt="8"/>
      <dgm:spPr/>
    </dgm:pt>
    <dgm:pt modelId="{C696A846-952E-449C-9BEF-39D295151A3F}" type="pres">
      <dgm:prSet presAssocID="{2201E726-0BAF-43E3-AFF4-27307AE78FE5}" presName="connectorText" presStyleLbl="sibTrans2D1" presStyleIdx="6" presStyleCnt="8"/>
      <dgm:spPr/>
    </dgm:pt>
    <dgm:pt modelId="{B6909350-43C3-4341-97FE-BEC5AB530393}" type="pres">
      <dgm:prSet presAssocID="{A9B49AC0-0AEB-4BEE-8C8E-13B2A080F070}" presName="node" presStyleLbl="node1" presStyleIdx="7" presStyleCnt="9">
        <dgm:presLayoutVars>
          <dgm:bulletEnabled val="1"/>
        </dgm:presLayoutVars>
      </dgm:prSet>
      <dgm:spPr/>
    </dgm:pt>
    <dgm:pt modelId="{87373C6C-D2EF-4C90-867C-EC1FA4AEFCD9}" type="pres">
      <dgm:prSet presAssocID="{A1584BF3-88C8-4804-AA88-10C538CDFB9F}" presName="sibTrans" presStyleLbl="sibTrans2D1" presStyleIdx="7" presStyleCnt="8"/>
      <dgm:spPr/>
    </dgm:pt>
    <dgm:pt modelId="{93881C7E-4EBA-4238-8FD2-6B88FA580669}" type="pres">
      <dgm:prSet presAssocID="{A1584BF3-88C8-4804-AA88-10C538CDFB9F}" presName="connectorText" presStyleLbl="sibTrans2D1" presStyleIdx="7" presStyleCnt="8"/>
      <dgm:spPr/>
    </dgm:pt>
    <dgm:pt modelId="{400B9351-399B-437C-B96C-56B44F0CF39F}" type="pres">
      <dgm:prSet presAssocID="{FC889492-BA5A-488B-8BFD-F55DAFE35777}" presName="node" presStyleLbl="node1" presStyleIdx="8" presStyleCnt="9">
        <dgm:presLayoutVars>
          <dgm:bulletEnabled val="1"/>
        </dgm:presLayoutVars>
      </dgm:prSet>
      <dgm:spPr/>
    </dgm:pt>
  </dgm:ptLst>
  <dgm:cxnLst>
    <dgm:cxn modelId="{E7AB0A0C-D452-463B-8A54-40793A9FA4A0}" type="presOf" srcId="{3C75ED95-20AA-48B0-B310-FEFEA0D77318}" destId="{25B8607A-B4C0-4E53-BBD1-3E8C7558BE26}" srcOrd="0" destOrd="0" presId="urn:microsoft.com/office/officeart/2005/8/layout/process5"/>
    <dgm:cxn modelId="{B4848513-6192-4C76-8569-16BBF64E2E00}" type="presOf" srcId="{AADB8884-1FD8-4302-8680-89786CC449CB}" destId="{9D1CD30F-0F4B-47F5-80A8-0D604D1E9320}" srcOrd="0" destOrd="0" presId="urn:microsoft.com/office/officeart/2005/8/layout/process5"/>
    <dgm:cxn modelId="{075AC415-FAD0-46CB-92C4-ECDB52F619FF}" srcId="{187E9027-11AE-4AA0-BE8A-2892B9B8BD7A}" destId="{9E4F41AC-03A1-4686-96B8-77E71506688F}" srcOrd="2" destOrd="0" parTransId="{2538A8E7-D6BA-4F00-A6CB-BE04F7223A67}" sibTransId="{90240837-082C-4E0C-B4D1-6B64286DA0F8}"/>
    <dgm:cxn modelId="{3A323018-5C09-41F4-BCD7-156926558BE6}" type="presOf" srcId="{E4C6FCC2-E1BA-48BF-9716-7B91784FBB31}" destId="{0C5202F0-235B-4574-99EF-74BD239D5FF9}" srcOrd="1" destOrd="0" presId="urn:microsoft.com/office/officeart/2005/8/layout/process5"/>
    <dgm:cxn modelId="{E41DB223-6ED7-4A92-A671-7F5D59500E1B}" type="presOf" srcId="{A365F955-4C03-4831-AF5B-51E3055CC872}" destId="{26D1819D-F43B-413B-A788-E04B1886C3EB}" srcOrd="0" destOrd="0" presId="urn:microsoft.com/office/officeart/2005/8/layout/process5"/>
    <dgm:cxn modelId="{CD308828-35B0-4898-835C-3CB6A2CFF348}" srcId="{187E9027-11AE-4AA0-BE8A-2892B9B8BD7A}" destId="{3C75ED95-20AA-48B0-B310-FEFEA0D77318}" srcOrd="1" destOrd="0" parTransId="{813AEE4B-EA4F-4049-8790-AFB233EF1250}" sibTransId="{D7822E78-76EC-4A9C-94F7-6040ACA5DE1B}"/>
    <dgm:cxn modelId="{08FFF128-DF39-4014-9C87-5ECF0B52942B}" type="presOf" srcId="{0E1BE56D-7A91-49E4-83D8-0CDF54CB96FC}" destId="{DDA389A9-8475-4553-981D-5C43ABA608AC}" srcOrd="0" destOrd="0" presId="urn:microsoft.com/office/officeart/2005/8/layout/process5"/>
    <dgm:cxn modelId="{8FE5902D-E503-4984-A1AC-1D3BC7D71234}" type="presOf" srcId="{D03D39E7-E9B6-4980-BA9F-170FD52F6A85}" destId="{B9E2BF68-D52B-4E12-81C3-477123C101C6}" srcOrd="0" destOrd="0" presId="urn:microsoft.com/office/officeart/2005/8/layout/process5"/>
    <dgm:cxn modelId="{EA06DD30-5177-4F41-BABF-5632B58DA9E3}" srcId="{187E9027-11AE-4AA0-BE8A-2892B9B8BD7A}" destId="{AADB8884-1FD8-4302-8680-89786CC449CB}" srcOrd="4" destOrd="0" parTransId="{C082CDE6-22BD-4F90-834F-2EC956EC17F5}" sibTransId="{0E1BE56D-7A91-49E4-83D8-0CDF54CB96FC}"/>
    <dgm:cxn modelId="{26B7B136-ECB7-4C88-9AD0-A907CF034132}" type="presOf" srcId="{A1584BF3-88C8-4804-AA88-10C538CDFB9F}" destId="{87373C6C-D2EF-4C90-867C-EC1FA4AEFCD9}" srcOrd="0" destOrd="0" presId="urn:microsoft.com/office/officeart/2005/8/layout/process5"/>
    <dgm:cxn modelId="{E4CEB33D-0FFB-4A49-845D-FCA69E0FA9AC}" type="presOf" srcId="{FC889492-BA5A-488B-8BFD-F55DAFE35777}" destId="{400B9351-399B-437C-B96C-56B44F0CF39F}" srcOrd="0" destOrd="0" presId="urn:microsoft.com/office/officeart/2005/8/layout/process5"/>
    <dgm:cxn modelId="{78100041-A15A-4995-8418-EF8D8204A5CE}" type="presOf" srcId="{D7822E78-76EC-4A9C-94F7-6040ACA5DE1B}" destId="{DC3CCBDC-BD98-4301-8611-763AEB4365AE}" srcOrd="0" destOrd="0" presId="urn:microsoft.com/office/officeart/2005/8/layout/process5"/>
    <dgm:cxn modelId="{E9D95167-856E-4EDD-909F-338DAE84EE30}" type="presOf" srcId="{C6E276A0-A646-4A32-843B-FDE5C17D9A5B}" destId="{8B9A7206-285E-4CA0-94A3-B5B652AC5EB8}" srcOrd="1" destOrd="0" presId="urn:microsoft.com/office/officeart/2005/8/layout/process5"/>
    <dgm:cxn modelId="{F2FC0868-B8A5-41D1-AD8E-F484CF8918A2}" type="presOf" srcId="{E4C6FCC2-E1BA-48BF-9716-7B91784FBB31}" destId="{CA2DE503-194B-4D5F-979E-E3AF4615CF94}" srcOrd="0" destOrd="0" presId="urn:microsoft.com/office/officeart/2005/8/layout/process5"/>
    <dgm:cxn modelId="{B2896F6D-8AE6-45C2-9184-7D434CA1CB9F}" type="presOf" srcId="{054699AB-6DAA-4AE4-8536-24E50DE3EDB5}" destId="{BFF470CD-CC1E-4A80-8B10-5154F86CB73F}" srcOrd="0" destOrd="0" presId="urn:microsoft.com/office/officeart/2005/8/layout/process5"/>
    <dgm:cxn modelId="{EA432C4F-707A-4D21-A7B5-70FC04E80EF7}" type="presOf" srcId="{90240837-082C-4E0C-B4D1-6B64286DA0F8}" destId="{83E17FB8-DD48-47DE-AD7A-333BD5ECD71D}" srcOrd="1" destOrd="0" presId="urn:microsoft.com/office/officeart/2005/8/layout/process5"/>
    <dgm:cxn modelId="{B10DD84F-22B0-4613-AF0F-FB8B8E72EF3E}" srcId="{187E9027-11AE-4AA0-BE8A-2892B9B8BD7A}" destId="{A87A9AD5-4A25-4766-ADE3-24E33E58A6BE}" srcOrd="0" destOrd="0" parTransId="{12EA5AEC-F010-4995-B23E-3A9107C100FC}" sibTransId="{C6E276A0-A646-4A32-843B-FDE5C17D9A5B}"/>
    <dgm:cxn modelId="{D02C1A70-B67A-4A4E-8BBC-648D0F905128}" type="presOf" srcId="{2201E726-0BAF-43E3-AFF4-27307AE78FE5}" destId="{C696A846-952E-449C-9BEF-39D295151A3F}" srcOrd="1" destOrd="0" presId="urn:microsoft.com/office/officeart/2005/8/layout/process5"/>
    <dgm:cxn modelId="{AB711D70-4019-401C-90AD-939B961FB33F}" type="presOf" srcId="{9E4F41AC-03A1-4686-96B8-77E71506688F}" destId="{96760235-919F-4068-9AC9-F57B434E6A4D}" srcOrd="0" destOrd="0" presId="urn:microsoft.com/office/officeart/2005/8/layout/process5"/>
    <dgm:cxn modelId="{84C2C271-8294-474E-BC88-9430B10E6FCF}" srcId="{187E9027-11AE-4AA0-BE8A-2892B9B8BD7A}" destId="{FC889492-BA5A-488B-8BFD-F55DAFE35777}" srcOrd="8" destOrd="0" parTransId="{375F5748-9F52-4C02-ACA2-A0CAB321791B}" sibTransId="{FBB6BB8E-3748-475E-9AF4-BA7F4AE16C64}"/>
    <dgm:cxn modelId="{E00DE952-057D-4BBC-A6A0-94A38C415846}" type="presOf" srcId="{90240837-082C-4E0C-B4D1-6B64286DA0F8}" destId="{90A5ACD9-F227-4D52-B6E3-5C8D69479CD0}" srcOrd="0" destOrd="0" presId="urn:microsoft.com/office/officeart/2005/8/layout/process5"/>
    <dgm:cxn modelId="{2AA95F54-D780-4AB9-8E78-5468AB5E0FE0}" type="presOf" srcId="{D7822E78-76EC-4A9C-94F7-6040ACA5DE1B}" destId="{47A1ADFD-1153-468B-BE70-A54708DAFD52}" srcOrd="1" destOrd="0" presId="urn:microsoft.com/office/officeart/2005/8/layout/process5"/>
    <dgm:cxn modelId="{1580DD75-9F01-48D4-AFFC-B3CED855EE87}" type="presOf" srcId="{187E9027-11AE-4AA0-BE8A-2892B9B8BD7A}" destId="{5E742451-8ECE-4634-83BD-F11BBECE39DF}" srcOrd="0" destOrd="0" presId="urn:microsoft.com/office/officeart/2005/8/layout/process5"/>
    <dgm:cxn modelId="{BF062C7A-C4DF-4C89-B37F-706A1F8028AD}" type="presOf" srcId="{0BF8DDEF-1980-4C11-B36C-93729CD22C11}" destId="{1E84BA18-2110-4C88-A94B-ADCD4D1FE212}" srcOrd="0" destOrd="0" presId="urn:microsoft.com/office/officeart/2005/8/layout/process5"/>
    <dgm:cxn modelId="{459D5C8B-F061-43DE-A953-065B89907C56}" srcId="{187E9027-11AE-4AA0-BE8A-2892B9B8BD7A}" destId="{A9B49AC0-0AEB-4BEE-8C8E-13B2A080F070}" srcOrd="7" destOrd="0" parTransId="{22F31F96-8B9C-4166-8657-8F28FFE15EBC}" sibTransId="{A1584BF3-88C8-4804-AA88-10C538CDFB9F}"/>
    <dgm:cxn modelId="{28A56B8E-F3CF-48DE-A012-F9DF3E7A9616}" type="presOf" srcId="{0BF8DDEF-1980-4C11-B36C-93729CD22C11}" destId="{B6212BAE-3DC1-4A6B-8626-76FAF7A9B8F3}" srcOrd="1" destOrd="0" presId="urn:microsoft.com/office/officeart/2005/8/layout/process5"/>
    <dgm:cxn modelId="{B7C0BE96-30D9-4655-AC83-E4FA79FA81D9}" type="presOf" srcId="{A87A9AD5-4A25-4766-ADE3-24E33E58A6BE}" destId="{BDF16D68-5F46-49D9-93D6-42AB91D45865}" srcOrd="0" destOrd="0" presId="urn:microsoft.com/office/officeart/2005/8/layout/process5"/>
    <dgm:cxn modelId="{3A4B5F98-E1F4-4A17-B5F8-4AFD9FECD937}" type="presOf" srcId="{A1584BF3-88C8-4804-AA88-10C538CDFB9F}" destId="{93881C7E-4EBA-4238-8FD2-6B88FA580669}" srcOrd="1" destOrd="0" presId="urn:microsoft.com/office/officeart/2005/8/layout/process5"/>
    <dgm:cxn modelId="{3D4C4BBA-3982-4A6C-8651-48614B879C69}" type="presOf" srcId="{C6E276A0-A646-4A32-843B-FDE5C17D9A5B}" destId="{39E309B8-DD37-4AFA-82E0-E2F70E3B5D42}" srcOrd="0" destOrd="0" presId="urn:microsoft.com/office/officeart/2005/8/layout/process5"/>
    <dgm:cxn modelId="{7CF4E7BC-0EAE-4BC1-9D4E-DA8D64E6562A}" srcId="{187E9027-11AE-4AA0-BE8A-2892B9B8BD7A}" destId="{054699AB-6DAA-4AE4-8536-24E50DE3EDB5}" srcOrd="3" destOrd="0" parTransId="{96C63CA6-AA28-4648-B140-01B35FF70207}" sibTransId="{0BF8DDEF-1980-4C11-B36C-93729CD22C11}"/>
    <dgm:cxn modelId="{3DA681C0-F1E5-4E8C-9CA6-C214D82C1D9C}" srcId="{187E9027-11AE-4AA0-BE8A-2892B9B8BD7A}" destId="{A365F955-4C03-4831-AF5B-51E3055CC872}" srcOrd="6" destOrd="0" parTransId="{6C76AD30-A17C-4A29-BD21-21501EA897D2}" sibTransId="{2201E726-0BAF-43E3-AFF4-27307AE78FE5}"/>
    <dgm:cxn modelId="{AA5360C5-4214-4E37-99F8-1F647D376F08}" type="presOf" srcId="{A9B49AC0-0AEB-4BEE-8C8E-13B2A080F070}" destId="{B6909350-43C3-4341-97FE-BEC5AB530393}" srcOrd="0" destOrd="0" presId="urn:microsoft.com/office/officeart/2005/8/layout/process5"/>
    <dgm:cxn modelId="{BCF46AC7-3E3E-4161-AFC5-DC44C00A691B}" srcId="{187E9027-11AE-4AA0-BE8A-2892B9B8BD7A}" destId="{D03D39E7-E9B6-4980-BA9F-170FD52F6A85}" srcOrd="5" destOrd="0" parTransId="{9AAB15EC-7A30-403B-BA79-8A09F17D4F29}" sibTransId="{E4C6FCC2-E1BA-48BF-9716-7B91784FBB31}"/>
    <dgm:cxn modelId="{C76117F4-55F2-4D32-AB47-82B1D145D58D}" type="presOf" srcId="{2201E726-0BAF-43E3-AFF4-27307AE78FE5}" destId="{E1A7A523-1BC1-419F-9FE3-69A4262C8466}" srcOrd="0" destOrd="0" presId="urn:microsoft.com/office/officeart/2005/8/layout/process5"/>
    <dgm:cxn modelId="{805043F9-848E-4C87-87F9-A06C8A154D26}" type="presOf" srcId="{0E1BE56D-7A91-49E4-83D8-0CDF54CB96FC}" destId="{330A04DC-9CF7-4181-B17E-BF17C4D33204}" srcOrd="1" destOrd="0" presId="urn:microsoft.com/office/officeart/2005/8/layout/process5"/>
    <dgm:cxn modelId="{E8FB686A-C766-413D-B0EA-8E0D93C8B798}" type="presParOf" srcId="{5E742451-8ECE-4634-83BD-F11BBECE39DF}" destId="{BDF16D68-5F46-49D9-93D6-42AB91D45865}" srcOrd="0" destOrd="0" presId="urn:microsoft.com/office/officeart/2005/8/layout/process5"/>
    <dgm:cxn modelId="{C954D8D7-C80F-45D3-ADD7-B865AA561454}" type="presParOf" srcId="{5E742451-8ECE-4634-83BD-F11BBECE39DF}" destId="{39E309B8-DD37-4AFA-82E0-E2F70E3B5D42}" srcOrd="1" destOrd="0" presId="urn:microsoft.com/office/officeart/2005/8/layout/process5"/>
    <dgm:cxn modelId="{AE219913-588F-464F-AE05-8ECDAE921007}" type="presParOf" srcId="{39E309B8-DD37-4AFA-82E0-E2F70E3B5D42}" destId="{8B9A7206-285E-4CA0-94A3-B5B652AC5EB8}" srcOrd="0" destOrd="0" presId="urn:microsoft.com/office/officeart/2005/8/layout/process5"/>
    <dgm:cxn modelId="{AF9D63C8-43A0-4BBF-A9A9-701B2AAE4B3E}" type="presParOf" srcId="{5E742451-8ECE-4634-83BD-F11BBECE39DF}" destId="{25B8607A-B4C0-4E53-BBD1-3E8C7558BE26}" srcOrd="2" destOrd="0" presId="urn:microsoft.com/office/officeart/2005/8/layout/process5"/>
    <dgm:cxn modelId="{F7DB4C58-3F3B-4FE3-9909-C34069DB6E77}" type="presParOf" srcId="{5E742451-8ECE-4634-83BD-F11BBECE39DF}" destId="{DC3CCBDC-BD98-4301-8611-763AEB4365AE}" srcOrd="3" destOrd="0" presId="urn:microsoft.com/office/officeart/2005/8/layout/process5"/>
    <dgm:cxn modelId="{4BCE6509-2F4B-4457-8847-0E83B6C33779}" type="presParOf" srcId="{DC3CCBDC-BD98-4301-8611-763AEB4365AE}" destId="{47A1ADFD-1153-468B-BE70-A54708DAFD52}" srcOrd="0" destOrd="0" presId="urn:microsoft.com/office/officeart/2005/8/layout/process5"/>
    <dgm:cxn modelId="{555761ED-225E-4EB3-A54B-C645C3AB7221}" type="presParOf" srcId="{5E742451-8ECE-4634-83BD-F11BBECE39DF}" destId="{96760235-919F-4068-9AC9-F57B434E6A4D}" srcOrd="4" destOrd="0" presId="urn:microsoft.com/office/officeart/2005/8/layout/process5"/>
    <dgm:cxn modelId="{289B7AEE-09EE-4C7B-8909-D5FB7ADF0943}" type="presParOf" srcId="{5E742451-8ECE-4634-83BD-F11BBECE39DF}" destId="{90A5ACD9-F227-4D52-B6E3-5C8D69479CD0}" srcOrd="5" destOrd="0" presId="urn:microsoft.com/office/officeart/2005/8/layout/process5"/>
    <dgm:cxn modelId="{5790B2A0-7F8D-41A0-BDDB-4BCE9319C59A}" type="presParOf" srcId="{90A5ACD9-F227-4D52-B6E3-5C8D69479CD0}" destId="{83E17FB8-DD48-47DE-AD7A-333BD5ECD71D}" srcOrd="0" destOrd="0" presId="urn:microsoft.com/office/officeart/2005/8/layout/process5"/>
    <dgm:cxn modelId="{1A01616A-9C7D-4D7E-B9BA-D4A449AACC97}" type="presParOf" srcId="{5E742451-8ECE-4634-83BD-F11BBECE39DF}" destId="{BFF470CD-CC1E-4A80-8B10-5154F86CB73F}" srcOrd="6" destOrd="0" presId="urn:microsoft.com/office/officeart/2005/8/layout/process5"/>
    <dgm:cxn modelId="{01E420CC-9F55-4448-BCFC-6B3558602965}" type="presParOf" srcId="{5E742451-8ECE-4634-83BD-F11BBECE39DF}" destId="{1E84BA18-2110-4C88-A94B-ADCD4D1FE212}" srcOrd="7" destOrd="0" presId="urn:microsoft.com/office/officeart/2005/8/layout/process5"/>
    <dgm:cxn modelId="{AFE456E4-387F-4756-8CC2-59596F9C5AF6}" type="presParOf" srcId="{1E84BA18-2110-4C88-A94B-ADCD4D1FE212}" destId="{B6212BAE-3DC1-4A6B-8626-76FAF7A9B8F3}" srcOrd="0" destOrd="0" presId="urn:microsoft.com/office/officeart/2005/8/layout/process5"/>
    <dgm:cxn modelId="{4D1A9C14-466E-41B7-948B-38F4D15FF938}" type="presParOf" srcId="{5E742451-8ECE-4634-83BD-F11BBECE39DF}" destId="{9D1CD30F-0F4B-47F5-80A8-0D604D1E9320}" srcOrd="8" destOrd="0" presId="urn:microsoft.com/office/officeart/2005/8/layout/process5"/>
    <dgm:cxn modelId="{5779F1D4-F9CD-4AF8-AAB5-26F8FD420B6D}" type="presParOf" srcId="{5E742451-8ECE-4634-83BD-F11BBECE39DF}" destId="{DDA389A9-8475-4553-981D-5C43ABA608AC}" srcOrd="9" destOrd="0" presId="urn:microsoft.com/office/officeart/2005/8/layout/process5"/>
    <dgm:cxn modelId="{7352F570-ABEB-4EF7-BD13-57A329680FE7}" type="presParOf" srcId="{DDA389A9-8475-4553-981D-5C43ABA608AC}" destId="{330A04DC-9CF7-4181-B17E-BF17C4D33204}" srcOrd="0" destOrd="0" presId="urn:microsoft.com/office/officeart/2005/8/layout/process5"/>
    <dgm:cxn modelId="{BA61C92D-472C-4702-A5D0-08C707E73CAD}" type="presParOf" srcId="{5E742451-8ECE-4634-83BD-F11BBECE39DF}" destId="{B9E2BF68-D52B-4E12-81C3-477123C101C6}" srcOrd="10" destOrd="0" presId="urn:microsoft.com/office/officeart/2005/8/layout/process5"/>
    <dgm:cxn modelId="{6A94A465-5CB0-42E7-BEDE-1B4103344ABE}" type="presParOf" srcId="{5E742451-8ECE-4634-83BD-F11BBECE39DF}" destId="{CA2DE503-194B-4D5F-979E-E3AF4615CF94}" srcOrd="11" destOrd="0" presId="urn:microsoft.com/office/officeart/2005/8/layout/process5"/>
    <dgm:cxn modelId="{10D996F3-F898-485D-8B2D-8C504B43B229}" type="presParOf" srcId="{CA2DE503-194B-4D5F-979E-E3AF4615CF94}" destId="{0C5202F0-235B-4574-99EF-74BD239D5FF9}" srcOrd="0" destOrd="0" presId="urn:microsoft.com/office/officeart/2005/8/layout/process5"/>
    <dgm:cxn modelId="{95D54F6C-9BCF-4802-9ECD-2AAA5F637208}" type="presParOf" srcId="{5E742451-8ECE-4634-83BD-F11BBECE39DF}" destId="{26D1819D-F43B-413B-A788-E04B1886C3EB}" srcOrd="12" destOrd="0" presId="urn:microsoft.com/office/officeart/2005/8/layout/process5"/>
    <dgm:cxn modelId="{04735C90-0669-4DC9-AC92-325AF343EC39}" type="presParOf" srcId="{5E742451-8ECE-4634-83BD-F11BBECE39DF}" destId="{E1A7A523-1BC1-419F-9FE3-69A4262C8466}" srcOrd="13" destOrd="0" presId="urn:microsoft.com/office/officeart/2005/8/layout/process5"/>
    <dgm:cxn modelId="{B9B64987-EEF4-409E-B45C-539607D0B453}" type="presParOf" srcId="{E1A7A523-1BC1-419F-9FE3-69A4262C8466}" destId="{C696A846-952E-449C-9BEF-39D295151A3F}" srcOrd="0" destOrd="0" presId="urn:microsoft.com/office/officeart/2005/8/layout/process5"/>
    <dgm:cxn modelId="{2F3B1E15-BD4B-40C7-AFAD-2830A4A70543}" type="presParOf" srcId="{5E742451-8ECE-4634-83BD-F11BBECE39DF}" destId="{B6909350-43C3-4341-97FE-BEC5AB530393}" srcOrd="14" destOrd="0" presId="urn:microsoft.com/office/officeart/2005/8/layout/process5"/>
    <dgm:cxn modelId="{411E47A0-507A-4A19-9213-316977DBBD59}" type="presParOf" srcId="{5E742451-8ECE-4634-83BD-F11BBECE39DF}" destId="{87373C6C-D2EF-4C90-867C-EC1FA4AEFCD9}" srcOrd="15" destOrd="0" presId="urn:microsoft.com/office/officeart/2005/8/layout/process5"/>
    <dgm:cxn modelId="{EA7ECA5B-1EC6-47C8-898A-597B5AE0A860}" type="presParOf" srcId="{87373C6C-D2EF-4C90-867C-EC1FA4AEFCD9}" destId="{93881C7E-4EBA-4238-8FD2-6B88FA580669}" srcOrd="0" destOrd="0" presId="urn:microsoft.com/office/officeart/2005/8/layout/process5"/>
    <dgm:cxn modelId="{4337331F-2853-4E43-B252-48C0F11CBEB3}" type="presParOf" srcId="{5E742451-8ECE-4634-83BD-F11BBECE39DF}" destId="{400B9351-399B-437C-B96C-56B44F0CF39F}"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6A78723-6947-4294-86A6-217F3AF3786C}" type="doc">
      <dgm:prSet loTypeId="urn:microsoft.com/office/officeart/2005/8/layout/pyramid1" loCatId="pyramid" qsTypeId="urn:microsoft.com/office/officeart/2005/8/quickstyle/3d4" qsCatId="3D" csTypeId="urn:microsoft.com/office/officeart/2005/8/colors/accent0_1" csCatId="mainScheme" phldr="1"/>
      <dgm:spPr/>
    </dgm:pt>
    <dgm:pt modelId="{16D28B64-3BA7-46FD-A055-E66C8E2503E4}">
      <dgm:prSet custT="1"/>
      <dgm:spPr>
        <a:solidFill>
          <a:schemeClr val="accent1">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solidFill>
                <a:schemeClr val="bg1"/>
              </a:solidFill>
              <a:effectLst/>
              <a:latin typeface="+mn-lt"/>
            </a:rPr>
            <a:t>Jobs</a:t>
          </a:r>
        </a:p>
      </dgm:t>
      <dgm:extLst>
        <a:ext uri="{E40237B7-FDA0-4F09-8148-C483321AD2D9}">
          <dgm14:cNvPr xmlns:dgm14="http://schemas.microsoft.com/office/drawing/2010/diagram" id="0" name="" title="top of the pyramid that  says &quot;jobs&quot;"/>
        </a:ext>
      </dgm:extLst>
    </dgm:pt>
    <dgm:pt modelId="{EAED8F48-2FE9-42C2-A5D9-042D233564D9}" type="parTrans" cxnId="{E3675108-CC62-4135-AD37-F68C389FB5DB}">
      <dgm:prSet/>
      <dgm:spPr/>
      <dgm:t>
        <a:bodyPr/>
        <a:lstStyle/>
        <a:p>
          <a:endParaRPr lang="en-US"/>
        </a:p>
      </dgm:t>
    </dgm:pt>
    <dgm:pt modelId="{C7305F67-0087-4479-A214-E68B1577BF65}" type="sibTrans" cxnId="{E3675108-CC62-4135-AD37-F68C389FB5DB}">
      <dgm:prSet/>
      <dgm:spPr/>
      <dgm:t>
        <a:bodyPr/>
        <a:lstStyle/>
        <a:p>
          <a:endParaRPr lang="en-US"/>
        </a:p>
      </dgm:t>
    </dgm:pt>
    <dgm:pt modelId="{F10F2141-07A7-4A60-A6E4-D152858472E3}">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solidFill>
                <a:schemeClr val="accent1">
                  <a:lumMod val="75000"/>
                </a:schemeClr>
              </a:solidFill>
              <a:effectLst/>
              <a:latin typeface="+mn-lt"/>
            </a:rPr>
            <a:t>Prospects</a:t>
          </a:r>
        </a:p>
      </dgm:t>
      <dgm:extLst>
        <a:ext uri="{E40237B7-FDA0-4F09-8148-C483321AD2D9}">
          <dgm14:cNvPr xmlns:dgm14="http://schemas.microsoft.com/office/drawing/2010/diagram" id="0" name="" title="Middle of the pyramid that says &quot;prospects&quot;"/>
        </a:ext>
      </dgm:extLst>
    </dgm:pt>
    <dgm:pt modelId="{80DF602C-7674-41E7-8006-660B39B2BC8A}" type="parTrans" cxnId="{3D603F36-F691-4E09-B4C4-8A5205C3187E}">
      <dgm:prSet/>
      <dgm:spPr/>
      <dgm:t>
        <a:bodyPr/>
        <a:lstStyle/>
        <a:p>
          <a:endParaRPr lang="en-US"/>
        </a:p>
      </dgm:t>
    </dgm:pt>
    <dgm:pt modelId="{B9504228-C36A-4E8F-A945-B0BBB3833A04}" type="sibTrans" cxnId="{3D603F36-F691-4E09-B4C4-8A5205C3187E}">
      <dgm:prSet/>
      <dgm:spPr/>
      <dgm:t>
        <a:bodyPr/>
        <a:lstStyle/>
        <a:p>
          <a:endParaRPr lang="en-US"/>
        </a:p>
      </dgm:t>
    </dgm:pt>
    <dgm:pt modelId="{D6AEEE04-B4C9-4817-8425-066150524410}">
      <dgm:prSet custT="1"/>
      <dgm:spPr>
        <a:solidFill>
          <a:schemeClr val="tx1">
            <a:lumMod val="95000"/>
            <a:lumOff val="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solidFill>
                <a:schemeClr val="bg1"/>
              </a:solidFill>
              <a:effectLst/>
              <a:latin typeface="+mn-lt"/>
            </a:rPr>
            <a:t>Contacts</a:t>
          </a:r>
        </a:p>
      </dgm:t>
      <dgm:extLst>
        <a:ext uri="{E40237B7-FDA0-4F09-8148-C483321AD2D9}">
          <dgm14:cNvPr xmlns:dgm14="http://schemas.microsoft.com/office/drawing/2010/diagram" id="0" name="" title="Base of a pyramid that says &quot;contacts&quot;"/>
        </a:ext>
      </dgm:extLst>
    </dgm:pt>
    <dgm:pt modelId="{7A2BDB65-BB33-40B3-8F08-619E3C2378B4}" type="parTrans" cxnId="{D921A4B9-3D6B-4B60-BFFD-1C083A4221CD}">
      <dgm:prSet/>
      <dgm:spPr/>
      <dgm:t>
        <a:bodyPr/>
        <a:lstStyle/>
        <a:p>
          <a:endParaRPr lang="en-US"/>
        </a:p>
      </dgm:t>
    </dgm:pt>
    <dgm:pt modelId="{58404F5A-C7BB-44AA-A01F-CEC602172F7F}" type="sibTrans" cxnId="{D921A4B9-3D6B-4B60-BFFD-1C083A4221CD}">
      <dgm:prSet/>
      <dgm:spPr/>
      <dgm:t>
        <a:bodyPr/>
        <a:lstStyle/>
        <a:p>
          <a:endParaRPr lang="en-US"/>
        </a:p>
      </dgm:t>
    </dgm:pt>
    <dgm:pt modelId="{3D5653A6-B291-42C8-B398-1237AF88C421}" type="pres">
      <dgm:prSet presAssocID="{86A78723-6947-4294-86A6-217F3AF3786C}" presName="Name0" presStyleCnt="0">
        <dgm:presLayoutVars>
          <dgm:dir/>
          <dgm:animLvl val="lvl"/>
          <dgm:resizeHandles val="exact"/>
        </dgm:presLayoutVars>
      </dgm:prSet>
      <dgm:spPr/>
    </dgm:pt>
    <dgm:pt modelId="{3B4B0BB3-07C2-44C4-910E-4ED0728ECDED}" type="pres">
      <dgm:prSet presAssocID="{16D28B64-3BA7-46FD-A055-E66C8E2503E4}" presName="Name8" presStyleCnt="0"/>
      <dgm:spPr/>
    </dgm:pt>
    <dgm:pt modelId="{6ED62012-575F-4813-BC9E-341CBF7B44CD}" type="pres">
      <dgm:prSet presAssocID="{16D28B64-3BA7-46FD-A055-E66C8E2503E4}" presName="level" presStyleLbl="node1" presStyleIdx="0" presStyleCnt="3">
        <dgm:presLayoutVars>
          <dgm:chMax val="1"/>
          <dgm:bulletEnabled val="1"/>
        </dgm:presLayoutVars>
      </dgm:prSet>
      <dgm:spPr/>
    </dgm:pt>
    <dgm:pt modelId="{D402D603-D627-4C8E-BB24-87F9BA04D7B6}" type="pres">
      <dgm:prSet presAssocID="{16D28B64-3BA7-46FD-A055-E66C8E2503E4}" presName="levelTx" presStyleLbl="revTx" presStyleIdx="0" presStyleCnt="0">
        <dgm:presLayoutVars>
          <dgm:chMax val="1"/>
          <dgm:bulletEnabled val="1"/>
        </dgm:presLayoutVars>
      </dgm:prSet>
      <dgm:spPr/>
    </dgm:pt>
    <dgm:pt modelId="{D47575D9-0F27-4D16-9301-5F55F6814FB3}" type="pres">
      <dgm:prSet presAssocID="{F10F2141-07A7-4A60-A6E4-D152858472E3}" presName="Name8" presStyleCnt="0"/>
      <dgm:spPr/>
    </dgm:pt>
    <dgm:pt modelId="{B36F38F6-27D4-4429-B940-118711A328A1}" type="pres">
      <dgm:prSet presAssocID="{F10F2141-07A7-4A60-A6E4-D152858472E3}" presName="level" presStyleLbl="node1" presStyleIdx="1" presStyleCnt="3">
        <dgm:presLayoutVars>
          <dgm:chMax val="1"/>
          <dgm:bulletEnabled val="1"/>
        </dgm:presLayoutVars>
      </dgm:prSet>
      <dgm:spPr/>
    </dgm:pt>
    <dgm:pt modelId="{1133C41A-63FA-4506-9E0A-F643E30C9572}" type="pres">
      <dgm:prSet presAssocID="{F10F2141-07A7-4A60-A6E4-D152858472E3}" presName="levelTx" presStyleLbl="revTx" presStyleIdx="0" presStyleCnt="0">
        <dgm:presLayoutVars>
          <dgm:chMax val="1"/>
          <dgm:bulletEnabled val="1"/>
        </dgm:presLayoutVars>
      </dgm:prSet>
      <dgm:spPr/>
    </dgm:pt>
    <dgm:pt modelId="{F64C6E9B-B715-46F6-8C72-ABA469A42A1D}" type="pres">
      <dgm:prSet presAssocID="{D6AEEE04-B4C9-4817-8425-066150524410}" presName="Name8" presStyleCnt="0"/>
      <dgm:spPr/>
    </dgm:pt>
    <dgm:pt modelId="{4DA6D496-735C-4153-ADA2-F5AB1347A589}" type="pres">
      <dgm:prSet presAssocID="{D6AEEE04-B4C9-4817-8425-066150524410}" presName="level" presStyleLbl="node1" presStyleIdx="2" presStyleCnt="3" custLinFactNeighborY="-2000">
        <dgm:presLayoutVars>
          <dgm:chMax val="1"/>
          <dgm:bulletEnabled val="1"/>
        </dgm:presLayoutVars>
      </dgm:prSet>
      <dgm:spPr/>
    </dgm:pt>
    <dgm:pt modelId="{9D36595F-DB28-4629-9A8E-97C7DB4CB06B}" type="pres">
      <dgm:prSet presAssocID="{D6AEEE04-B4C9-4817-8425-066150524410}" presName="levelTx" presStyleLbl="revTx" presStyleIdx="0" presStyleCnt="0">
        <dgm:presLayoutVars>
          <dgm:chMax val="1"/>
          <dgm:bulletEnabled val="1"/>
        </dgm:presLayoutVars>
      </dgm:prSet>
      <dgm:spPr/>
    </dgm:pt>
  </dgm:ptLst>
  <dgm:cxnLst>
    <dgm:cxn modelId="{E3675108-CC62-4135-AD37-F68C389FB5DB}" srcId="{86A78723-6947-4294-86A6-217F3AF3786C}" destId="{16D28B64-3BA7-46FD-A055-E66C8E2503E4}" srcOrd="0" destOrd="0" parTransId="{EAED8F48-2FE9-42C2-A5D9-042D233564D9}" sibTransId="{C7305F67-0087-4479-A214-E68B1577BF65}"/>
    <dgm:cxn modelId="{F8112E11-20E8-4094-B6C4-2BD17780EB9E}" type="presOf" srcId="{D6AEEE04-B4C9-4817-8425-066150524410}" destId="{9D36595F-DB28-4629-9A8E-97C7DB4CB06B}" srcOrd="1" destOrd="0" presId="urn:microsoft.com/office/officeart/2005/8/layout/pyramid1"/>
    <dgm:cxn modelId="{3D603F36-F691-4E09-B4C4-8A5205C3187E}" srcId="{86A78723-6947-4294-86A6-217F3AF3786C}" destId="{F10F2141-07A7-4A60-A6E4-D152858472E3}" srcOrd="1" destOrd="0" parTransId="{80DF602C-7674-41E7-8006-660B39B2BC8A}" sibTransId="{B9504228-C36A-4E8F-A945-B0BBB3833A04}"/>
    <dgm:cxn modelId="{BD51473E-CF11-4040-B5C8-8886C34A1B21}" type="presOf" srcId="{16D28B64-3BA7-46FD-A055-E66C8E2503E4}" destId="{D402D603-D627-4C8E-BB24-87F9BA04D7B6}" srcOrd="1" destOrd="0" presId="urn:microsoft.com/office/officeart/2005/8/layout/pyramid1"/>
    <dgm:cxn modelId="{CA824095-5399-4156-8897-685E2CCD3469}" type="presOf" srcId="{F10F2141-07A7-4A60-A6E4-D152858472E3}" destId="{1133C41A-63FA-4506-9E0A-F643E30C9572}" srcOrd="1" destOrd="0" presId="urn:microsoft.com/office/officeart/2005/8/layout/pyramid1"/>
    <dgm:cxn modelId="{677ED498-0AB7-4087-8811-E3F91459850E}" type="presOf" srcId="{F10F2141-07A7-4A60-A6E4-D152858472E3}" destId="{B36F38F6-27D4-4429-B940-118711A328A1}" srcOrd="0" destOrd="0" presId="urn:microsoft.com/office/officeart/2005/8/layout/pyramid1"/>
    <dgm:cxn modelId="{D921A4B9-3D6B-4B60-BFFD-1C083A4221CD}" srcId="{86A78723-6947-4294-86A6-217F3AF3786C}" destId="{D6AEEE04-B4C9-4817-8425-066150524410}" srcOrd="2" destOrd="0" parTransId="{7A2BDB65-BB33-40B3-8F08-619E3C2378B4}" sibTransId="{58404F5A-C7BB-44AA-A01F-CEC602172F7F}"/>
    <dgm:cxn modelId="{0AEC77BE-35FD-485A-9F32-9C02C5A42190}" type="presOf" srcId="{86A78723-6947-4294-86A6-217F3AF3786C}" destId="{3D5653A6-B291-42C8-B398-1237AF88C421}" srcOrd="0" destOrd="0" presId="urn:microsoft.com/office/officeart/2005/8/layout/pyramid1"/>
    <dgm:cxn modelId="{3E2006E1-44FC-48B0-BA69-ABC87E24CC69}" type="presOf" srcId="{D6AEEE04-B4C9-4817-8425-066150524410}" destId="{4DA6D496-735C-4153-ADA2-F5AB1347A589}" srcOrd="0" destOrd="0" presId="urn:microsoft.com/office/officeart/2005/8/layout/pyramid1"/>
    <dgm:cxn modelId="{106E5DFF-70F3-4217-8C99-5F47A5A46181}" type="presOf" srcId="{16D28B64-3BA7-46FD-A055-E66C8E2503E4}" destId="{6ED62012-575F-4813-BC9E-341CBF7B44CD}" srcOrd="0" destOrd="0" presId="urn:microsoft.com/office/officeart/2005/8/layout/pyramid1"/>
    <dgm:cxn modelId="{6D5CE0C9-58AA-4B7A-AA17-7AC4FCDF0B6D}" type="presParOf" srcId="{3D5653A6-B291-42C8-B398-1237AF88C421}" destId="{3B4B0BB3-07C2-44C4-910E-4ED0728ECDED}" srcOrd="0" destOrd="0" presId="urn:microsoft.com/office/officeart/2005/8/layout/pyramid1"/>
    <dgm:cxn modelId="{CECC34FC-D8FC-436E-A8FC-174245C57662}" type="presParOf" srcId="{3B4B0BB3-07C2-44C4-910E-4ED0728ECDED}" destId="{6ED62012-575F-4813-BC9E-341CBF7B44CD}" srcOrd="0" destOrd="0" presId="urn:microsoft.com/office/officeart/2005/8/layout/pyramid1"/>
    <dgm:cxn modelId="{ED757D0D-12EC-47B9-85DF-216FB1B6B8D1}" type="presParOf" srcId="{3B4B0BB3-07C2-44C4-910E-4ED0728ECDED}" destId="{D402D603-D627-4C8E-BB24-87F9BA04D7B6}" srcOrd="1" destOrd="0" presId="urn:microsoft.com/office/officeart/2005/8/layout/pyramid1"/>
    <dgm:cxn modelId="{926851E9-DD42-4542-932D-91873FB1E2EF}" type="presParOf" srcId="{3D5653A6-B291-42C8-B398-1237AF88C421}" destId="{D47575D9-0F27-4D16-9301-5F55F6814FB3}" srcOrd="1" destOrd="0" presId="urn:microsoft.com/office/officeart/2005/8/layout/pyramid1"/>
    <dgm:cxn modelId="{71008E2C-309B-4BD7-B67C-2041B56B69CA}" type="presParOf" srcId="{D47575D9-0F27-4D16-9301-5F55F6814FB3}" destId="{B36F38F6-27D4-4429-B940-118711A328A1}" srcOrd="0" destOrd="0" presId="urn:microsoft.com/office/officeart/2005/8/layout/pyramid1"/>
    <dgm:cxn modelId="{28221E06-6787-43A0-A7BF-D261AD63AE09}" type="presParOf" srcId="{D47575D9-0F27-4D16-9301-5F55F6814FB3}" destId="{1133C41A-63FA-4506-9E0A-F643E30C9572}" srcOrd="1" destOrd="0" presId="urn:microsoft.com/office/officeart/2005/8/layout/pyramid1"/>
    <dgm:cxn modelId="{FF211CCF-10FA-4F9A-96F1-8B637BA4AAE4}" type="presParOf" srcId="{3D5653A6-B291-42C8-B398-1237AF88C421}" destId="{F64C6E9B-B715-46F6-8C72-ABA469A42A1D}" srcOrd="2" destOrd="0" presId="urn:microsoft.com/office/officeart/2005/8/layout/pyramid1"/>
    <dgm:cxn modelId="{62E2A276-5082-4D8A-BF2E-7DCDE2988BC1}" type="presParOf" srcId="{F64C6E9B-B715-46F6-8C72-ABA469A42A1D}" destId="{4DA6D496-735C-4153-ADA2-F5AB1347A589}" srcOrd="0" destOrd="0" presId="urn:microsoft.com/office/officeart/2005/8/layout/pyramid1"/>
    <dgm:cxn modelId="{C51E9021-A184-4E8C-A2CA-E8A9C71E7D26}" type="presParOf" srcId="{F64C6E9B-B715-46F6-8C72-ABA469A42A1D}" destId="{9D36595F-DB28-4629-9A8E-97C7DB4CB06B}"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6D68-5F46-49D9-93D6-42AB91D45865}">
      <dsp:nvSpPr>
        <dsp:cNvPr id="0" name=""/>
        <dsp:cNvSpPr/>
      </dsp:nvSpPr>
      <dsp:spPr>
        <a:xfrm>
          <a:off x="666570" y="1570"/>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Person Centered Discovery Process</a:t>
          </a:r>
        </a:p>
      </dsp:txBody>
      <dsp:txXfrm>
        <a:off x="698283" y="33283"/>
        <a:ext cx="1741186" cy="1019341"/>
      </dsp:txXfrm>
    </dsp:sp>
    <dsp:sp modelId="{39E309B8-DD37-4AFA-82E0-E2F70E3B5D42}">
      <dsp:nvSpPr>
        <dsp:cNvPr id="0" name=""/>
        <dsp:cNvSpPr/>
      </dsp:nvSpPr>
      <dsp:spPr>
        <a:xfrm rot="21597905">
          <a:off x="2613588" y="318441"/>
          <a:ext cx="34306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13588" y="407981"/>
        <a:ext cx="240147" cy="268525"/>
      </dsp:txXfrm>
    </dsp:sp>
    <dsp:sp modelId="{25B8607A-B4C0-4E53-BBD1-3E8C7558BE26}">
      <dsp:nvSpPr>
        <dsp:cNvPr id="0" name=""/>
        <dsp:cNvSpPr/>
      </dsp:nvSpPr>
      <dsp:spPr>
        <a:xfrm>
          <a:off x="3118479" y="7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a:t>
          </a:r>
          <a:r>
            <a:rPr lang="en-US" sz="1600" b="1" kern="1200" dirty="0"/>
            <a:t>Identify themes, employment settings</a:t>
          </a:r>
        </a:p>
      </dsp:txBody>
      <dsp:txXfrm>
        <a:off x="3150192" y="31789"/>
        <a:ext cx="1741186" cy="1019341"/>
      </dsp:txXfrm>
    </dsp:sp>
    <dsp:sp modelId="{DC3CCBDC-BD98-4301-8611-763AEB4365AE}">
      <dsp:nvSpPr>
        <dsp:cNvPr id="0" name=""/>
        <dsp:cNvSpPr/>
      </dsp:nvSpPr>
      <dsp:spPr>
        <a:xfrm rot="1975">
          <a:off x="5098299" y="318428"/>
          <a:ext cx="422088"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98299" y="407901"/>
        <a:ext cx="295462" cy="268525"/>
      </dsp:txXfrm>
    </dsp:sp>
    <dsp:sp modelId="{96760235-919F-4068-9AC9-F57B434E6A4D}">
      <dsp:nvSpPr>
        <dsp:cNvPr id="0" name=""/>
        <dsp:cNvSpPr/>
      </dsp:nvSpPr>
      <dsp:spPr>
        <a:xfrm>
          <a:off x="5719486" y="1570"/>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Exploration and Field Research</a:t>
          </a:r>
        </a:p>
      </dsp:txBody>
      <dsp:txXfrm>
        <a:off x="5751199" y="33283"/>
        <a:ext cx="1741186" cy="1019341"/>
      </dsp:txXfrm>
    </dsp:sp>
    <dsp:sp modelId="{90A5ACD9-F227-4D52-B6E3-5C8D69479CD0}">
      <dsp:nvSpPr>
        <dsp:cNvPr id="0" name=""/>
        <dsp:cNvSpPr/>
      </dsp:nvSpPr>
      <dsp:spPr>
        <a:xfrm rot="5400000">
          <a:off x="6430503" y="1210661"/>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6487530" y="1243144"/>
        <a:ext cx="268525" cy="267804"/>
      </dsp:txXfrm>
    </dsp:sp>
    <dsp:sp modelId="{BFF470CD-CC1E-4A80-8B10-5154F86CB73F}">
      <dsp:nvSpPr>
        <dsp:cNvPr id="0" name=""/>
        <dsp:cNvSpPr/>
      </dsp:nvSpPr>
      <dsp:spPr>
        <a:xfrm>
          <a:off x="5719486" y="1806183"/>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Target Employers</a:t>
          </a:r>
        </a:p>
      </dsp:txBody>
      <dsp:txXfrm>
        <a:off x="5751199" y="1837896"/>
        <a:ext cx="1741186" cy="1019341"/>
      </dsp:txXfrm>
    </dsp:sp>
    <dsp:sp modelId="{1E84BA18-2110-4C88-A94B-ADCD4D1FE212}">
      <dsp:nvSpPr>
        <dsp:cNvPr id="0" name=""/>
        <dsp:cNvSpPr/>
      </dsp:nvSpPr>
      <dsp:spPr>
        <a:xfrm rot="10800000">
          <a:off x="5178102" y="2123795"/>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292875" y="2213304"/>
        <a:ext cx="267804" cy="268525"/>
      </dsp:txXfrm>
    </dsp:sp>
    <dsp:sp modelId="{9D1CD30F-0F4B-47F5-80A8-0D604D1E9320}">
      <dsp:nvSpPr>
        <dsp:cNvPr id="0" name=""/>
        <dsp:cNvSpPr/>
      </dsp:nvSpPr>
      <dsp:spPr>
        <a:xfrm>
          <a:off x="3193028" y="1806183"/>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Network for Contacts</a:t>
          </a:r>
        </a:p>
      </dsp:txBody>
      <dsp:txXfrm>
        <a:off x="3224741" y="1837896"/>
        <a:ext cx="1741186" cy="1019341"/>
      </dsp:txXfrm>
    </dsp:sp>
    <dsp:sp modelId="{DDA389A9-8475-4553-981D-5C43ABA608AC}">
      <dsp:nvSpPr>
        <dsp:cNvPr id="0" name=""/>
        <dsp:cNvSpPr/>
      </dsp:nvSpPr>
      <dsp:spPr>
        <a:xfrm rot="10800000">
          <a:off x="2651644" y="2123795"/>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766417" y="2213304"/>
        <a:ext cx="267804" cy="268525"/>
      </dsp:txXfrm>
    </dsp:sp>
    <dsp:sp modelId="{B9E2BF68-D52B-4E12-81C3-477123C101C6}">
      <dsp:nvSpPr>
        <dsp:cNvPr id="0" name=""/>
        <dsp:cNvSpPr/>
      </dsp:nvSpPr>
      <dsp:spPr>
        <a:xfrm>
          <a:off x="563093" y="1806183"/>
          <a:ext cx="1908089"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Informational Interviews</a:t>
          </a:r>
        </a:p>
      </dsp:txBody>
      <dsp:txXfrm>
        <a:off x="594806" y="1837896"/>
        <a:ext cx="1844663" cy="1019341"/>
      </dsp:txXfrm>
    </dsp:sp>
    <dsp:sp modelId="{CA2DE503-194B-4D5F-979E-E3AF4615CF94}">
      <dsp:nvSpPr>
        <dsp:cNvPr id="0" name=""/>
        <dsp:cNvSpPr/>
      </dsp:nvSpPr>
      <dsp:spPr>
        <a:xfrm rot="5498533">
          <a:off x="1300212" y="3015274"/>
          <a:ext cx="382735"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358962" y="3047702"/>
        <a:ext cx="268525" cy="267915"/>
      </dsp:txXfrm>
    </dsp:sp>
    <dsp:sp modelId="{26D1819D-F43B-413B-A788-E04B1886C3EB}">
      <dsp:nvSpPr>
        <dsp:cNvPr id="0" name=""/>
        <dsp:cNvSpPr/>
      </dsp:nvSpPr>
      <dsp:spPr>
        <a:xfrm>
          <a:off x="563093" y="361079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Evaluate Employer Needs &amp; Fit</a:t>
          </a:r>
        </a:p>
      </dsp:txBody>
      <dsp:txXfrm>
        <a:off x="594806" y="3642509"/>
        <a:ext cx="1741186" cy="1019341"/>
      </dsp:txXfrm>
    </dsp:sp>
    <dsp:sp modelId="{E1A7A523-1BC1-419F-9FE3-69A4262C8466}">
      <dsp:nvSpPr>
        <dsp:cNvPr id="0" name=""/>
        <dsp:cNvSpPr/>
      </dsp:nvSpPr>
      <dsp:spPr>
        <a:xfrm>
          <a:off x="2526512" y="3928408"/>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526512" y="4017917"/>
        <a:ext cx="267804" cy="268525"/>
      </dsp:txXfrm>
    </dsp:sp>
    <dsp:sp modelId="{B6909350-43C3-4341-97FE-BEC5AB530393}">
      <dsp:nvSpPr>
        <dsp:cNvPr id="0" name=""/>
        <dsp:cNvSpPr/>
      </dsp:nvSpPr>
      <dsp:spPr>
        <a:xfrm>
          <a:off x="3089551" y="361079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Present Solutions (negotiate)</a:t>
          </a:r>
        </a:p>
      </dsp:txBody>
      <dsp:txXfrm>
        <a:off x="3121264" y="3642509"/>
        <a:ext cx="1741186" cy="1019341"/>
      </dsp:txXfrm>
    </dsp:sp>
    <dsp:sp modelId="{87373C6C-D2EF-4C90-867C-EC1FA4AEFCD9}">
      <dsp:nvSpPr>
        <dsp:cNvPr id="0" name=""/>
        <dsp:cNvSpPr/>
      </dsp:nvSpPr>
      <dsp:spPr>
        <a:xfrm>
          <a:off x="5052970" y="3928408"/>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52970" y="4017917"/>
        <a:ext cx="267804" cy="268525"/>
      </dsp:txXfrm>
    </dsp:sp>
    <dsp:sp modelId="{400B9351-399B-437C-B96C-56B44F0CF39F}">
      <dsp:nvSpPr>
        <dsp:cNvPr id="0" name=""/>
        <dsp:cNvSpPr/>
      </dsp:nvSpPr>
      <dsp:spPr>
        <a:xfrm>
          <a:off x="5616009" y="361079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Job Placement</a:t>
          </a:r>
        </a:p>
      </dsp:txBody>
      <dsp:txXfrm>
        <a:off x="5647722" y="3642509"/>
        <a:ext cx="1741186" cy="1019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6D68-5F46-49D9-93D6-42AB91D45865}">
      <dsp:nvSpPr>
        <dsp:cNvPr id="0" name=""/>
        <dsp:cNvSpPr/>
      </dsp:nvSpPr>
      <dsp:spPr>
        <a:xfrm>
          <a:off x="666570" y="1570"/>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Person Centered Discovery Process</a:t>
          </a:r>
        </a:p>
      </dsp:txBody>
      <dsp:txXfrm>
        <a:off x="698283" y="33283"/>
        <a:ext cx="1741186" cy="1019341"/>
      </dsp:txXfrm>
    </dsp:sp>
    <dsp:sp modelId="{39E309B8-DD37-4AFA-82E0-E2F70E3B5D42}">
      <dsp:nvSpPr>
        <dsp:cNvPr id="0" name=""/>
        <dsp:cNvSpPr/>
      </dsp:nvSpPr>
      <dsp:spPr>
        <a:xfrm rot="21597905">
          <a:off x="2613588" y="318441"/>
          <a:ext cx="34306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13588" y="407981"/>
        <a:ext cx="240147" cy="268525"/>
      </dsp:txXfrm>
    </dsp:sp>
    <dsp:sp modelId="{25B8607A-B4C0-4E53-BBD1-3E8C7558BE26}">
      <dsp:nvSpPr>
        <dsp:cNvPr id="0" name=""/>
        <dsp:cNvSpPr/>
      </dsp:nvSpPr>
      <dsp:spPr>
        <a:xfrm>
          <a:off x="3118479" y="7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a:t>
          </a:r>
          <a:r>
            <a:rPr lang="en-US" sz="1600" b="1" kern="1200" dirty="0"/>
            <a:t>Identify themes, employment settings</a:t>
          </a:r>
        </a:p>
      </dsp:txBody>
      <dsp:txXfrm>
        <a:off x="3150192" y="31789"/>
        <a:ext cx="1741186" cy="1019341"/>
      </dsp:txXfrm>
    </dsp:sp>
    <dsp:sp modelId="{DC3CCBDC-BD98-4301-8611-763AEB4365AE}">
      <dsp:nvSpPr>
        <dsp:cNvPr id="0" name=""/>
        <dsp:cNvSpPr/>
      </dsp:nvSpPr>
      <dsp:spPr>
        <a:xfrm rot="1975">
          <a:off x="5098299" y="318428"/>
          <a:ext cx="422088"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98299" y="407901"/>
        <a:ext cx="295462" cy="268525"/>
      </dsp:txXfrm>
    </dsp:sp>
    <dsp:sp modelId="{96760235-919F-4068-9AC9-F57B434E6A4D}">
      <dsp:nvSpPr>
        <dsp:cNvPr id="0" name=""/>
        <dsp:cNvSpPr/>
      </dsp:nvSpPr>
      <dsp:spPr>
        <a:xfrm>
          <a:off x="5719486" y="1570"/>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Exploration and Field Research</a:t>
          </a:r>
        </a:p>
      </dsp:txBody>
      <dsp:txXfrm>
        <a:off x="5751199" y="33283"/>
        <a:ext cx="1741186" cy="1019341"/>
      </dsp:txXfrm>
    </dsp:sp>
    <dsp:sp modelId="{90A5ACD9-F227-4D52-B6E3-5C8D69479CD0}">
      <dsp:nvSpPr>
        <dsp:cNvPr id="0" name=""/>
        <dsp:cNvSpPr/>
      </dsp:nvSpPr>
      <dsp:spPr>
        <a:xfrm rot="5400000">
          <a:off x="6430503" y="1210661"/>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6487530" y="1243144"/>
        <a:ext cx="268525" cy="267804"/>
      </dsp:txXfrm>
    </dsp:sp>
    <dsp:sp modelId="{BFF470CD-CC1E-4A80-8B10-5154F86CB73F}">
      <dsp:nvSpPr>
        <dsp:cNvPr id="0" name=""/>
        <dsp:cNvSpPr/>
      </dsp:nvSpPr>
      <dsp:spPr>
        <a:xfrm>
          <a:off x="5719486" y="1806183"/>
          <a:ext cx="1804612" cy="1082767"/>
        </a:xfrm>
        <a:prstGeom prst="roundRect">
          <a:avLst>
            <a:gd name="adj" fmla="val 10000"/>
          </a:avLst>
        </a:prstGeom>
        <a:solidFill>
          <a:schemeClr val="lt1"/>
        </a:solidFill>
        <a:ln w="762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Target Employers</a:t>
          </a:r>
        </a:p>
      </dsp:txBody>
      <dsp:txXfrm>
        <a:off x="5751199" y="1837896"/>
        <a:ext cx="1741186" cy="1019341"/>
      </dsp:txXfrm>
    </dsp:sp>
    <dsp:sp modelId="{1E84BA18-2110-4C88-A94B-ADCD4D1FE212}">
      <dsp:nvSpPr>
        <dsp:cNvPr id="0" name=""/>
        <dsp:cNvSpPr/>
      </dsp:nvSpPr>
      <dsp:spPr>
        <a:xfrm rot="10800000">
          <a:off x="5178102" y="2123795"/>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292875" y="2213304"/>
        <a:ext cx="267804" cy="268525"/>
      </dsp:txXfrm>
    </dsp:sp>
    <dsp:sp modelId="{9D1CD30F-0F4B-47F5-80A8-0D604D1E9320}">
      <dsp:nvSpPr>
        <dsp:cNvPr id="0" name=""/>
        <dsp:cNvSpPr/>
      </dsp:nvSpPr>
      <dsp:spPr>
        <a:xfrm>
          <a:off x="3193028" y="1806183"/>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Network for Contacts</a:t>
          </a:r>
        </a:p>
      </dsp:txBody>
      <dsp:txXfrm>
        <a:off x="3224741" y="1837896"/>
        <a:ext cx="1741186" cy="1019341"/>
      </dsp:txXfrm>
    </dsp:sp>
    <dsp:sp modelId="{DDA389A9-8475-4553-981D-5C43ABA608AC}">
      <dsp:nvSpPr>
        <dsp:cNvPr id="0" name=""/>
        <dsp:cNvSpPr/>
      </dsp:nvSpPr>
      <dsp:spPr>
        <a:xfrm rot="10800000">
          <a:off x="2651644" y="2123795"/>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766417" y="2213304"/>
        <a:ext cx="267804" cy="268525"/>
      </dsp:txXfrm>
    </dsp:sp>
    <dsp:sp modelId="{B9E2BF68-D52B-4E12-81C3-477123C101C6}">
      <dsp:nvSpPr>
        <dsp:cNvPr id="0" name=""/>
        <dsp:cNvSpPr/>
      </dsp:nvSpPr>
      <dsp:spPr>
        <a:xfrm>
          <a:off x="563093" y="1806183"/>
          <a:ext cx="1908089"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Informational Interviews</a:t>
          </a:r>
        </a:p>
      </dsp:txBody>
      <dsp:txXfrm>
        <a:off x="594806" y="1837896"/>
        <a:ext cx="1844663" cy="1019341"/>
      </dsp:txXfrm>
    </dsp:sp>
    <dsp:sp modelId="{CA2DE503-194B-4D5F-979E-E3AF4615CF94}">
      <dsp:nvSpPr>
        <dsp:cNvPr id="0" name=""/>
        <dsp:cNvSpPr/>
      </dsp:nvSpPr>
      <dsp:spPr>
        <a:xfrm rot="5498533">
          <a:off x="1300212" y="3015274"/>
          <a:ext cx="382735"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358962" y="3047702"/>
        <a:ext cx="268525" cy="267915"/>
      </dsp:txXfrm>
    </dsp:sp>
    <dsp:sp modelId="{26D1819D-F43B-413B-A788-E04B1886C3EB}">
      <dsp:nvSpPr>
        <dsp:cNvPr id="0" name=""/>
        <dsp:cNvSpPr/>
      </dsp:nvSpPr>
      <dsp:spPr>
        <a:xfrm>
          <a:off x="563093" y="361079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Evaluate Employer Needs &amp; Fit</a:t>
          </a:r>
        </a:p>
      </dsp:txBody>
      <dsp:txXfrm>
        <a:off x="594806" y="3642509"/>
        <a:ext cx="1741186" cy="1019341"/>
      </dsp:txXfrm>
    </dsp:sp>
    <dsp:sp modelId="{E1A7A523-1BC1-419F-9FE3-69A4262C8466}">
      <dsp:nvSpPr>
        <dsp:cNvPr id="0" name=""/>
        <dsp:cNvSpPr/>
      </dsp:nvSpPr>
      <dsp:spPr>
        <a:xfrm>
          <a:off x="2526512" y="3928408"/>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526512" y="4017917"/>
        <a:ext cx="267804" cy="268525"/>
      </dsp:txXfrm>
    </dsp:sp>
    <dsp:sp modelId="{B6909350-43C3-4341-97FE-BEC5AB530393}">
      <dsp:nvSpPr>
        <dsp:cNvPr id="0" name=""/>
        <dsp:cNvSpPr/>
      </dsp:nvSpPr>
      <dsp:spPr>
        <a:xfrm>
          <a:off x="3089551" y="361079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Present Solutions (negotiate)</a:t>
          </a:r>
        </a:p>
      </dsp:txBody>
      <dsp:txXfrm>
        <a:off x="3121264" y="3642509"/>
        <a:ext cx="1741186" cy="1019341"/>
      </dsp:txXfrm>
    </dsp:sp>
    <dsp:sp modelId="{87373C6C-D2EF-4C90-867C-EC1FA4AEFCD9}">
      <dsp:nvSpPr>
        <dsp:cNvPr id="0" name=""/>
        <dsp:cNvSpPr/>
      </dsp:nvSpPr>
      <dsp:spPr>
        <a:xfrm>
          <a:off x="5052970" y="3928408"/>
          <a:ext cx="382577" cy="44754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52970" y="4017917"/>
        <a:ext cx="267804" cy="268525"/>
      </dsp:txXfrm>
    </dsp:sp>
    <dsp:sp modelId="{400B9351-399B-437C-B96C-56B44F0CF39F}">
      <dsp:nvSpPr>
        <dsp:cNvPr id="0" name=""/>
        <dsp:cNvSpPr/>
      </dsp:nvSpPr>
      <dsp:spPr>
        <a:xfrm>
          <a:off x="5616009" y="3610796"/>
          <a:ext cx="1804612" cy="108276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Job Placement</a:t>
          </a:r>
        </a:p>
      </dsp:txBody>
      <dsp:txXfrm>
        <a:off x="5647722" y="3642509"/>
        <a:ext cx="1741186" cy="1019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62012-575F-4813-BC9E-341CBF7B44CD}">
      <dsp:nvSpPr>
        <dsp:cNvPr id="0" name=""/>
        <dsp:cNvSpPr/>
      </dsp:nvSpPr>
      <dsp:spPr>
        <a:xfrm>
          <a:off x="2209800" y="0"/>
          <a:ext cx="2209800" cy="1447800"/>
        </a:xfrm>
        <a:prstGeom prst="trapezoid">
          <a:avLst>
            <a:gd name="adj" fmla="val 76316"/>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kern="1200" cap="none" normalizeH="0" baseline="0" dirty="0">
            <a:ln/>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solidFill>
                <a:schemeClr val="bg1"/>
              </a:solidFill>
              <a:effectLst/>
              <a:latin typeface="+mn-lt"/>
            </a:rPr>
            <a:t>Jobs</a:t>
          </a:r>
        </a:p>
      </dsp:txBody>
      <dsp:txXfrm>
        <a:off x="2209800" y="0"/>
        <a:ext cx="2209800" cy="1447800"/>
      </dsp:txXfrm>
    </dsp:sp>
    <dsp:sp modelId="{B36F38F6-27D4-4429-B940-118711A328A1}">
      <dsp:nvSpPr>
        <dsp:cNvPr id="0" name=""/>
        <dsp:cNvSpPr/>
      </dsp:nvSpPr>
      <dsp:spPr>
        <a:xfrm>
          <a:off x="1104899" y="1447800"/>
          <a:ext cx="4419600" cy="1447800"/>
        </a:xfrm>
        <a:prstGeom prst="trapezoid">
          <a:avLst>
            <a:gd name="adj" fmla="val 76316"/>
          </a:avLst>
        </a:prstGeom>
        <a:solidFill>
          <a:schemeClr val="bg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kern="1200" cap="none" normalizeH="0" baseline="0" dirty="0">
              <a:ln/>
              <a:solidFill>
                <a:schemeClr val="accent1">
                  <a:lumMod val="75000"/>
                </a:schemeClr>
              </a:solidFill>
              <a:effectLst/>
              <a:latin typeface="+mn-lt"/>
            </a:rPr>
            <a:t>Prospects</a:t>
          </a:r>
        </a:p>
      </dsp:txBody>
      <dsp:txXfrm>
        <a:off x="1878329" y="1447800"/>
        <a:ext cx="2872740" cy="1447800"/>
      </dsp:txXfrm>
    </dsp:sp>
    <dsp:sp modelId="{4DA6D496-735C-4153-ADA2-F5AB1347A589}">
      <dsp:nvSpPr>
        <dsp:cNvPr id="0" name=""/>
        <dsp:cNvSpPr/>
      </dsp:nvSpPr>
      <dsp:spPr>
        <a:xfrm>
          <a:off x="0" y="2866644"/>
          <a:ext cx="6629400" cy="1447800"/>
        </a:xfrm>
        <a:prstGeom prst="trapezoid">
          <a:avLst>
            <a:gd name="adj" fmla="val 76316"/>
          </a:avLst>
        </a:prstGeom>
        <a:solidFill>
          <a:schemeClr val="tx1">
            <a:lumMod val="95000"/>
            <a:lumOff val="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kern="1200" cap="none" normalizeH="0" baseline="0" dirty="0">
              <a:ln/>
              <a:solidFill>
                <a:schemeClr val="bg1"/>
              </a:solidFill>
              <a:effectLst/>
              <a:latin typeface="+mn-lt"/>
            </a:rPr>
            <a:t>Contacts</a:t>
          </a:r>
        </a:p>
      </dsp:txBody>
      <dsp:txXfrm>
        <a:off x="1160144" y="2866644"/>
        <a:ext cx="4309110" cy="14478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A7F34-5366-4306-BD3A-ED909C1104F3}"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9CAAC-B015-4FB4-92FE-33E6F1EA1368}" type="slidenum">
              <a:rPr lang="en-US" smtClean="0"/>
              <a:t>‹#›</a:t>
            </a:fld>
            <a:endParaRPr lang="en-US"/>
          </a:p>
        </p:txBody>
      </p:sp>
    </p:spTree>
    <p:extLst>
      <p:ext uri="{BB962C8B-B14F-4D97-AF65-F5344CB8AC3E}">
        <p14:creationId xmlns:p14="http://schemas.microsoft.com/office/powerpoint/2010/main" val="239073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person-centered, business led process.  Iterative process– requires business background and creative sensibility. </a:t>
            </a:r>
            <a:endParaRPr lang="en-US" dirty="0"/>
          </a:p>
        </p:txBody>
      </p:sp>
      <p:sp>
        <p:nvSpPr>
          <p:cNvPr id="4" name="Slide Number Placeholder 3"/>
          <p:cNvSpPr>
            <a:spLocks noGrp="1"/>
          </p:cNvSpPr>
          <p:nvPr>
            <p:ph type="sldNum" sz="quarter" idx="10"/>
          </p:nvPr>
        </p:nvSpPr>
        <p:spPr/>
        <p:txBody>
          <a:bodyPr/>
          <a:lstStyle/>
          <a:p>
            <a:fld id="{E32B8E68-7645-40A8-A844-7573B68C7F7A}" type="slidenum">
              <a:rPr lang="en-US" smtClean="0"/>
              <a:pPr/>
              <a:t>3</a:t>
            </a:fld>
            <a:endParaRPr lang="en-US"/>
          </a:p>
        </p:txBody>
      </p:sp>
    </p:spTree>
    <p:extLst>
      <p:ext uri="{BB962C8B-B14F-4D97-AF65-F5344CB8AC3E}">
        <p14:creationId xmlns:p14="http://schemas.microsoft.com/office/powerpoint/2010/main" val="111398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295D6395-3E91-2493-A1AA-F6396AE280CD}"/>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D779B9F9-1994-0CF2-023E-5A96FD46B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Arial" panose="020B0604020202020204" pitchFamily="34" charset="0"/>
              </a:rPr>
              <a:t>If I take this a bit further:</a:t>
            </a:r>
          </a:p>
          <a:p>
            <a:endParaRPr lang="en-US" altLang="en-US" sz="1000">
              <a:latin typeface="Arial" panose="020B0604020202020204" pitchFamily="34" charset="0"/>
            </a:endParaRPr>
          </a:p>
          <a:p>
            <a:pPr>
              <a:buFontTx/>
              <a:buChar char="•"/>
            </a:pPr>
            <a:r>
              <a:rPr lang="en-US" altLang="en-US" sz="1000">
                <a:latin typeface="Arial" panose="020B0604020202020204" pitchFamily="34" charset="0"/>
              </a:rPr>
              <a:t>Exposure precedes interest.</a:t>
            </a:r>
          </a:p>
          <a:p>
            <a:pPr>
              <a:buFontTx/>
              <a:buChar char="•"/>
            </a:pPr>
            <a:r>
              <a:rPr lang="en-US" altLang="en-US" sz="1000">
                <a:latin typeface="Arial" panose="020B0604020202020204" pitchFamily="34" charset="0"/>
              </a:rPr>
              <a:t>Interest fuels motivation.</a:t>
            </a:r>
          </a:p>
          <a:p>
            <a:pPr>
              <a:buFontTx/>
              <a:buChar char="•"/>
            </a:pPr>
            <a:r>
              <a:rPr lang="en-US" altLang="en-US" sz="1000">
                <a:latin typeface="Arial" panose="020B0604020202020204" pitchFamily="34" charset="0"/>
              </a:rPr>
              <a:t>Motivation leads to action.</a:t>
            </a:r>
          </a:p>
          <a:p>
            <a:endParaRPr lang="en-US" altLang="en-US" sz="1000">
              <a:latin typeface="Arial" panose="020B0604020202020204" pitchFamily="34" charset="0"/>
            </a:endParaRPr>
          </a:p>
          <a:p>
            <a:r>
              <a:rPr lang="en-US" altLang="en-US" sz="1000">
                <a:latin typeface="Arial" panose="020B0604020202020204" pitchFamily="34" charset="0"/>
              </a:rPr>
              <a:t>So when someone tells me a youth or career seeker is “unmotivated” I challenge them to go back and find out what things capture the individual’s attention.  What are their interests and passions?  What activities do they gravitate towards? And if they don’t have any identifiable interests – I know we have to go back to exploration!</a:t>
            </a:r>
          </a:p>
          <a:p>
            <a:endParaRPr lang="en-US" altLang="en-US" sz="1000">
              <a:latin typeface="Arial" panose="020B0604020202020204" pitchFamily="34" charset="0"/>
            </a:endParaRPr>
          </a:p>
        </p:txBody>
      </p:sp>
      <p:sp>
        <p:nvSpPr>
          <p:cNvPr id="100356" name="Slide Number Placeholder 3">
            <a:extLst>
              <a:ext uri="{FF2B5EF4-FFF2-40B4-BE49-F238E27FC236}">
                <a16:creationId xmlns:a16="http://schemas.microsoft.com/office/drawing/2014/main" id="{AAD99A85-5EFA-3FDF-93B4-0ECB1603D4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900DCE-9A77-4D9A-A901-820FFFFF093D}" type="slidenum">
              <a:rPr lang="en-US" altLang="en-US"/>
              <a:pPr>
                <a:spcBef>
                  <a:spcPct val="0"/>
                </a:spcBef>
              </a:pPr>
              <a:t>16</a:t>
            </a:fld>
            <a:endParaRPr lang="en-US" altLang="en-US"/>
          </a:p>
        </p:txBody>
      </p:sp>
      <p:sp>
        <p:nvSpPr>
          <p:cNvPr id="100357" name="Footer Placeholder 4">
            <a:extLst>
              <a:ext uri="{FF2B5EF4-FFF2-40B4-BE49-F238E27FC236}">
                <a16:creationId xmlns:a16="http://schemas.microsoft.com/office/drawing/2014/main" id="{1B3BEFE1-867F-0911-A38E-D203B40B267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Way to Work – Webinar 01</a:t>
            </a:r>
          </a:p>
        </p:txBody>
      </p:sp>
    </p:spTree>
    <p:extLst>
      <p:ext uri="{BB962C8B-B14F-4D97-AF65-F5344CB8AC3E}">
        <p14:creationId xmlns:p14="http://schemas.microsoft.com/office/powerpoint/2010/main" val="405358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03F30F-0504-4AE8-B035-31C2363794FF}" type="slidenum">
              <a:rPr lang="en-US" smtClean="0"/>
              <a:t>19</a:t>
            </a:fld>
            <a:endParaRPr lang="en-US"/>
          </a:p>
        </p:txBody>
      </p:sp>
    </p:spTree>
    <p:extLst>
      <p:ext uri="{BB962C8B-B14F-4D97-AF65-F5344CB8AC3E}">
        <p14:creationId xmlns:p14="http://schemas.microsoft.com/office/powerpoint/2010/main" val="17000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would you start a conversation with a job seeker in the workshop?</a:t>
            </a:r>
          </a:p>
          <a:p>
            <a:r>
              <a:rPr lang="en-US" dirty="0"/>
              <a:t>What do you see in this</a:t>
            </a:r>
            <a:r>
              <a:rPr lang="en-US" baseline="0" dirty="0"/>
              <a:t> job seeker’s room  that you could use to start a conversation?  Use open questions.</a:t>
            </a:r>
          </a:p>
        </p:txBody>
      </p:sp>
      <p:sp>
        <p:nvSpPr>
          <p:cNvPr id="4" name="Slide Number Placeholder 3"/>
          <p:cNvSpPr>
            <a:spLocks noGrp="1"/>
          </p:cNvSpPr>
          <p:nvPr>
            <p:ph type="sldNum" sz="quarter" idx="10"/>
          </p:nvPr>
        </p:nvSpPr>
        <p:spPr/>
        <p:txBody>
          <a:bodyPr/>
          <a:lstStyle/>
          <a:p>
            <a:fld id="{0B03F30F-0504-4AE8-B035-31C2363794FF}" type="slidenum">
              <a:rPr lang="en-US" smtClean="0"/>
              <a:t>20</a:t>
            </a:fld>
            <a:endParaRPr lang="en-US"/>
          </a:p>
        </p:txBody>
      </p:sp>
    </p:spTree>
    <p:extLst>
      <p:ext uri="{BB962C8B-B14F-4D97-AF65-F5344CB8AC3E}">
        <p14:creationId xmlns:p14="http://schemas.microsoft.com/office/powerpoint/2010/main" val="342609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71F1926-7637-E7DD-0D68-31B133E48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25A853-4F0C-4B0B-B12C-476FA2189361}" type="slidenum">
              <a:rPr lang="en-US" altLang="en-US"/>
              <a:pPr>
                <a:spcBef>
                  <a:spcPct val="0"/>
                </a:spcBef>
              </a:pPr>
              <a:t>23</a:t>
            </a:fld>
            <a:endParaRPr lang="en-US" altLang="en-US"/>
          </a:p>
        </p:txBody>
      </p:sp>
      <p:sp>
        <p:nvSpPr>
          <p:cNvPr id="66563" name="Rectangle 2">
            <a:extLst>
              <a:ext uri="{FF2B5EF4-FFF2-40B4-BE49-F238E27FC236}">
                <a16:creationId xmlns:a16="http://schemas.microsoft.com/office/drawing/2014/main" id="{303900A5-2074-B641-9BC0-C07984DF812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70906084-4679-66E5-C71D-6CACD05F7E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en-US" altLang="en-US">
                <a:latin typeface="Arial" panose="020B0604020202020204" pitchFamily="34" charset="0"/>
              </a:rPr>
              <a:t>Believe in your job seeker, SKILLS, not deficits</a:t>
            </a:r>
          </a:p>
          <a:p>
            <a:pPr eaLnBrk="1" hangingPunct="1">
              <a:lnSpc>
                <a:spcPct val="90000"/>
              </a:lnSpc>
              <a:buFontTx/>
              <a:buChar char="•"/>
            </a:pPr>
            <a:r>
              <a:rPr lang="en-US" altLang="en-US">
                <a:latin typeface="Arial" panose="020B0604020202020204" pitchFamily="34" charset="0"/>
              </a:rPr>
              <a:t>No prerequisites</a:t>
            </a:r>
          </a:p>
          <a:p>
            <a:pPr eaLnBrk="1" hangingPunct="1">
              <a:lnSpc>
                <a:spcPct val="90000"/>
              </a:lnSpc>
              <a:buFontTx/>
              <a:buChar char="•"/>
            </a:pPr>
            <a:r>
              <a:rPr lang="en-US" altLang="en-US">
                <a:latin typeface="Arial" panose="020B0604020202020204" pitchFamily="34" charset="0"/>
              </a:rPr>
              <a:t>Everyone is “job ready”. Work with </a:t>
            </a:r>
            <a:r>
              <a:rPr lang="en-US" altLang="en-US" u="sng">
                <a:latin typeface="Arial" panose="020B0604020202020204" pitchFamily="34" charset="0"/>
              </a:rPr>
              <a:t>currentskills</a:t>
            </a:r>
          </a:p>
          <a:p>
            <a:pPr eaLnBrk="1" hangingPunct="1">
              <a:buFontTx/>
              <a:buChar char="•"/>
            </a:pPr>
            <a:r>
              <a:rPr lang="en-US" altLang="en-US" sz="1400">
                <a:latin typeface="Arial" panose="020B0604020202020204" pitchFamily="34" charset="0"/>
              </a:rPr>
              <a:t>Look for </a:t>
            </a:r>
            <a:r>
              <a:rPr lang="en-US" altLang="en-US" sz="1400">
                <a:solidFill>
                  <a:srgbClr val="990033"/>
                </a:solidFill>
                <a:latin typeface="Arial" panose="020B0604020202020204" pitchFamily="34" charset="0"/>
              </a:rPr>
              <a:t>“rays of light”</a:t>
            </a:r>
            <a:r>
              <a:rPr lang="en-US" altLang="en-US" sz="1400">
                <a:latin typeface="Arial" panose="020B0604020202020204" pitchFamily="34" charset="0"/>
              </a:rPr>
              <a:t> or unique skills</a:t>
            </a:r>
          </a:p>
          <a:p>
            <a:pPr eaLnBrk="1" hangingPunct="1">
              <a:lnSpc>
                <a:spcPct val="90000"/>
              </a:lnSpc>
              <a:buFontTx/>
              <a:buChar char="•"/>
            </a:pPr>
            <a:r>
              <a:rPr lang="en-US" altLang="en-US">
                <a:latin typeface="Arial" panose="020B0604020202020204" pitchFamily="34" charset="0"/>
              </a:rPr>
              <a:t>Look for employment settings that will value the job seeker’s assets and minimize disability</a:t>
            </a:r>
          </a:p>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discovery activity included canvassing the neighborhood </a:t>
            </a:r>
          </a:p>
          <a:p>
            <a:r>
              <a:rPr lang="en-US" sz="1200" kern="1200" dirty="0">
                <a:solidFill>
                  <a:schemeClr val="tx1"/>
                </a:solidFill>
                <a:effectLst/>
                <a:latin typeface="+mn-lt"/>
                <a:ea typeface="+mn-ea"/>
                <a:cs typeface="+mn-cs"/>
              </a:rPr>
              <a:t>Asked where she’d like to go - immediately she replied, “Fresh Thyme” and explained that her mom often shops there, but has never been able to go herself. </a:t>
            </a:r>
          </a:p>
          <a:p>
            <a:r>
              <a:rPr lang="en-US" sz="1200" kern="1200" dirty="0">
                <a:solidFill>
                  <a:schemeClr val="tx1"/>
                </a:solidFill>
                <a:effectLst/>
                <a:latin typeface="+mn-lt"/>
                <a:ea typeface="+mn-ea"/>
                <a:cs typeface="+mn-cs"/>
              </a:rPr>
              <a:t>instantly noticed the bakery department;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in awe with all of the different baked goods.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Employment Consultant and Maddie looked around for an employee who would be able to answer questions about the store and bakery department and met Katie, the bakery manager. </a:t>
            </a:r>
            <a:r>
              <a:rPr lang="en-US" sz="1200" i="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nformational interview asked Katie what the requirements were to work in the bakery department, how long she had been working there, what Katie liked about her job, and what the most challenging part of the job was.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discussion, Maddie kept her focus on Katie while she spoke and began conducting an informational interview of her own asking questions about production and what the most popular item was and then asked Katie how many employees they currently had. Katie replied, “We currently have four employees” to which Sarah replied, "I think you guys should add a fifth, and it should be me."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1885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a:extLst>
              <a:ext uri="{FF2B5EF4-FFF2-40B4-BE49-F238E27FC236}">
                <a16:creationId xmlns:a16="http://schemas.microsoft.com/office/drawing/2014/main" id="{39C9A696-7228-7DA7-A611-293772BA479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r>
              <a:rPr lang="en-US" altLang="en-US"/>
              <a:t>Owens, L.A., Hafner, D., &amp; Estervig, J. (2008)</a:t>
            </a:r>
          </a:p>
        </p:txBody>
      </p:sp>
      <p:sp>
        <p:nvSpPr>
          <p:cNvPr id="115715" name="Rectangle 7">
            <a:extLst>
              <a:ext uri="{FF2B5EF4-FFF2-40B4-BE49-F238E27FC236}">
                <a16:creationId xmlns:a16="http://schemas.microsoft.com/office/drawing/2014/main" id="{0BB7675D-2BCA-B7EB-2C75-8DAC5A716C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C41A27C1-73D0-423A-95CA-3DB450846320}" type="slidenum">
              <a:rPr lang="en-US" altLang="en-US"/>
              <a:pPr/>
              <a:t>27</a:t>
            </a:fld>
            <a:endParaRPr lang="en-US" altLang="en-US"/>
          </a:p>
        </p:txBody>
      </p:sp>
      <p:sp>
        <p:nvSpPr>
          <p:cNvPr id="115716" name="Rectangle 7">
            <a:extLst>
              <a:ext uri="{FF2B5EF4-FFF2-40B4-BE49-F238E27FC236}">
                <a16:creationId xmlns:a16="http://schemas.microsoft.com/office/drawing/2014/main" id="{699BD076-FF4F-055B-3F4D-30010F949476}"/>
              </a:ext>
            </a:extLst>
          </p:cNvPr>
          <p:cNvSpPr txBox="1">
            <a:spLocks noGrp="1" noChangeArrowheads="1"/>
          </p:cNvSpPr>
          <p:nvPr/>
        </p:nvSpPr>
        <p:spPr bwMode="auto">
          <a:xfrm>
            <a:off x="3938588" y="8777288"/>
            <a:ext cx="3014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4" tIns="46268" rIns="92534" bIns="46268" anchor="b"/>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0E1A2C-4D7A-452E-962D-48806B61EDB0}" type="slidenum">
              <a:rPr lang="en-US" altLang="en-US" sz="1200"/>
              <a:pPr algn="r" eaLnBrk="1" hangingPunct="1"/>
              <a:t>27</a:t>
            </a:fld>
            <a:endParaRPr lang="en-US" altLang="en-US" sz="1200"/>
          </a:p>
        </p:txBody>
      </p:sp>
      <p:sp>
        <p:nvSpPr>
          <p:cNvPr id="115717" name="Rectangle 2">
            <a:extLst>
              <a:ext uri="{FF2B5EF4-FFF2-40B4-BE49-F238E27FC236}">
                <a16:creationId xmlns:a16="http://schemas.microsoft.com/office/drawing/2014/main" id="{4514A3DB-657E-9855-EE3B-0EB8C2C5E13A}"/>
              </a:ext>
            </a:extLst>
          </p:cNvPr>
          <p:cNvSpPr>
            <a:spLocks noGrp="1" noRot="1" noChangeAspect="1" noChangeArrowheads="1" noTextEdit="1"/>
          </p:cNvSpPr>
          <p:nvPr>
            <p:ph type="sldImg"/>
          </p:nvPr>
        </p:nvSpPr>
        <p:spPr>
          <a:ln/>
        </p:spPr>
      </p:sp>
      <p:sp>
        <p:nvSpPr>
          <p:cNvPr id="115718" name="Rectangle 3">
            <a:extLst>
              <a:ext uri="{FF2B5EF4-FFF2-40B4-BE49-F238E27FC236}">
                <a16:creationId xmlns:a16="http://schemas.microsoft.com/office/drawing/2014/main" id="{05F69867-1B5A-74E1-B16F-5433A31FC1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Shows the flow of developing a JD plan rather than just shooting from the hip</a:t>
            </a:r>
          </a:p>
          <a:p>
            <a:pPr eaLnBrk="1" hangingPunct="1"/>
            <a:r>
              <a:rPr lang="en-US" altLang="en-US">
                <a:latin typeface="Arial" panose="020B0604020202020204" pitchFamily="34" charset="0"/>
              </a:rPr>
              <a:t>It is important to have a plan in order to customize your JD activities while you are meeting the needs of business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person-centered, business led process.  Iterative process– requires business background and creative sensibility. </a:t>
            </a:r>
            <a:endParaRPr lang="en-US" dirty="0"/>
          </a:p>
        </p:txBody>
      </p:sp>
      <p:sp>
        <p:nvSpPr>
          <p:cNvPr id="4" name="Slide Number Placeholder 3"/>
          <p:cNvSpPr>
            <a:spLocks noGrp="1"/>
          </p:cNvSpPr>
          <p:nvPr>
            <p:ph type="sldNum" sz="quarter" idx="10"/>
          </p:nvPr>
        </p:nvSpPr>
        <p:spPr/>
        <p:txBody>
          <a:bodyPr/>
          <a:lstStyle/>
          <a:p>
            <a:fld id="{E32B8E68-7645-40A8-A844-7573B68C7F7A}" type="slidenum">
              <a:rPr lang="en-US" smtClean="0"/>
              <a:pPr/>
              <a:t>29</a:t>
            </a:fld>
            <a:endParaRPr lang="en-US"/>
          </a:p>
        </p:txBody>
      </p:sp>
    </p:spTree>
    <p:extLst>
      <p:ext uri="{BB962C8B-B14F-4D97-AF65-F5344CB8AC3E}">
        <p14:creationId xmlns:p14="http://schemas.microsoft.com/office/powerpoint/2010/main" val="4468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400" dirty="0">
                <a:latin typeface="Arial" panose="020B0604020202020204" pitchFamily="34" charset="0"/>
                <a:ea typeface="ＭＳ Ｐゴシック" panose="020B0600070205080204" pitchFamily="34" charset="-128"/>
              </a:rPr>
              <a:t>Once a preliminary positive personal profile (PPP) is completed,  The PPP can be shared at a meeting with the job seeker, family, friends or anyone who has an interest in the job seekers job search.  These meetings provide key discovery and assessment information based on person’s who know the job seeker best.  These meetings can also generate employer leads that can generate assessment and placement opportunities.  </a:t>
            </a:r>
          </a:p>
          <a:p>
            <a:endParaRPr lang="en-US" altLang="en-US" sz="1400" dirty="0">
              <a:latin typeface="Arial" panose="020B0604020202020204" pitchFamily="34" charset="0"/>
            </a:endParaRPr>
          </a:p>
          <a:p>
            <a:endParaRPr lang="en-US" dirty="0"/>
          </a:p>
        </p:txBody>
      </p:sp>
    </p:spTree>
    <p:extLst>
      <p:ext uri="{BB962C8B-B14F-4D97-AF65-F5344CB8AC3E}">
        <p14:creationId xmlns:p14="http://schemas.microsoft.com/office/powerpoint/2010/main" val="104271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355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19AB436-B38E-4C6F-905A-98B8F6B6D55A}" type="slidenum">
              <a:rPr lang="en-US" smtClean="0"/>
              <a:pPr/>
              <a:t>32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3159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E00C5C9-5B40-49EA-B74E-28E235C7846F}" type="slidenum">
              <a:rPr lang="en-US" smtClean="0"/>
              <a:pPr/>
              <a:t>5</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109728" indent="0" algn="l">
              <a:spcBef>
                <a:spcPts val="600"/>
              </a:spcBef>
              <a:buNone/>
            </a:pPr>
            <a:r>
              <a:rPr lang="en-US" altLang="en-US" sz="1200" i="1" dirty="0"/>
              <a:t>Employment </a:t>
            </a:r>
            <a:r>
              <a:rPr lang="en-US" altLang="en-US" sz="1200" dirty="0"/>
              <a:t>is not about what is aberrant </a:t>
            </a:r>
          </a:p>
          <a:p>
            <a:pPr marL="109728" indent="0" algn="l">
              <a:spcBef>
                <a:spcPts val="600"/>
              </a:spcBef>
              <a:buNone/>
            </a:pPr>
            <a:r>
              <a:rPr lang="en-US" altLang="en-US" sz="1200" dirty="0"/>
              <a:t>or broken, or what needs fixing- </a:t>
            </a:r>
          </a:p>
          <a:p>
            <a:pPr marL="109728" indent="0" algn="l">
              <a:spcBef>
                <a:spcPts val="600"/>
              </a:spcBef>
              <a:buNone/>
            </a:pPr>
            <a:r>
              <a:rPr lang="en-US" altLang="en-US" sz="1200" dirty="0"/>
              <a:t>It is about adding value</a:t>
            </a:r>
          </a:p>
          <a:p>
            <a:pPr marL="109728" indent="0" algn="l">
              <a:spcBef>
                <a:spcPts val="0"/>
              </a:spcBef>
              <a:buNone/>
            </a:pPr>
            <a:endParaRPr lang="en-US" altLang="en-US" sz="1200" i="1" dirty="0"/>
          </a:p>
          <a:p>
            <a:pPr marL="109728" indent="0" algn="l">
              <a:spcBef>
                <a:spcPts val="0"/>
              </a:spcBef>
              <a:buNone/>
            </a:pPr>
            <a:r>
              <a:rPr lang="en-US" altLang="en-US" sz="1200" i="1" dirty="0"/>
              <a:t>We need to see Disability</a:t>
            </a:r>
            <a:r>
              <a:rPr lang="en-US" altLang="en-US" sz="1200" dirty="0"/>
              <a:t> as</a:t>
            </a:r>
          </a:p>
          <a:p>
            <a:pPr marL="109728" indent="0" algn="l">
              <a:spcBef>
                <a:spcPts val="0"/>
              </a:spcBef>
              <a:buNone/>
            </a:pPr>
            <a:r>
              <a:rPr lang="en-US" altLang="en-US" sz="1200" dirty="0"/>
              <a:t> “Human Variance”</a:t>
            </a:r>
          </a:p>
          <a:p>
            <a:pPr marL="109728" indent="0" algn="l">
              <a:spcBef>
                <a:spcPts val="0"/>
              </a:spcBef>
              <a:buNone/>
            </a:pPr>
            <a:endParaRPr lang="en-US" altLang="en-US" sz="1200" dirty="0"/>
          </a:p>
          <a:p>
            <a:pPr marL="109728" indent="0" algn="l">
              <a:spcBef>
                <a:spcPts val="0"/>
              </a:spcBef>
              <a:buNone/>
            </a:pPr>
            <a:r>
              <a:rPr lang="en-US" altLang="en-US" sz="1200" dirty="0"/>
              <a:t>We need to identify what a  job seeker’s can do– the job seeker’s strengths and interests</a:t>
            </a:r>
            <a:endParaRPr lang="en-US" sz="1200" dirty="0"/>
          </a:p>
          <a:p>
            <a:pPr eaLnBrk="1" hangingPunct="1"/>
            <a:endParaRPr lang="en-US" dirty="0"/>
          </a:p>
        </p:txBody>
      </p:sp>
    </p:spTree>
    <p:extLst>
      <p:ext uri="{BB962C8B-B14F-4D97-AF65-F5344CB8AC3E}">
        <p14:creationId xmlns:p14="http://schemas.microsoft.com/office/powerpoint/2010/main" val="346017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0227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35</a:t>
            </a:fld>
            <a:endParaRPr lang="en-US"/>
          </a:p>
        </p:txBody>
      </p:sp>
    </p:spTree>
    <p:extLst>
      <p:ext uri="{BB962C8B-B14F-4D97-AF65-F5344CB8AC3E}">
        <p14:creationId xmlns:p14="http://schemas.microsoft.com/office/powerpoint/2010/main" val="343070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9CAAC-B015-4FB4-92FE-33E6F1EA1368}" type="slidenum">
              <a:rPr lang="en-US" smtClean="0"/>
              <a:t>38</a:t>
            </a:fld>
            <a:endParaRPr lang="en-US"/>
          </a:p>
        </p:txBody>
      </p:sp>
    </p:spTree>
    <p:extLst>
      <p:ext uri="{BB962C8B-B14F-4D97-AF65-F5344CB8AC3E}">
        <p14:creationId xmlns:p14="http://schemas.microsoft.com/office/powerpoint/2010/main" val="4191531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Homework.  </a:t>
            </a:r>
          </a:p>
        </p:txBody>
      </p:sp>
      <p:sp>
        <p:nvSpPr>
          <p:cNvPr id="4" name="Slide Number Placeholder 3"/>
          <p:cNvSpPr>
            <a:spLocks noGrp="1"/>
          </p:cNvSpPr>
          <p:nvPr>
            <p:ph type="sldNum" sz="quarter" idx="5"/>
          </p:nvPr>
        </p:nvSpPr>
        <p:spPr/>
        <p:txBody>
          <a:bodyPr/>
          <a:lstStyle/>
          <a:p>
            <a:fld id="{1589CAAC-B015-4FB4-92FE-33E6F1EA1368}" type="slidenum">
              <a:rPr lang="en-US" smtClean="0"/>
              <a:t>42</a:t>
            </a:fld>
            <a:endParaRPr lang="en-US"/>
          </a:p>
        </p:txBody>
      </p:sp>
    </p:spTree>
    <p:extLst>
      <p:ext uri="{BB962C8B-B14F-4D97-AF65-F5344CB8AC3E}">
        <p14:creationId xmlns:p14="http://schemas.microsoft.com/office/powerpoint/2010/main" val="454437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accent3"/>
              </a:buClr>
              <a:buFont typeface="Wingdings" panose="05000000000000000000" pitchFamily="2" charset="2"/>
              <a:buChar char="ü"/>
            </a:pPr>
            <a:r>
              <a:rPr lang="en-US" altLang="en-US" sz="1200" kern="1200" dirty="0">
                <a:solidFill>
                  <a:schemeClr val="tx1"/>
                </a:solidFill>
                <a:latin typeface="+mn-lt"/>
                <a:ea typeface="+mn-ea"/>
                <a:cs typeface="Arial Narrow" panose="020B0606020202030204" pitchFamily="34" charset="0"/>
              </a:rPr>
              <a:t>Make it Brief – getting message across to a stranger in the time it takes to ride an elevator a few floors </a:t>
            </a:r>
          </a:p>
          <a:p>
            <a:pPr eaLnBrk="1" hangingPunct="1">
              <a:buClr>
                <a:schemeClr val="accent3"/>
              </a:buClr>
              <a:buFont typeface="Wingdings" panose="05000000000000000000" pitchFamily="2" charset="2"/>
              <a:buChar char="ü"/>
            </a:pPr>
            <a:r>
              <a:rPr lang="en-US" altLang="en-US" sz="1200" kern="1200" dirty="0">
                <a:solidFill>
                  <a:schemeClr val="tx1"/>
                </a:solidFill>
                <a:latin typeface="+mn-lt"/>
                <a:ea typeface="+mn-ea"/>
                <a:cs typeface="Arial Narrow" panose="020B0606020202030204" pitchFamily="34" charset="0"/>
              </a:rPr>
              <a:t>Remember to create positive image</a:t>
            </a:r>
          </a:p>
          <a:p>
            <a:pPr eaLnBrk="1" hangingPunct="1">
              <a:buClr>
                <a:schemeClr val="accent3"/>
              </a:buClr>
              <a:buFont typeface="Wingdings" panose="05000000000000000000" pitchFamily="2" charset="2"/>
              <a:buChar char="ü"/>
            </a:pPr>
            <a:r>
              <a:rPr lang="en-US" altLang="en-US" sz="1200" kern="1200" dirty="0">
                <a:solidFill>
                  <a:schemeClr val="tx1"/>
                </a:solidFill>
                <a:latin typeface="+mn-lt"/>
                <a:ea typeface="+mn-ea"/>
                <a:cs typeface="Arial Narrow" panose="020B0606020202030204" pitchFamily="34" charset="0"/>
              </a:rPr>
              <a:t>Convey competence/quality, not human service or charity</a:t>
            </a:r>
          </a:p>
          <a:p>
            <a:pPr eaLnBrk="1" hangingPunct="1">
              <a:buClr>
                <a:schemeClr val="accent3"/>
              </a:buClr>
              <a:buFont typeface="Wingdings" panose="05000000000000000000" pitchFamily="2" charset="2"/>
              <a:buChar char="ü"/>
            </a:pPr>
            <a:r>
              <a:rPr lang="en-US" altLang="en-US" sz="1200" kern="1200" dirty="0">
                <a:solidFill>
                  <a:schemeClr val="tx1"/>
                </a:solidFill>
                <a:latin typeface="+mn-lt"/>
                <a:ea typeface="+mn-ea"/>
                <a:cs typeface="Arial Narrow" panose="020B0606020202030204" pitchFamily="34" charset="0"/>
              </a:rPr>
              <a:t>EXCHANGE BUSINESS CARDS! </a:t>
            </a:r>
            <a:br>
              <a:rPr lang="en-US" altLang="en-US" sz="1200" kern="1200" dirty="0">
                <a:solidFill>
                  <a:schemeClr val="tx1"/>
                </a:solidFill>
                <a:latin typeface="+mn-lt"/>
                <a:ea typeface="+mn-ea"/>
                <a:cs typeface="Arial Narrow" panose="020B0606020202030204" pitchFamily="34" charset="0"/>
              </a:rPr>
            </a:br>
            <a:r>
              <a:rPr lang="en-US" altLang="en-US" sz="1200" kern="1200" dirty="0">
                <a:solidFill>
                  <a:schemeClr val="tx1"/>
                </a:solidFill>
                <a:latin typeface="+mn-lt"/>
                <a:ea typeface="+mn-ea"/>
                <a:cs typeface="Arial Narrow" panose="020B0606020202030204" pitchFamily="34" charset="0"/>
              </a:rPr>
              <a:t>An employer</a:t>
            </a:r>
            <a:r>
              <a:rPr lang="fr-FR" altLang="ja-JP" sz="1200" kern="1200" dirty="0">
                <a:solidFill>
                  <a:schemeClr val="tx1"/>
                </a:solidFill>
                <a:latin typeface="+mn-lt"/>
                <a:ea typeface="+mn-ea"/>
                <a:cs typeface="Arial Narrow" panose="020B0606020202030204" pitchFamily="34" charset="0"/>
              </a:rPr>
              <a:t>'</a:t>
            </a:r>
            <a:r>
              <a:rPr lang="en-US" altLang="ja-JP" sz="1200" kern="1200" dirty="0">
                <a:solidFill>
                  <a:schemeClr val="tx1"/>
                </a:solidFill>
                <a:latin typeface="+mn-lt"/>
                <a:ea typeface="+mn-ea"/>
                <a:cs typeface="Arial Narrow" panose="020B0606020202030204" pitchFamily="34" charset="0"/>
              </a:rPr>
              <a:t>s business card is like gold!</a:t>
            </a:r>
          </a:p>
          <a:p>
            <a:endParaRPr lang="en-US" dirty="0"/>
          </a:p>
        </p:txBody>
      </p:sp>
    </p:spTree>
    <p:extLst>
      <p:ext uri="{BB962C8B-B14F-4D97-AF65-F5344CB8AC3E}">
        <p14:creationId xmlns:p14="http://schemas.microsoft.com/office/powerpoint/2010/main" val="2732824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Businesses Have Needs, Get Them Before a Position Has Been Posted</a:t>
            </a: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3B1B2391-1F68-034A-821C-1FD10A16A45E}" type="slidenum">
              <a:rPr lang="en-US" smtClean="0"/>
              <a:t>48</a:t>
            </a:fld>
            <a:endParaRPr lang="en-US"/>
          </a:p>
        </p:txBody>
      </p:sp>
    </p:spTree>
    <p:extLst>
      <p:ext uri="{BB962C8B-B14F-4D97-AF65-F5344CB8AC3E}">
        <p14:creationId xmlns:p14="http://schemas.microsoft.com/office/powerpoint/2010/main" val="4253021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400" dirty="0">
                <a:latin typeface="Arial" panose="020B0604020202020204" pitchFamily="34" charset="0"/>
              </a:rPr>
              <a:t>Go to your cell phone – look at all the people you know – what professions, associations?</a:t>
            </a:r>
          </a:p>
          <a:p>
            <a:pPr>
              <a:spcBef>
                <a:spcPct val="0"/>
              </a:spcBef>
            </a:pPr>
            <a:r>
              <a:rPr lang="en-US" altLang="en-US" sz="1400" dirty="0">
                <a:latin typeface="Arial" panose="020B0604020202020204" pitchFamily="34" charset="0"/>
              </a:rPr>
              <a:t>Most of us have a sphere of influence of about 250 people – and the important thing is so does everyone else in this room!</a:t>
            </a:r>
          </a:p>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49</a:t>
            </a:fld>
            <a:endParaRPr lang="en-US"/>
          </a:p>
        </p:txBody>
      </p:sp>
    </p:spTree>
    <p:extLst>
      <p:ext uri="{BB962C8B-B14F-4D97-AF65-F5344CB8AC3E}">
        <p14:creationId xmlns:p14="http://schemas.microsoft.com/office/powerpoint/2010/main" val="183869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770">
              <a:spcBef>
                <a:spcPct val="0"/>
              </a:spcBef>
              <a:defRPr/>
            </a:pPr>
            <a:r>
              <a:rPr lang="en-US" sz="1400" dirty="0">
                <a:latin typeface="Arial Narrow" panose="020B0606020202030204" pitchFamily="34" charset="0"/>
              </a:rPr>
              <a:t>Girard’s Law of 250 (Joe Girard, </a:t>
            </a:r>
            <a:r>
              <a:rPr lang="en-US" sz="1400" i="1" dirty="0">
                <a:latin typeface="Arial Narrow" panose="020B0606020202030204" pitchFamily="34" charset="0"/>
              </a:rPr>
              <a:t>How to sell anything to anybody</a:t>
            </a:r>
            <a:r>
              <a:rPr lang="en-US" sz="1400" dirty="0">
                <a:latin typeface="Arial Narrow" panose="020B0606020202030204" pitchFamily="34" charset="0"/>
              </a:rPr>
              <a:t>)</a:t>
            </a:r>
          </a:p>
          <a:p>
            <a:pPr eaLnBrk="1" hangingPunct="1">
              <a:spcBef>
                <a:spcPct val="0"/>
              </a:spcBef>
            </a:pPr>
            <a:endParaRPr lang="en-US" altLang="en-US" sz="1400" dirty="0">
              <a:latin typeface="Arial" panose="020B0604020202020204" pitchFamily="34" charset="0"/>
            </a:endParaRPr>
          </a:p>
          <a:p>
            <a:pPr defTabSz="899770">
              <a:spcBef>
                <a:spcPct val="0"/>
              </a:spcBef>
              <a:defRPr/>
            </a:pPr>
            <a:r>
              <a:rPr lang="en-US" sz="1400" dirty="0">
                <a:latin typeface="Arial" panose="020B0604020202020204" pitchFamily="34" charset="0"/>
                <a:cs typeface="Arial" panose="020B0604020202020204" pitchFamily="34" charset="0"/>
              </a:rPr>
              <a:t>The people you know – people who  are directly or indirectly part of your life</a:t>
            </a:r>
          </a:p>
          <a:p>
            <a:pPr eaLnBrk="1" hangingPunct="1">
              <a:spcBef>
                <a:spcPct val="0"/>
              </a:spcBef>
            </a:pPr>
            <a:endParaRPr lang="en-US" altLang="en-US" sz="14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50</a:t>
            </a:fld>
            <a:endParaRPr lang="en-US"/>
          </a:p>
        </p:txBody>
      </p:sp>
    </p:spTree>
    <p:extLst>
      <p:ext uri="{BB962C8B-B14F-4D97-AF65-F5344CB8AC3E}">
        <p14:creationId xmlns:p14="http://schemas.microsoft.com/office/powerpoint/2010/main" val="2873236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a:extLst>
              <a:ext uri="{FF2B5EF4-FFF2-40B4-BE49-F238E27FC236}">
                <a16:creationId xmlns:a16="http://schemas.microsoft.com/office/drawing/2014/main" id="{A9CBF903-C8FA-9490-9230-7DCCAC66CB1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r>
              <a:rPr lang="en-US" altLang="en-US"/>
              <a:t>Owens, L.A., Hafner, D., &amp; Estervig, J. (2008)</a:t>
            </a:r>
          </a:p>
        </p:txBody>
      </p:sp>
      <p:sp>
        <p:nvSpPr>
          <p:cNvPr id="180227" name="Rectangle 7">
            <a:extLst>
              <a:ext uri="{FF2B5EF4-FFF2-40B4-BE49-F238E27FC236}">
                <a16:creationId xmlns:a16="http://schemas.microsoft.com/office/drawing/2014/main" id="{9058EE00-D0CF-CAE3-43FD-55A19C592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1372FB03-4CF1-49A6-8C3D-72D776DAFF3A}" type="slidenum">
              <a:rPr lang="en-US" altLang="en-US"/>
              <a:pPr/>
              <a:t>51</a:t>
            </a:fld>
            <a:endParaRPr lang="en-US" altLang="en-US"/>
          </a:p>
        </p:txBody>
      </p:sp>
      <p:sp>
        <p:nvSpPr>
          <p:cNvPr id="180228" name="Slide Image Placeholder 1">
            <a:extLst>
              <a:ext uri="{FF2B5EF4-FFF2-40B4-BE49-F238E27FC236}">
                <a16:creationId xmlns:a16="http://schemas.microsoft.com/office/drawing/2014/main" id="{0D4183D4-A9CC-CB64-D22F-56DE999BB919}"/>
              </a:ext>
            </a:extLst>
          </p:cNvPr>
          <p:cNvSpPr>
            <a:spLocks noGrp="1" noRot="1" noChangeAspect="1" noTextEdit="1"/>
          </p:cNvSpPr>
          <p:nvPr>
            <p:ph type="sldImg"/>
          </p:nvPr>
        </p:nvSpPr>
        <p:spPr>
          <a:xfrm>
            <a:off x="400050" y="693738"/>
            <a:ext cx="6156325" cy="3463925"/>
          </a:xfrm>
          <a:ln/>
        </p:spPr>
      </p:sp>
      <p:sp>
        <p:nvSpPr>
          <p:cNvPr id="180229" name="Notes Placeholder 2">
            <a:extLst>
              <a:ext uri="{FF2B5EF4-FFF2-40B4-BE49-F238E27FC236}">
                <a16:creationId xmlns:a16="http://schemas.microsoft.com/office/drawing/2014/main" id="{188542D4-AEB0-1A26-B004-D6FFB9355410}"/>
              </a:ext>
            </a:extLst>
          </p:cNvPr>
          <p:cNvSpPr>
            <a:spLocks noGrp="1"/>
          </p:cNvSpPr>
          <p:nvPr>
            <p:ph type="body" idx="1"/>
          </p:nvPr>
        </p:nvSpPr>
        <p:spPr>
          <a:xfrm>
            <a:off x="695325" y="438943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2" tIns="46267" rIns="92532" bIns="46267"/>
          <a:lstStyle/>
          <a:p>
            <a:pPr>
              <a:spcBef>
                <a:spcPct val="0"/>
              </a:spcBef>
            </a:pPr>
            <a:r>
              <a:rPr lang="en-US" altLang="en-US">
                <a:latin typeface="Arial" panose="020B0604020202020204" pitchFamily="34" charset="0"/>
              </a:rPr>
              <a:t>Normally I’d have you go through the yellow and white pages</a:t>
            </a:r>
          </a:p>
          <a:p>
            <a:pPr>
              <a:spcBef>
                <a:spcPct val="0"/>
              </a:spcBef>
            </a:pPr>
            <a:r>
              <a:rPr lang="en-US" altLang="en-US">
                <a:latin typeface="Arial" panose="020B0604020202020204" pitchFamily="34" charset="0"/>
              </a:rPr>
              <a:t>Most of us have a sphere of influence of about 250 people – and the important thing is so does everyone else in this room!</a:t>
            </a:r>
          </a:p>
        </p:txBody>
      </p:sp>
      <p:sp>
        <p:nvSpPr>
          <p:cNvPr id="180230" name="Slide Number Placeholder 3">
            <a:extLst>
              <a:ext uri="{FF2B5EF4-FFF2-40B4-BE49-F238E27FC236}">
                <a16:creationId xmlns:a16="http://schemas.microsoft.com/office/drawing/2014/main" id="{22585AEF-CD57-77A0-70F1-467F3497B98F}"/>
              </a:ext>
            </a:extLst>
          </p:cNvPr>
          <p:cNvSpPr txBox="1">
            <a:spLocks noGrp="1"/>
          </p:cNvSpPr>
          <p:nvPr/>
        </p:nvSpPr>
        <p:spPr bwMode="auto">
          <a:xfrm>
            <a:off x="3940175" y="8777288"/>
            <a:ext cx="301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2" tIns="46267" rIns="92532" bIns="46267" anchor="b"/>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832AC57-A47D-4C5E-8837-B6B4E8E67424}" type="slidenum">
              <a:rPr lang="en-US" altLang="en-US" sz="1200">
                <a:latin typeface="Calibri" panose="020F0502020204030204" pitchFamily="34" charset="0"/>
              </a:rPr>
              <a:pPr algn="r" eaLnBrk="1" hangingPunct="1"/>
              <a:t>51</a:t>
            </a:fld>
            <a:endParaRPr lang="en-US" altLang="en-US" sz="1200">
              <a:latin typeface="Calibri" panose="020F0502020204030204" pitchFamily="34" charset="0"/>
            </a:endParaRPr>
          </a:p>
        </p:txBody>
      </p:sp>
    </p:spTree>
    <p:extLst>
      <p:ext uri="{BB962C8B-B14F-4D97-AF65-F5344CB8AC3E}">
        <p14:creationId xmlns:p14="http://schemas.microsoft.com/office/powerpoint/2010/main" val="948259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53</a:t>
            </a:fld>
            <a:endParaRPr lang="en-US"/>
          </a:p>
        </p:txBody>
      </p:sp>
    </p:spTree>
    <p:extLst>
      <p:ext uri="{BB962C8B-B14F-4D97-AF65-F5344CB8AC3E}">
        <p14:creationId xmlns:p14="http://schemas.microsoft.com/office/powerpoint/2010/main" val="353497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17F0BA0-81CA-464B-A2E9-CD159C4C003B}" type="slidenum">
              <a:rPr lang="en-US"/>
              <a:pPr/>
              <a:t>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a:p>
            <a:r>
              <a:rPr lang="en-US" dirty="0"/>
              <a:t>HOW DID WE GET THERE? </a:t>
            </a:r>
          </a:p>
          <a:p>
            <a:endParaRPr lang="en-US" dirty="0"/>
          </a:p>
          <a:p>
            <a:r>
              <a:rPr lang="en-US" dirty="0"/>
              <a:t>Person-centered planning with a purpose</a:t>
            </a:r>
          </a:p>
          <a:p>
            <a:r>
              <a:rPr lang="en-US" dirty="0"/>
              <a:t>Focus on preferences and what a person can do</a:t>
            </a:r>
          </a:p>
          <a:p>
            <a:r>
              <a:rPr lang="en-US" dirty="0"/>
              <a:t>Shifts emphasis to adding value</a:t>
            </a:r>
          </a:p>
          <a:p>
            <a:r>
              <a:rPr lang="en-US" dirty="0"/>
              <a:t>Targets businesses where job seeker’s unique characteristics and skills will be assets</a:t>
            </a:r>
          </a:p>
          <a:p>
            <a:pPr eaLnBrk="1" hangingPunct="1"/>
            <a:endParaRPr lang="en-US" dirty="0"/>
          </a:p>
          <a:p>
            <a:pPr eaLnBrk="1" hangingPunct="1"/>
            <a:endParaRPr lang="en-US" dirty="0"/>
          </a:p>
          <a:p>
            <a:pPr eaLnBrk="1" hangingPunct="1"/>
            <a:r>
              <a:rPr lang="en-US" dirty="0"/>
              <a:t>The Tornado</a:t>
            </a:r>
          </a:p>
          <a:p>
            <a:pPr eaLnBrk="1" hangingPunct="1"/>
            <a:endParaRPr lang="en-US" dirty="0"/>
          </a:p>
          <a:p>
            <a:r>
              <a:rPr lang="en-US" baseline="0" dirty="0"/>
              <a:t>Roy working at a car wash where they do detailing for Pacific Heights residents – very high end cars.  Chauffeurs would bring cars in.  Roy works on the outside of the cars, but also gets to sit inside them while cleaning the inside.</a:t>
            </a:r>
          </a:p>
          <a:p>
            <a:endParaRPr lang="en-US" baseline="0" dirty="0"/>
          </a:p>
          <a:p>
            <a:r>
              <a:rPr lang="en-US" baseline="0" dirty="0"/>
              <a:t>When he interviewed, he hit it off right away with the owner – talking about luxury cars. </a:t>
            </a:r>
          </a:p>
          <a:p>
            <a:endParaRPr lang="en-US" baseline="0" dirty="0"/>
          </a:p>
          <a:p>
            <a:r>
              <a:rPr lang="en-US" baseline="0" dirty="0" err="1"/>
              <a:t>Divisidero</a:t>
            </a:r>
            <a:r>
              <a:rPr lang="en-US" baseline="0" dirty="0"/>
              <a:t> </a:t>
            </a:r>
            <a:r>
              <a:rPr lang="en-US" baseline="0" dirty="0" err="1"/>
              <a:t>Touchless</a:t>
            </a:r>
            <a:r>
              <a:rPr lang="en-US" baseline="0" dirty="0"/>
              <a:t> Car Wash </a:t>
            </a:r>
          </a:p>
          <a:p>
            <a:endParaRPr lang="en-US" baseline="0" dirty="0"/>
          </a:p>
          <a:p>
            <a:r>
              <a:rPr lang="en-US" baseline="0" dirty="0"/>
              <a:t>So how do you come up with a job that hits the mark – motivates, right amount of activity, uses person’s strengths?</a:t>
            </a:r>
          </a:p>
          <a:p>
            <a:endParaRPr lang="en-US" dirty="0"/>
          </a:p>
          <a:p>
            <a:pPr eaLnBrk="1" hangingPunct="1"/>
            <a:endParaRPr lang="en-US" dirty="0"/>
          </a:p>
        </p:txBody>
      </p:sp>
    </p:spTree>
    <p:extLst>
      <p:ext uri="{BB962C8B-B14F-4D97-AF65-F5344CB8AC3E}">
        <p14:creationId xmlns:p14="http://schemas.microsoft.com/office/powerpoint/2010/main" val="398255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54</a:t>
            </a:fld>
            <a:endParaRPr lang="en-US"/>
          </a:p>
        </p:txBody>
      </p:sp>
    </p:spTree>
    <p:extLst>
      <p:ext uri="{BB962C8B-B14F-4D97-AF65-F5344CB8AC3E}">
        <p14:creationId xmlns:p14="http://schemas.microsoft.com/office/powerpoint/2010/main" val="303917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It costs $7 to $10K to training a new hire : In these instances, the right to work is earned. Employers have to hire the right person for the job.  Mistakes are costly.  Job seekers must demonstrate desired competencies and skills.</a:t>
            </a:r>
          </a:p>
          <a:p>
            <a:endParaRPr lang="en-US" dirty="0"/>
          </a:p>
        </p:txBody>
      </p:sp>
    </p:spTree>
    <p:extLst>
      <p:ext uri="{BB962C8B-B14F-4D97-AF65-F5344CB8AC3E}">
        <p14:creationId xmlns:p14="http://schemas.microsoft.com/office/powerpoint/2010/main" val="205314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57</a:t>
            </a:fld>
            <a:endParaRPr lang="en-US"/>
          </a:p>
        </p:txBody>
      </p:sp>
    </p:spTree>
    <p:extLst>
      <p:ext uri="{BB962C8B-B14F-4D97-AF65-F5344CB8AC3E}">
        <p14:creationId xmlns:p14="http://schemas.microsoft.com/office/powerpoint/2010/main" val="2079376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58</a:t>
            </a:fld>
            <a:endParaRPr lang="en-US"/>
          </a:p>
        </p:txBody>
      </p:sp>
    </p:spTree>
    <p:extLst>
      <p:ext uri="{BB962C8B-B14F-4D97-AF65-F5344CB8AC3E}">
        <p14:creationId xmlns:p14="http://schemas.microsoft.com/office/powerpoint/2010/main" val="608403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altLang="en-US" dirty="0"/>
              <a:t>Y can we help employer to...</a:t>
            </a:r>
          </a:p>
          <a:p>
            <a:pPr eaLnBrk="1" hangingPunct="1">
              <a:defRPr/>
            </a:pPr>
            <a:r>
              <a:rPr lang="en-US" altLang="en-US" dirty="0"/>
              <a:t>Increase workforce effectiveness and efficiency?</a:t>
            </a:r>
          </a:p>
          <a:p>
            <a:pPr eaLnBrk="1" hangingPunct="1">
              <a:defRPr/>
            </a:pPr>
            <a:r>
              <a:rPr lang="en-US" altLang="en-US" dirty="0"/>
              <a:t>Fill gaps in the workplace?</a:t>
            </a:r>
          </a:p>
          <a:p>
            <a:pPr eaLnBrk="1" hangingPunct="1">
              <a:defRPr/>
            </a:pPr>
            <a:r>
              <a:rPr lang="en-US" altLang="en-US" dirty="0"/>
              <a:t>Reduce costly or inefficient temporary help and overtime wages?</a:t>
            </a:r>
          </a:p>
          <a:p>
            <a:pPr eaLnBrk="1" hangingPunct="1">
              <a:defRPr/>
            </a:pPr>
            <a:r>
              <a:rPr lang="en-US" altLang="en-US" dirty="0"/>
              <a:t>Increase customer satisfaction?</a:t>
            </a:r>
          </a:p>
          <a:p>
            <a:endParaRPr lang="en-US" dirty="0"/>
          </a:p>
        </p:txBody>
      </p:sp>
      <p:sp>
        <p:nvSpPr>
          <p:cNvPr id="4" name="Slide Number Placeholder 3"/>
          <p:cNvSpPr>
            <a:spLocks noGrp="1"/>
          </p:cNvSpPr>
          <p:nvPr>
            <p:ph type="sldNum" sz="quarter" idx="5"/>
          </p:nvPr>
        </p:nvSpPr>
        <p:spPr/>
        <p:txBody>
          <a:bodyPr/>
          <a:lstStyle/>
          <a:p>
            <a:fld id="{1589CAAC-B015-4FB4-92FE-33E6F1EA1368}" type="slidenum">
              <a:rPr lang="en-US" smtClean="0"/>
              <a:t>62</a:t>
            </a:fld>
            <a:endParaRPr lang="en-US"/>
          </a:p>
        </p:txBody>
      </p:sp>
    </p:spTree>
    <p:extLst>
      <p:ext uri="{BB962C8B-B14F-4D97-AF65-F5344CB8AC3E}">
        <p14:creationId xmlns:p14="http://schemas.microsoft.com/office/powerpoint/2010/main" val="252124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63</a:t>
            </a:fld>
            <a:endParaRPr lang="en-US"/>
          </a:p>
        </p:txBody>
      </p:sp>
    </p:spTree>
    <p:extLst>
      <p:ext uri="{BB962C8B-B14F-4D97-AF65-F5344CB8AC3E}">
        <p14:creationId xmlns:p14="http://schemas.microsoft.com/office/powerpoint/2010/main" val="3327995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a:t>
            </a:r>
            <a:r>
              <a:rPr lang="en-US" baseline="0" dirty="0"/>
              <a:t> seeks to improve the process– by eliminating things that get in the way of doing the important work.</a:t>
            </a:r>
            <a:endParaRPr lang="en-US" dirty="0"/>
          </a:p>
        </p:txBody>
      </p:sp>
      <p:sp>
        <p:nvSpPr>
          <p:cNvPr id="4" name="Slide Number Placeholder 3"/>
          <p:cNvSpPr>
            <a:spLocks noGrp="1"/>
          </p:cNvSpPr>
          <p:nvPr>
            <p:ph type="sldNum" sz="quarter" idx="10"/>
          </p:nvPr>
        </p:nvSpPr>
        <p:spPr/>
        <p:txBody>
          <a:bodyPr/>
          <a:lstStyle/>
          <a:p>
            <a:fld id="{0751BF86-B3ED-485B-9B8D-A6169E8AA30C}" type="slidenum">
              <a:rPr lang="en-US" smtClean="0"/>
              <a:t>66</a:t>
            </a:fld>
            <a:endParaRPr lang="en-US"/>
          </a:p>
        </p:txBody>
      </p:sp>
    </p:spTree>
    <p:extLst>
      <p:ext uri="{BB962C8B-B14F-4D97-AF65-F5344CB8AC3E}">
        <p14:creationId xmlns:p14="http://schemas.microsoft.com/office/powerpoint/2010/main" val="4166532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770">
              <a:defRPr/>
            </a:pPr>
            <a:r>
              <a:rPr lang="en-US" altLang="en-US" sz="1400" dirty="0">
                <a:latin typeface="Arial" panose="020B0604020202020204" pitchFamily="34" charset="0"/>
              </a:rPr>
              <a:t>You are solving the employer’s staffing issues-not placing your applicant.</a:t>
            </a:r>
          </a:p>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73</a:t>
            </a:fld>
            <a:endParaRPr lang="en-US"/>
          </a:p>
        </p:txBody>
      </p:sp>
    </p:spTree>
    <p:extLst>
      <p:ext uri="{BB962C8B-B14F-4D97-AF65-F5344CB8AC3E}">
        <p14:creationId xmlns:p14="http://schemas.microsoft.com/office/powerpoint/2010/main" val="2507577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say no, what do we do?  </a:t>
            </a:r>
          </a:p>
        </p:txBody>
      </p:sp>
    </p:spTree>
    <p:extLst>
      <p:ext uri="{BB962C8B-B14F-4D97-AF65-F5344CB8AC3E}">
        <p14:creationId xmlns:p14="http://schemas.microsoft.com/office/powerpoint/2010/main" val="280554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75</a:t>
            </a:fld>
            <a:endParaRPr lang="en-US"/>
          </a:p>
        </p:txBody>
      </p:sp>
    </p:spTree>
    <p:extLst>
      <p:ext uri="{BB962C8B-B14F-4D97-AF65-F5344CB8AC3E}">
        <p14:creationId xmlns:p14="http://schemas.microsoft.com/office/powerpoint/2010/main" val="193696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a:p>
          <a:p>
            <a:pPr eaLnBrk="1" hangingPunct="1"/>
            <a:r>
              <a:rPr lang="en-US" dirty="0"/>
              <a:t>Can’t focus</a:t>
            </a:r>
          </a:p>
          <a:p>
            <a:pPr eaLnBrk="1" hangingPunct="1"/>
            <a:r>
              <a:rPr lang="en-US" dirty="0"/>
              <a:t>Can’t work</a:t>
            </a:r>
          </a:p>
          <a:p>
            <a:pPr eaLnBrk="1" hangingPunct="1"/>
            <a:r>
              <a:rPr lang="en-US" dirty="0"/>
              <a:t>Cleaning and hated it.   </a:t>
            </a:r>
          </a:p>
          <a:p>
            <a:pPr eaLnBrk="1" hangingPunct="1"/>
            <a:r>
              <a:rPr lang="en-US" dirty="0"/>
              <a:t>A</a:t>
            </a:r>
            <a:r>
              <a:rPr lang="en-US" baseline="0" dirty="0"/>
              <a:t> number of jobs – ended </a:t>
            </a:r>
            <a:r>
              <a:rPr lang="en-US" baseline="0" dirty="0" err="1"/>
              <a:t>disasterously</a:t>
            </a:r>
            <a:r>
              <a:rPr lang="en-US" baseline="0" dirty="0"/>
              <a:t>. </a:t>
            </a:r>
            <a:r>
              <a:rPr lang="en-US" dirty="0"/>
              <a:t>Hit someone.</a:t>
            </a:r>
          </a:p>
          <a:p>
            <a:pPr eaLnBrk="1" hangingPunct="1"/>
            <a:endParaRPr lang="en-US" dirty="0"/>
          </a:p>
          <a:p>
            <a:pPr eaLnBrk="1" hangingPunct="1"/>
            <a:endParaRPr lang="en-US" dirty="0"/>
          </a:p>
          <a:p>
            <a:pPr eaLnBrk="1" hangingPunct="1"/>
            <a:r>
              <a:rPr lang="en-US" dirty="0"/>
              <a:t>Liked</a:t>
            </a:r>
            <a:r>
              <a:rPr lang="en-US" baseline="0" dirty="0"/>
              <a:t> the paycheck – had some motivation but giving up</a:t>
            </a:r>
          </a:p>
          <a:p>
            <a:pPr eaLnBrk="1" hangingPunct="1"/>
            <a:endParaRPr lang="en-US" baseline="0" dirty="0"/>
          </a:p>
          <a:p>
            <a:pPr eaLnBrk="1" hangingPunct="1"/>
            <a:r>
              <a:rPr lang="en-US" baseline="0" dirty="0"/>
              <a:t>Lost interest - Because of his experience and getting into trouble – he was very hesitant</a:t>
            </a:r>
          </a:p>
          <a:p>
            <a:pPr eaLnBrk="1" hangingPunct="1"/>
            <a:endParaRPr lang="en-US" baseline="0" dirty="0"/>
          </a:p>
          <a:p>
            <a:pPr eaLnBrk="1" hangingPunct="1"/>
            <a:r>
              <a:rPr lang="en-US" baseline="0" dirty="0"/>
              <a:t>Need to find something that would get his interest and motivate him.</a:t>
            </a:r>
            <a:endParaRPr lang="en-US"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5A5E86-B3E1-4BC2-A904-6B596A8025DB}" type="slidenum">
              <a:rPr lang="en-US" smtClean="0"/>
              <a:pPr/>
              <a:t>10</a:t>
            </a:fld>
            <a:endParaRPr lang="en-US"/>
          </a:p>
        </p:txBody>
      </p:sp>
    </p:spTree>
    <p:extLst>
      <p:ext uri="{BB962C8B-B14F-4D97-AF65-F5344CB8AC3E}">
        <p14:creationId xmlns:p14="http://schemas.microsoft.com/office/powerpoint/2010/main" val="406199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77</a:t>
            </a:fld>
            <a:endParaRPr lang="en-US"/>
          </a:p>
        </p:txBody>
      </p:sp>
    </p:spTree>
    <p:extLst>
      <p:ext uri="{BB962C8B-B14F-4D97-AF65-F5344CB8AC3E}">
        <p14:creationId xmlns:p14="http://schemas.microsoft.com/office/powerpoint/2010/main" val="1917185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a:latin typeface="Arial" pitchFamily="34" charset="0"/>
            </a:endParaRPr>
          </a:p>
        </p:txBody>
      </p:sp>
      <p:sp>
        <p:nvSpPr>
          <p:cNvPr id="138244" name="Footer Placeholder 3"/>
          <p:cNvSpPr>
            <a:spLocks noGrp="1"/>
          </p:cNvSpPr>
          <p:nvPr>
            <p:ph type="ftr" sz="quarter" idx="4"/>
          </p:nvPr>
        </p:nvSpPr>
        <p:spPr>
          <a:noFill/>
        </p:spPr>
        <p:txBody>
          <a:bodyPr/>
          <a:lstStyle/>
          <a:p>
            <a:pPr defTabSz="949743"/>
            <a:r>
              <a:rPr lang="en-US" dirty="0"/>
              <a:t>Owens, L.A., </a:t>
            </a:r>
            <a:r>
              <a:rPr lang="en-US" dirty="0" err="1"/>
              <a:t>Hafner</a:t>
            </a:r>
            <a:r>
              <a:rPr lang="en-US" dirty="0"/>
              <a:t>, D., &amp; </a:t>
            </a:r>
            <a:r>
              <a:rPr lang="en-US" dirty="0" err="1"/>
              <a:t>Estervig</a:t>
            </a:r>
            <a:r>
              <a:rPr lang="en-US" dirty="0"/>
              <a:t>, J. (2008)</a:t>
            </a:r>
          </a:p>
        </p:txBody>
      </p:sp>
      <p:sp>
        <p:nvSpPr>
          <p:cNvPr id="138245" name="Slide Number Placeholder 4"/>
          <p:cNvSpPr>
            <a:spLocks noGrp="1"/>
          </p:cNvSpPr>
          <p:nvPr>
            <p:ph type="sldNum" sz="quarter" idx="5"/>
          </p:nvPr>
        </p:nvSpPr>
        <p:spPr>
          <a:noFill/>
        </p:spPr>
        <p:txBody>
          <a:bodyPr/>
          <a:lstStyle/>
          <a:p>
            <a:pPr defTabSz="949743"/>
            <a:fld id="{CA846111-7B8C-4452-A30F-2DA374498324}" type="slidenum">
              <a:rPr lang="en-US" smtClean="0"/>
              <a:pPr defTabSz="949743"/>
              <a:t>79</a:t>
            </a:fld>
            <a:endParaRPr lang="en-US" dirty="0"/>
          </a:p>
        </p:txBody>
      </p:sp>
    </p:spTree>
    <p:extLst>
      <p:ext uri="{BB962C8B-B14F-4D97-AF65-F5344CB8AC3E}">
        <p14:creationId xmlns:p14="http://schemas.microsoft.com/office/powerpoint/2010/main" val="1650057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Narrow" panose="020B0606020202030204" pitchFamily="34" charset="0"/>
                <a:cs typeface="Arial" panose="020B0604020202020204" pitchFamily="34" charset="0"/>
              </a:rPr>
              <a:t>Features describe the product or service</a:t>
            </a:r>
          </a:p>
          <a:p>
            <a:r>
              <a:rPr lang="en-US" sz="1400" dirty="0">
                <a:latin typeface="Arial Narrow" panose="020B0606020202030204" pitchFamily="34" charset="0"/>
                <a:cs typeface="Arial" panose="020B0604020202020204" pitchFamily="34" charset="0"/>
              </a:rPr>
              <a:t>Benefits explain what the user gains from the features</a:t>
            </a:r>
          </a:p>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80</a:t>
            </a:fld>
            <a:endParaRPr lang="en-US"/>
          </a:p>
        </p:txBody>
      </p:sp>
    </p:spTree>
    <p:extLst>
      <p:ext uri="{BB962C8B-B14F-4D97-AF65-F5344CB8AC3E}">
        <p14:creationId xmlns:p14="http://schemas.microsoft.com/office/powerpoint/2010/main" val="3965199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Narrow" panose="020B0606020202030204" pitchFamily="34" charset="0"/>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MS PGothic" panose="020B0600070205080204" pitchFamily="34" charset="-128"/>
              </a:defRPr>
            </a:lvl1pPr>
            <a:lvl2pPr marL="751494" indent="-289036" eaLnBrk="0" hangingPunct="0">
              <a:spcBef>
                <a:spcPct val="30000"/>
              </a:spcBef>
              <a:defRPr sz="1200">
                <a:solidFill>
                  <a:schemeClr val="tx1"/>
                </a:solidFill>
                <a:latin typeface="Arial Narrow" panose="020B0606020202030204" pitchFamily="34" charset="0"/>
                <a:ea typeface="MS PGothic" panose="020B0600070205080204" pitchFamily="34" charset="-128"/>
              </a:defRPr>
            </a:lvl2pPr>
            <a:lvl3pPr marL="1156145" indent="-231229" eaLnBrk="0" hangingPunct="0">
              <a:spcBef>
                <a:spcPct val="30000"/>
              </a:spcBef>
              <a:defRPr sz="1200">
                <a:solidFill>
                  <a:schemeClr val="tx1"/>
                </a:solidFill>
                <a:latin typeface="Arial Narrow" panose="020B0606020202030204" pitchFamily="34" charset="0"/>
                <a:ea typeface="MS PGothic" panose="020B0600070205080204" pitchFamily="34" charset="-128"/>
              </a:defRPr>
            </a:lvl3pPr>
            <a:lvl4pPr marL="1618602" indent="-231229" eaLnBrk="0" hangingPunct="0">
              <a:spcBef>
                <a:spcPct val="30000"/>
              </a:spcBef>
              <a:defRPr sz="1200">
                <a:solidFill>
                  <a:schemeClr val="tx1"/>
                </a:solidFill>
                <a:latin typeface="Arial Narrow" panose="020B0606020202030204" pitchFamily="34" charset="0"/>
                <a:ea typeface="MS PGothic" panose="020B0600070205080204" pitchFamily="34" charset="-128"/>
              </a:defRPr>
            </a:lvl4pPr>
            <a:lvl5pPr marL="2081060" indent="-231229" eaLnBrk="0" hangingPunct="0">
              <a:spcBef>
                <a:spcPct val="30000"/>
              </a:spcBef>
              <a:defRPr sz="1200">
                <a:solidFill>
                  <a:schemeClr val="tx1"/>
                </a:solidFill>
                <a:latin typeface="Arial Narrow" panose="020B0606020202030204" pitchFamily="34" charset="0"/>
                <a:ea typeface="MS PGothic" panose="020B0600070205080204" pitchFamily="34" charset="-128"/>
              </a:defRPr>
            </a:lvl5pPr>
            <a:lvl6pPr marL="2543518" indent="-231229" eaLnBrk="0" fontAlgn="base" hangingPunct="0">
              <a:spcBef>
                <a:spcPct val="30000"/>
              </a:spcBef>
              <a:spcAft>
                <a:spcPct val="0"/>
              </a:spcAft>
              <a:defRPr sz="1200">
                <a:solidFill>
                  <a:schemeClr val="tx1"/>
                </a:solidFill>
                <a:latin typeface="Arial Narrow" panose="020B0606020202030204" pitchFamily="34" charset="0"/>
                <a:ea typeface="MS PGothic" panose="020B0600070205080204" pitchFamily="34" charset="-128"/>
              </a:defRPr>
            </a:lvl6pPr>
            <a:lvl7pPr marL="3005976" indent="-231229" eaLnBrk="0" fontAlgn="base" hangingPunct="0">
              <a:spcBef>
                <a:spcPct val="30000"/>
              </a:spcBef>
              <a:spcAft>
                <a:spcPct val="0"/>
              </a:spcAft>
              <a:defRPr sz="1200">
                <a:solidFill>
                  <a:schemeClr val="tx1"/>
                </a:solidFill>
                <a:latin typeface="Arial Narrow" panose="020B0606020202030204" pitchFamily="34" charset="0"/>
                <a:ea typeface="MS PGothic" panose="020B0600070205080204" pitchFamily="34" charset="-128"/>
              </a:defRPr>
            </a:lvl7pPr>
            <a:lvl8pPr marL="3468434" indent="-231229" eaLnBrk="0" fontAlgn="base" hangingPunct="0">
              <a:spcBef>
                <a:spcPct val="30000"/>
              </a:spcBef>
              <a:spcAft>
                <a:spcPct val="0"/>
              </a:spcAft>
              <a:defRPr sz="1200">
                <a:solidFill>
                  <a:schemeClr val="tx1"/>
                </a:solidFill>
                <a:latin typeface="Arial Narrow" panose="020B0606020202030204" pitchFamily="34" charset="0"/>
                <a:ea typeface="MS PGothic" panose="020B0600070205080204" pitchFamily="34" charset="-128"/>
              </a:defRPr>
            </a:lvl8pPr>
            <a:lvl9pPr marL="3930891" indent="-231229" eaLnBrk="0" fontAlgn="base" hangingPunct="0">
              <a:spcBef>
                <a:spcPct val="30000"/>
              </a:spcBef>
              <a:spcAft>
                <a:spcPct val="0"/>
              </a:spcAft>
              <a:defRPr sz="1200">
                <a:solidFill>
                  <a:schemeClr val="tx1"/>
                </a:solidFill>
                <a:latin typeface="Arial Narrow" panose="020B0606020202030204" pitchFamily="34" charset="0"/>
                <a:ea typeface="MS PGothic" panose="020B0600070205080204" pitchFamily="34" charset="-128"/>
              </a:defRPr>
            </a:lvl9pPr>
          </a:lstStyle>
          <a:p>
            <a:pPr eaLnBrk="1" hangingPunct="1">
              <a:spcBef>
                <a:spcPct val="0"/>
              </a:spcBef>
            </a:pPr>
            <a:fld id="{E9E51ABB-F700-4FE8-A74B-594304F2277C}" type="slidenum">
              <a:rPr lang="en-US" altLang="en-US"/>
              <a:pPr eaLnBrk="1" hangingPunct="1">
                <a:spcBef>
                  <a:spcPct val="0"/>
                </a:spcBef>
              </a:pPr>
              <a:t>81</a:t>
            </a:fld>
            <a:endParaRPr lang="en-US" altLang="en-US"/>
          </a:p>
        </p:txBody>
      </p:sp>
    </p:spTree>
    <p:extLst>
      <p:ext uri="{BB962C8B-B14F-4D97-AF65-F5344CB8AC3E}">
        <p14:creationId xmlns:p14="http://schemas.microsoft.com/office/powerpoint/2010/main" val="135239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p:cNvSpPr txBox="1">
            <a:spLocks noGrp="1"/>
          </p:cNvSpPr>
          <p:nvPr/>
        </p:nvSpPr>
        <p:spPr bwMode="auto">
          <a:xfrm>
            <a:off x="4031687" y="8931413"/>
            <a:ext cx="3084096" cy="46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7" tIns="47199" rIns="94397" bIns="47199" anchor="b"/>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B0A0A6B-3989-4C1F-8CF2-EBC8AEFFB805}" type="slidenum">
              <a:rPr lang="en-US" altLang="en-US" sz="1200">
                <a:ea typeface="ＭＳ Ｐゴシック" panose="020B0600070205080204" pitchFamily="34" charset="-128"/>
              </a:rPr>
              <a:pPr algn="r" eaLnBrk="1" hangingPunct="1"/>
              <a:t>82</a:t>
            </a:fld>
            <a:endParaRPr lang="en-US" altLang="en-US" sz="1200">
              <a:ea typeface="ＭＳ Ｐゴシック" panose="020B0600070205080204" pitchFamily="34" charset="-128"/>
            </a:endParaRPr>
          </a:p>
        </p:txBody>
      </p:sp>
    </p:spTree>
    <p:extLst>
      <p:ext uri="{BB962C8B-B14F-4D97-AF65-F5344CB8AC3E}">
        <p14:creationId xmlns:p14="http://schemas.microsoft.com/office/powerpoint/2010/main" val="1743118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buFont typeface="System Font Regular"/>
              <a:buChar char="-"/>
            </a:pPr>
            <a:r>
              <a:rPr lang="en-US" dirty="0"/>
              <a:t>In these instances, the right to work is earned. Job seekers must demonstrate  desired competencies and skills.</a:t>
            </a:r>
          </a:p>
          <a:p>
            <a:endParaRPr lang="en-US" dirty="0"/>
          </a:p>
        </p:txBody>
      </p:sp>
      <p:sp>
        <p:nvSpPr>
          <p:cNvPr id="4" name="Slide Number Placeholder 3"/>
          <p:cNvSpPr>
            <a:spLocks noGrp="1"/>
          </p:cNvSpPr>
          <p:nvPr>
            <p:ph type="sldNum" sz="quarter" idx="10"/>
          </p:nvPr>
        </p:nvSpPr>
        <p:spPr/>
        <p:txBody>
          <a:bodyPr/>
          <a:lstStyle/>
          <a:p>
            <a:fld id="{6EED09D7-0900-754B-B198-7D7421833B2D}" type="slidenum">
              <a:rPr lang="en-US" smtClean="0"/>
              <a:t>84</a:t>
            </a:fld>
            <a:endParaRPr lang="en-US"/>
          </a:p>
        </p:txBody>
      </p:sp>
    </p:spTree>
    <p:extLst>
      <p:ext uri="{BB962C8B-B14F-4D97-AF65-F5344CB8AC3E}">
        <p14:creationId xmlns:p14="http://schemas.microsoft.com/office/powerpoint/2010/main" val="3678254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85</a:t>
            </a:fld>
            <a:endParaRPr lang="en-US"/>
          </a:p>
        </p:txBody>
      </p:sp>
    </p:spTree>
    <p:extLst>
      <p:ext uri="{BB962C8B-B14F-4D97-AF65-F5344CB8AC3E}">
        <p14:creationId xmlns:p14="http://schemas.microsoft.com/office/powerpoint/2010/main" val="2482461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1B2391-1F68-034A-821C-1FD10A16A45E}" type="slidenum">
              <a:rPr lang="en-US" smtClean="0"/>
              <a:t>89</a:t>
            </a:fld>
            <a:endParaRPr lang="en-US"/>
          </a:p>
        </p:txBody>
      </p:sp>
    </p:spTree>
    <p:extLst>
      <p:ext uri="{BB962C8B-B14F-4D97-AF65-F5344CB8AC3E}">
        <p14:creationId xmlns:p14="http://schemas.microsoft.com/office/powerpoint/2010/main" val="1157390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17F0BA0-81CA-464B-A2E9-CD159C4C003B}" type="slidenum">
              <a:rPr lang="en-US"/>
              <a:pPr/>
              <a:t>92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a:p>
            <a:r>
              <a:rPr lang="en-US" dirty="0"/>
              <a:t>HOW DID WE GET THERE? </a:t>
            </a:r>
          </a:p>
          <a:p>
            <a:endParaRPr lang="en-US" dirty="0"/>
          </a:p>
          <a:p>
            <a:r>
              <a:rPr lang="en-US" dirty="0"/>
              <a:t>Person-centered planning with a purpose</a:t>
            </a:r>
          </a:p>
          <a:p>
            <a:r>
              <a:rPr lang="en-US" dirty="0"/>
              <a:t>Focus on preferences and what a person can do</a:t>
            </a:r>
          </a:p>
          <a:p>
            <a:r>
              <a:rPr lang="en-US" dirty="0"/>
              <a:t>Shifts emphasis to adding value</a:t>
            </a:r>
          </a:p>
          <a:p>
            <a:r>
              <a:rPr lang="en-US" dirty="0"/>
              <a:t>Targets businesses where job seeker’s unique characteristics and skills will be assets</a:t>
            </a:r>
          </a:p>
          <a:p>
            <a:pPr eaLnBrk="1" hangingPunct="1"/>
            <a:endParaRPr lang="en-US" dirty="0"/>
          </a:p>
          <a:p>
            <a:pPr eaLnBrk="1" hangingPunct="1"/>
            <a:endParaRPr lang="en-US" dirty="0"/>
          </a:p>
          <a:p>
            <a:pPr eaLnBrk="1" hangingPunct="1"/>
            <a:r>
              <a:rPr lang="en-US" dirty="0"/>
              <a:t>The Tornado</a:t>
            </a:r>
          </a:p>
          <a:p>
            <a:pPr eaLnBrk="1" hangingPunct="1"/>
            <a:endParaRPr lang="en-US" dirty="0"/>
          </a:p>
          <a:p>
            <a:r>
              <a:rPr lang="en-US" baseline="0" dirty="0"/>
              <a:t>Roy working at a car wash where they do detailing for Pacific Heights residents – very high end cars.  Chauffeurs would bring cars in.  Roy works on the outside of the cars, but also gets to sit inside them while cleaning the inside.</a:t>
            </a:r>
          </a:p>
          <a:p>
            <a:endParaRPr lang="en-US" baseline="0" dirty="0"/>
          </a:p>
          <a:p>
            <a:r>
              <a:rPr lang="en-US" baseline="0" dirty="0"/>
              <a:t>When he interviewed, he hit it off right away with the owner – talking about luxury cars. </a:t>
            </a:r>
          </a:p>
          <a:p>
            <a:endParaRPr lang="en-US" baseline="0" dirty="0"/>
          </a:p>
          <a:p>
            <a:r>
              <a:rPr lang="en-US" baseline="0" dirty="0" err="1"/>
              <a:t>Divisidero</a:t>
            </a:r>
            <a:r>
              <a:rPr lang="en-US" baseline="0" dirty="0"/>
              <a:t> </a:t>
            </a:r>
            <a:r>
              <a:rPr lang="en-US" baseline="0" dirty="0" err="1"/>
              <a:t>Touchless</a:t>
            </a:r>
            <a:r>
              <a:rPr lang="en-US" baseline="0" dirty="0"/>
              <a:t> Car Wash </a:t>
            </a:r>
          </a:p>
          <a:p>
            <a:endParaRPr lang="en-US" baseline="0" dirty="0"/>
          </a:p>
          <a:p>
            <a:r>
              <a:rPr lang="en-US" baseline="0" dirty="0"/>
              <a:t>So how do you come up with a job that hits the mark – motivates, right amount of activity, uses person’s strengths?</a:t>
            </a:r>
          </a:p>
          <a:p>
            <a:endParaRPr lang="en-US" dirty="0"/>
          </a:p>
          <a:p>
            <a:pPr eaLnBrk="1" hangingPunct="1"/>
            <a:endParaRPr lang="en-US" dirty="0"/>
          </a:p>
        </p:txBody>
      </p:sp>
    </p:spTree>
    <p:extLst>
      <p:ext uri="{BB962C8B-B14F-4D97-AF65-F5344CB8AC3E}">
        <p14:creationId xmlns:p14="http://schemas.microsoft.com/office/powerpoint/2010/main" val="151066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Translates a candidate’s </a:t>
            </a:r>
            <a:r>
              <a:rPr lang="en-US" altLang="en-US" i="1" dirty="0"/>
              <a:t>Features </a:t>
            </a:r>
            <a:r>
              <a:rPr lang="en-US" altLang="en-US" dirty="0"/>
              <a:t>into </a:t>
            </a:r>
            <a:r>
              <a:rPr lang="en-US" altLang="en-US" i="1" dirty="0"/>
              <a:t>Benefits</a:t>
            </a:r>
          </a:p>
          <a:p>
            <a:pPr eaLnBrk="1" hangingPunct="1"/>
            <a:r>
              <a:rPr lang="en-US" altLang="en-US" dirty="0"/>
              <a:t>Are based on targeted employer’s needs </a:t>
            </a:r>
            <a:r>
              <a:rPr lang="en-US" altLang="en-US" u="sng" dirty="0"/>
              <a:t>and</a:t>
            </a:r>
            <a:r>
              <a:rPr lang="en-US" altLang="en-US" dirty="0"/>
              <a:t> a specific job seeker’s skills</a:t>
            </a:r>
          </a:p>
          <a:p>
            <a:pPr eaLnBrk="1" hangingPunct="1"/>
            <a:r>
              <a:rPr lang="en-US" altLang="en-US" dirty="0"/>
              <a:t>Demonstrates how a job seeker with more limited skill sets can be a valuable addition to an employer’s workforce</a:t>
            </a:r>
          </a:p>
          <a:p>
            <a:endParaRPr lang="en-US" dirty="0"/>
          </a:p>
        </p:txBody>
      </p:sp>
      <p:sp>
        <p:nvSpPr>
          <p:cNvPr id="4" name="Slide Number Placeholder 3"/>
          <p:cNvSpPr>
            <a:spLocks noGrp="1"/>
          </p:cNvSpPr>
          <p:nvPr>
            <p:ph type="sldNum" sz="quarter" idx="10"/>
          </p:nvPr>
        </p:nvSpPr>
        <p:spPr/>
        <p:txBody>
          <a:bodyPr/>
          <a:lstStyle/>
          <a:p>
            <a:fld id="{243F0947-0592-41C9-9E0C-7285ED151411}" type="slidenum">
              <a:rPr lang="en-US" smtClean="0"/>
              <a:t>96</a:t>
            </a:fld>
            <a:endParaRPr lang="en-US"/>
          </a:p>
        </p:txBody>
      </p:sp>
    </p:spTree>
    <p:extLst>
      <p:ext uri="{BB962C8B-B14F-4D97-AF65-F5344CB8AC3E}">
        <p14:creationId xmlns:p14="http://schemas.microsoft.com/office/powerpoint/2010/main" val="79664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E582CA9-666F-40F5-8D56-EC0522F3285D}" type="slidenum">
              <a:rPr lang="en-US" smtClean="0"/>
              <a:pPr/>
              <a:t>11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948189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E582CA9-666F-40F5-8D56-EC0522F3285D}" type="slidenum">
              <a:rPr lang="en-US" smtClean="0"/>
              <a:pPr/>
              <a:t>100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33996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defRPr/>
            </a:pPr>
            <a:r>
              <a:rPr lang="en-US" altLang="en-US" i="1" dirty="0">
                <a:latin typeface="Poppins Medium" panose="00000600000000000000" pitchFamily="2" charset="0"/>
                <a:cs typeface="Poppins Medium" panose="00000600000000000000" pitchFamily="2" charset="0"/>
              </a:rPr>
              <a:t>Customized employment </a:t>
            </a:r>
            <a:r>
              <a:rPr lang="en-US" altLang="en-US" dirty="0">
                <a:latin typeface="Poppins Medium" panose="00000600000000000000" pitchFamily="2" charset="0"/>
                <a:cs typeface="Poppins Medium" panose="00000600000000000000" pitchFamily="2" charset="0"/>
              </a:rPr>
              <a:t>should not be</a:t>
            </a:r>
            <a:r>
              <a:rPr lang="en-US" altLang="en-US" i="1" dirty="0">
                <a:latin typeface="Poppins Medium" panose="00000600000000000000" pitchFamily="2" charset="0"/>
                <a:cs typeface="Poppins Medium" panose="00000600000000000000" pitchFamily="2" charset="0"/>
              </a:rPr>
              <a:t> </a:t>
            </a:r>
            <a:r>
              <a:rPr lang="en-US" altLang="en-US" dirty="0">
                <a:latin typeface="Poppins Medium" panose="00000600000000000000" pitchFamily="2" charset="0"/>
                <a:cs typeface="Poppins Medium" panose="00000600000000000000" pitchFamily="2" charset="0"/>
              </a:rPr>
              <a:t>designated as the “new model” for job seekers with disabilities, but should expand the use universally accepted practice which recognizes the </a:t>
            </a:r>
            <a:r>
              <a:rPr lang="en-US" altLang="en-US" b="1" dirty="0">
                <a:solidFill>
                  <a:srgbClr val="207670"/>
                </a:solidFill>
                <a:latin typeface="Poppins Medium" panose="00000600000000000000" pitchFamily="2" charset="0"/>
                <a:cs typeface="Poppins Medium" panose="00000600000000000000" pitchFamily="2" charset="0"/>
              </a:rPr>
              <a:t>power of community</a:t>
            </a:r>
            <a:r>
              <a:rPr lang="en-US" altLang="en-US" dirty="0">
                <a:solidFill>
                  <a:srgbClr val="207670"/>
                </a:solidFill>
                <a:latin typeface="Poppins Medium" panose="00000600000000000000" pitchFamily="2" charset="0"/>
                <a:cs typeface="Poppins Medium" panose="00000600000000000000" pitchFamily="2" charset="0"/>
              </a:rPr>
              <a:t> and </a:t>
            </a:r>
            <a:r>
              <a:rPr lang="en-US" altLang="en-US" b="1" dirty="0">
                <a:solidFill>
                  <a:srgbClr val="207670"/>
                </a:solidFill>
                <a:latin typeface="Poppins Medium" panose="00000600000000000000" pitchFamily="2" charset="0"/>
                <a:cs typeface="Poppins Medium" panose="00000600000000000000" pitchFamily="2" charset="0"/>
              </a:rPr>
              <a:t>emphasizes relationships</a:t>
            </a:r>
          </a:p>
          <a:p>
            <a:pPr eaLnBrk="1" hangingPunct="1">
              <a:buFontTx/>
              <a:buNone/>
              <a:defRPr/>
            </a:pPr>
            <a:endParaRPr lang="en-US" altLang="en-US" b="1" dirty="0">
              <a:latin typeface="Poppins Medium" panose="00000600000000000000" pitchFamily="2" charset="0"/>
              <a:cs typeface="Poppins Medium" panose="00000600000000000000" pitchFamily="2" charset="0"/>
            </a:endParaRPr>
          </a:p>
          <a:p>
            <a:pPr eaLnBrk="1" hangingPunct="1">
              <a:buFontTx/>
              <a:buNone/>
              <a:defRPr/>
            </a:pPr>
            <a:r>
              <a:rPr lang="en-US" altLang="en-US" dirty="0">
                <a:latin typeface="Poppins Medium" panose="00000600000000000000" pitchFamily="2" charset="0"/>
                <a:cs typeface="Poppins Medium" panose="00000600000000000000" pitchFamily="2" charset="0"/>
              </a:rPr>
              <a:t>Customized employment gives power back to individuals, families, employers and community stakeholders fosters flexibility, individuality, unique strengths and desires and a partnership with the natural community </a:t>
            </a:r>
          </a:p>
          <a:p>
            <a:endParaRPr lang="en-US" dirty="0"/>
          </a:p>
        </p:txBody>
      </p:sp>
      <p:sp>
        <p:nvSpPr>
          <p:cNvPr id="4" name="Slide Number Placeholder 3"/>
          <p:cNvSpPr>
            <a:spLocks noGrp="1"/>
          </p:cNvSpPr>
          <p:nvPr>
            <p:ph type="sldNum" sz="quarter" idx="5"/>
          </p:nvPr>
        </p:nvSpPr>
        <p:spPr/>
        <p:txBody>
          <a:bodyPr/>
          <a:lstStyle/>
          <a:p>
            <a:fld id="{1589CAAC-B015-4FB4-92FE-33E6F1EA1368}" type="slidenum">
              <a:rPr lang="en-US" smtClean="0"/>
              <a:t>12</a:t>
            </a:fld>
            <a:endParaRPr lang="en-US"/>
          </a:p>
        </p:txBody>
      </p:sp>
    </p:spTree>
    <p:extLst>
      <p:ext uri="{BB962C8B-B14F-4D97-AF65-F5344CB8AC3E}">
        <p14:creationId xmlns:p14="http://schemas.microsoft.com/office/powerpoint/2010/main" val="165092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30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37E9D8A8-FDCF-7691-96CD-5F0460C5B145}"/>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3458DA85-9627-5656-7B35-CFCB59EB0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Footer Placeholder 3">
            <a:extLst>
              <a:ext uri="{FF2B5EF4-FFF2-40B4-BE49-F238E27FC236}">
                <a16:creationId xmlns:a16="http://schemas.microsoft.com/office/drawing/2014/main" id="{5A36C003-0403-6925-E8A8-60C6693EC8E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239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Owens, L.A., Hafner, D., &amp; Estervig, J. (2008)</a:t>
            </a:r>
          </a:p>
        </p:txBody>
      </p:sp>
      <p:sp>
        <p:nvSpPr>
          <p:cNvPr id="111621" name="Slide Number Placeholder 4">
            <a:extLst>
              <a:ext uri="{FF2B5EF4-FFF2-40B4-BE49-F238E27FC236}">
                <a16:creationId xmlns:a16="http://schemas.microsoft.com/office/drawing/2014/main" id="{58572E04-3714-7E6B-3D16-FAA651F319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FB05486B-7A60-435B-AB60-49C531AFA0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A4D0E0A-34E7-384C-A5FA-B950AC703B03}"/>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B2053B30-5220-6E9F-A765-6E075E2F75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0B06C4C8-9C97-B416-3DF4-43C425C38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8796B2-797C-4076-99D9-2CDDF9948E4C}" type="slidenum">
              <a:rPr lang="en-US" altLang="en-US"/>
              <a:pPr>
                <a:spcBef>
                  <a:spcPct val="0"/>
                </a:spcBef>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1EADBC-027D-0D4D-AC47-99886BF751F4}"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20681-AC86-7B49-819F-B7126BFEEB91}" type="slidenum">
              <a:rPr lang="en-US" smtClean="0"/>
              <a:t>‹#›</a:t>
            </a:fld>
            <a:endParaRPr lang="en-US"/>
          </a:p>
        </p:txBody>
      </p:sp>
    </p:spTree>
    <p:extLst>
      <p:ext uri="{BB962C8B-B14F-4D97-AF65-F5344CB8AC3E}">
        <p14:creationId xmlns:p14="http://schemas.microsoft.com/office/powerpoint/2010/main" val="49846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58B7-55DF-7EAC-CD26-AD3DCD9F6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F1FFC-CE4B-790A-947D-2ABB69E460B2}"/>
              </a:ext>
            </a:extLst>
          </p:cNvPr>
          <p:cNvSpPr>
            <a:spLocks noGrp="1"/>
          </p:cNvSpPr>
          <p:nvPr>
            <p:ph sz="half" idx="1"/>
          </p:nvPr>
        </p:nvSpPr>
        <p:spPr>
          <a:xfrm>
            <a:off x="838200" y="2496929"/>
            <a:ext cx="5181600" cy="34675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532561C-F1A6-670D-1024-6121E2953AD8}"/>
              </a:ext>
            </a:extLst>
          </p:cNvPr>
          <p:cNvSpPr>
            <a:spLocks noGrp="1"/>
          </p:cNvSpPr>
          <p:nvPr>
            <p:ph sz="half" idx="2"/>
          </p:nvPr>
        </p:nvSpPr>
        <p:spPr>
          <a:xfrm>
            <a:off x="6172200" y="2513013"/>
            <a:ext cx="5181600" cy="34514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1A51280-65C3-02C3-4BF2-AEEB5F9356D2}"/>
              </a:ext>
            </a:extLst>
          </p:cNvPr>
          <p:cNvSpPr>
            <a:spLocks noGrp="1"/>
          </p:cNvSpPr>
          <p:nvPr>
            <p:ph type="dt" sz="half" idx="10"/>
          </p:nvPr>
        </p:nvSpPr>
        <p:spPr/>
        <p:txBody>
          <a:bodyPr/>
          <a:lstStyle/>
          <a:p>
            <a:fld id="{5F1EADBC-027D-0D4D-AC47-99886BF751F4}" type="datetimeFigureOut">
              <a:rPr lang="en-US" smtClean="0"/>
              <a:t>5/16/2023</a:t>
            </a:fld>
            <a:endParaRPr lang="en-US"/>
          </a:p>
        </p:txBody>
      </p:sp>
      <p:sp>
        <p:nvSpPr>
          <p:cNvPr id="6" name="Footer Placeholder 5">
            <a:extLst>
              <a:ext uri="{FF2B5EF4-FFF2-40B4-BE49-F238E27FC236}">
                <a16:creationId xmlns:a16="http://schemas.microsoft.com/office/drawing/2014/main" id="{B97EE645-65F4-AF8F-F735-66C193684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73EEC-9419-25A2-C839-34DAB93A598E}"/>
              </a:ext>
            </a:extLst>
          </p:cNvPr>
          <p:cNvSpPr>
            <a:spLocks noGrp="1"/>
          </p:cNvSpPr>
          <p:nvPr>
            <p:ph type="sldNum" sz="quarter" idx="12"/>
          </p:nvPr>
        </p:nvSpPr>
        <p:spPr/>
        <p:txBody>
          <a:bodyPr/>
          <a:lstStyle/>
          <a:p>
            <a:fld id="{A2D20681-AC86-7B49-819F-B7126BFEEB91}" type="slidenum">
              <a:rPr lang="en-US" smtClean="0"/>
              <a:t>‹#›</a:t>
            </a:fld>
            <a:endParaRPr lang="en-US"/>
          </a:p>
        </p:txBody>
      </p:sp>
      <p:sp>
        <p:nvSpPr>
          <p:cNvPr id="9" name="Rectangle 8">
            <a:extLst>
              <a:ext uri="{FF2B5EF4-FFF2-40B4-BE49-F238E27FC236}">
                <a16:creationId xmlns:a16="http://schemas.microsoft.com/office/drawing/2014/main" id="{4380C8C4-66D9-CB4E-FD4B-7B4436486B59}"/>
              </a:ext>
            </a:extLst>
          </p:cNvPr>
          <p:cNvSpPr/>
          <p:nvPr userDrawn="1"/>
        </p:nvSpPr>
        <p:spPr>
          <a:xfrm>
            <a:off x="0" y="6100997"/>
            <a:ext cx="12192000"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F08E051B-84C5-FF85-BF54-DC8B70EEBBD6}"/>
              </a:ext>
            </a:extLst>
          </p:cNvPr>
          <p:cNvPicPr>
            <a:picLocks noChangeAspect="1"/>
          </p:cNvPicPr>
          <p:nvPr userDrawn="1"/>
        </p:nvPicPr>
        <p:blipFill>
          <a:blip r:embed="rId2"/>
          <a:stretch>
            <a:fillRect/>
          </a:stretch>
        </p:blipFill>
        <p:spPr>
          <a:xfrm>
            <a:off x="9493769" y="6036730"/>
            <a:ext cx="2818151" cy="805186"/>
          </a:xfrm>
          <a:prstGeom prst="rect">
            <a:avLst/>
          </a:prstGeom>
        </p:spPr>
      </p:pic>
      <p:sp>
        <p:nvSpPr>
          <p:cNvPr id="11" name="Text Placeholder 2">
            <a:extLst>
              <a:ext uri="{FF2B5EF4-FFF2-40B4-BE49-F238E27FC236}">
                <a16:creationId xmlns:a16="http://schemas.microsoft.com/office/drawing/2014/main" id="{F878FA94-3FB5-193D-ACB0-74971DD2F4A6}"/>
              </a:ext>
            </a:extLst>
          </p:cNvPr>
          <p:cNvSpPr>
            <a:spLocks noGrp="1"/>
          </p:cNvSpPr>
          <p:nvPr>
            <p:ph type="body" idx="13"/>
          </p:nvPr>
        </p:nvSpPr>
        <p:spPr>
          <a:xfrm>
            <a:off x="839598" y="1717291"/>
            <a:ext cx="5180202" cy="77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F878FA94-3FB5-193D-ACB0-74971DD2F4A6}"/>
              </a:ext>
            </a:extLst>
          </p:cNvPr>
          <p:cNvSpPr>
            <a:spLocks noGrp="1"/>
          </p:cNvSpPr>
          <p:nvPr>
            <p:ph type="body" idx="14"/>
          </p:nvPr>
        </p:nvSpPr>
        <p:spPr>
          <a:xfrm>
            <a:off x="6172201" y="1717292"/>
            <a:ext cx="5181600" cy="77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14598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19BE-0E3C-05E8-016B-2E894E1FC9BF}"/>
              </a:ext>
            </a:extLst>
          </p:cNvPr>
          <p:cNvSpPr>
            <a:spLocks noGrp="1"/>
          </p:cNvSpPr>
          <p:nvPr>
            <p:ph type="title"/>
          </p:nvPr>
        </p:nvSpPr>
        <p:spPr>
          <a:xfrm>
            <a:off x="118726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878FA94-3FB5-193D-ACB0-74971DD2F4A6}"/>
              </a:ext>
            </a:extLst>
          </p:cNvPr>
          <p:cNvSpPr>
            <a:spLocks noGrp="1"/>
          </p:cNvSpPr>
          <p:nvPr>
            <p:ph type="body" idx="1"/>
          </p:nvPr>
        </p:nvSpPr>
        <p:spPr>
          <a:xfrm>
            <a:off x="118726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3CC143-E358-350D-498C-DF7F3EE97AF4}"/>
              </a:ext>
            </a:extLst>
          </p:cNvPr>
          <p:cNvSpPr>
            <a:spLocks noGrp="1"/>
          </p:cNvSpPr>
          <p:nvPr>
            <p:ph sz="half" idx="2"/>
          </p:nvPr>
        </p:nvSpPr>
        <p:spPr>
          <a:xfrm>
            <a:off x="118726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8CBDD-765F-7E8B-44B4-9120994F008A}"/>
              </a:ext>
            </a:extLst>
          </p:cNvPr>
          <p:cNvSpPr>
            <a:spLocks noGrp="1"/>
          </p:cNvSpPr>
          <p:nvPr>
            <p:ph type="body" sz="quarter" idx="3"/>
          </p:nvPr>
        </p:nvSpPr>
        <p:spPr>
          <a:xfrm>
            <a:off x="651967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4DF19-C82F-B83F-9CF1-A9833A414E43}"/>
              </a:ext>
            </a:extLst>
          </p:cNvPr>
          <p:cNvSpPr>
            <a:spLocks noGrp="1"/>
          </p:cNvSpPr>
          <p:nvPr>
            <p:ph sz="quarter" idx="4"/>
          </p:nvPr>
        </p:nvSpPr>
        <p:spPr>
          <a:xfrm>
            <a:off x="651967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88C2A7D-A60B-3450-B2C8-67EDD059AAD4}"/>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11" name="Rectangle 10">
            <a:extLst>
              <a:ext uri="{FF2B5EF4-FFF2-40B4-BE49-F238E27FC236}">
                <a16:creationId xmlns:a16="http://schemas.microsoft.com/office/drawing/2014/main" id="{43E20718-3E0A-69A7-8D08-91A86CBCE79D}"/>
              </a:ext>
            </a:extLst>
          </p:cNvPr>
          <p:cNvSpPr/>
          <p:nvPr userDrawn="1"/>
        </p:nvSpPr>
        <p:spPr>
          <a:xfrm rot="5400000">
            <a:off x="-3050500" y="3050497"/>
            <a:ext cx="6858002"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7670"/>
              </a:solidFill>
            </a:endParaRPr>
          </a:p>
        </p:txBody>
      </p:sp>
    </p:spTree>
    <p:extLst>
      <p:ext uri="{BB962C8B-B14F-4D97-AF65-F5344CB8AC3E}">
        <p14:creationId xmlns:p14="http://schemas.microsoft.com/office/powerpoint/2010/main" val="374180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8A0E-0B74-338D-38A4-A63B7B303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A7A716D-AD57-B323-42C6-698D7C915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9CBE-A3F6-B4C6-3C87-7BBCD7DEEE0D}"/>
              </a:ext>
            </a:extLst>
          </p:cNvPr>
          <p:cNvSpPr>
            <a:spLocks noGrp="1"/>
          </p:cNvSpPr>
          <p:nvPr>
            <p:ph type="dt" sz="half" idx="10"/>
          </p:nvPr>
        </p:nvSpPr>
        <p:spPr/>
        <p:txBody>
          <a:bodyPr/>
          <a:lstStyle/>
          <a:p>
            <a:fld id="{5F1EADBC-027D-0D4D-AC47-99886BF751F4}" type="datetimeFigureOut">
              <a:rPr lang="en-US" smtClean="0"/>
              <a:t>5/16/2023</a:t>
            </a:fld>
            <a:endParaRPr lang="en-US"/>
          </a:p>
        </p:txBody>
      </p:sp>
      <p:sp>
        <p:nvSpPr>
          <p:cNvPr id="6" name="Footer Placeholder 5">
            <a:extLst>
              <a:ext uri="{FF2B5EF4-FFF2-40B4-BE49-F238E27FC236}">
                <a16:creationId xmlns:a16="http://schemas.microsoft.com/office/drawing/2014/main" id="{D3313EE0-B458-DC19-C73E-3353FD8BF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52E9F-11E3-1257-1348-69870AD00EDA}"/>
              </a:ext>
            </a:extLst>
          </p:cNvPr>
          <p:cNvSpPr>
            <a:spLocks noGrp="1"/>
          </p:cNvSpPr>
          <p:nvPr>
            <p:ph type="sldNum" sz="quarter" idx="12"/>
          </p:nvPr>
        </p:nvSpPr>
        <p:spPr/>
        <p:txBody>
          <a:bodyPr/>
          <a:lstStyle/>
          <a:p>
            <a:fld id="{A2D20681-AC86-7B49-819F-B7126BFEEB91}" type="slidenum">
              <a:rPr lang="en-US" smtClean="0"/>
              <a:t>‹#›</a:t>
            </a:fld>
            <a:endParaRPr lang="en-US"/>
          </a:p>
        </p:txBody>
      </p:sp>
      <p:sp>
        <p:nvSpPr>
          <p:cNvPr id="9" name="Rectangle 8">
            <a:extLst>
              <a:ext uri="{FF2B5EF4-FFF2-40B4-BE49-F238E27FC236}">
                <a16:creationId xmlns:a16="http://schemas.microsoft.com/office/drawing/2014/main" id="{C7D07E86-19BC-1BDE-6F8D-0042F34F4B50}"/>
              </a:ext>
            </a:extLst>
          </p:cNvPr>
          <p:cNvSpPr/>
          <p:nvPr userDrawn="1"/>
        </p:nvSpPr>
        <p:spPr>
          <a:xfrm>
            <a:off x="0" y="6100997"/>
            <a:ext cx="12192000"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73753B8E-3FF4-81EE-0BF2-FE0C48A82E7E}"/>
              </a:ext>
            </a:extLst>
          </p:cNvPr>
          <p:cNvPicPr>
            <a:picLocks noChangeAspect="1"/>
          </p:cNvPicPr>
          <p:nvPr userDrawn="1"/>
        </p:nvPicPr>
        <p:blipFill>
          <a:blip r:embed="rId2"/>
          <a:stretch>
            <a:fillRect/>
          </a:stretch>
        </p:blipFill>
        <p:spPr>
          <a:xfrm>
            <a:off x="9493769" y="6036730"/>
            <a:ext cx="2818151" cy="805186"/>
          </a:xfrm>
          <a:prstGeom prst="rect">
            <a:avLst/>
          </a:prstGeom>
        </p:spPr>
      </p:pic>
      <p:sp>
        <p:nvSpPr>
          <p:cNvPr id="12" name="Content Placeholder 11"/>
          <p:cNvSpPr>
            <a:spLocks noGrp="1"/>
          </p:cNvSpPr>
          <p:nvPr>
            <p:ph sz="quarter" idx="13"/>
          </p:nvPr>
        </p:nvSpPr>
        <p:spPr>
          <a:xfrm>
            <a:off x="5181600" y="987425"/>
            <a:ext cx="6172200" cy="4881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1568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70E6-A0FE-B1B3-9A0E-17ABB9C6A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A9A1DE-FF3B-83DC-C96F-98E8CD8BA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B7A68C-06FC-9D5C-5F68-AC4265497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55960-9CEE-322D-497F-E7C0C6AF2139}"/>
              </a:ext>
            </a:extLst>
          </p:cNvPr>
          <p:cNvSpPr>
            <a:spLocks noGrp="1"/>
          </p:cNvSpPr>
          <p:nvPr>
            <p:ph type="dt" sz="half" idx="10"/>
          </p:nvPr>
        </p:nvSpPr>
        <p:spPr/>
        <p:txBody>
          <a:bodyPr/>
          <a:lstStyle/>
          <a:p>
            <a:fld id="{5F1EADBC-027D-0D4D-AC47-99886BF751F4}" type="datetimeFigureOut">
              <a:rPr lang="en-US" smtClean="0"/>
              <a:t>5/16/2023</a:t>
            </a:fld>
            <a:endParaRPr lang="en-US"/>
          </a:p>
        </p:txBody>
      </p:sp>
      <p:sp>
        <p:nvSpPr>
          <p:cNvPr id="6" name="Footer Placeholder 5">
            <a:extLst>
              <a:ext uri="{FF2B5EF4-FFF2-40B4-BE49-F238E27FC236}">
                <a16:creationId xmlns:a16="http://schemas.microsoft.com/office/drawing/2014/main" id="{76C58648-EF83-7A79-AF37-22EAAEC84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F907D-D55A-9185-76FC-902C2C3CE9F8}"/>
              </a:ext>
            </a:extLst>
          </p:cNvPr>
          <p:cNvSpPr>
            <a:spLocks noGrp="1"/>
          </p:cNvSpPr>
          <p:nvPr>
            <p:ph type="sldNum" sz="quarter" idx="12"/>
          </p:nvPr>
        </p:nvSpPr>
        <p:spPr/>
        <p:txBody>
          <a:bodyPr/>
          <a:lstStyle/>
          <a:p>
            <a:fld id="{A2D20681-AC86-7B49-819F-B7126BFEEB91}" type="slidenum">
              <a:rPr lang="en-US" smtClean="0"/>
              <a:t>‹#›</a:t>
            </a:fld>
            <a:endParaRPr lang="en-US"/>
          </a:p>
        </p:txBody>
      </p:sp>
      <p:sp>
        <p:nvSpPr>
          <p:cNvPr id="9" name="Rectangle 8">
            <a:extLst>
              <a:ext uri="{FF2B5EF4-FFF2-40B4-BE49-F238E27FC236}">
                <a16:creationId xmlns:a16="http://schemas.microsoft.com/office/drawing/2014/main" id="{742B5CAD-F498-6711-DC51-54E7D61BD909}"/>
              </a:ext>
            </a:extLst>
          </p:cNvPr>
          <p:cNvSpPr/>
          <p:nvPr userDrawn="1"/>
        </p:nvSpPr>
        <p:spPr>
          <a:xfrm>
            <a:off x="0" y="6100997"/>
            <a:ext cx="12192000"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BD0534E5-4AA0-111B-D7AC-7B5A4924ED3F}"/>
              </a:ext>
            </a:extLst>
          </p:cNvPr>
          <p:cNvPicPr>
            <a:picLocks noChangeAspect="1"/>
          </p:cNvPicPr>
          <p:nvPr userDrawn="1"/>
        </p:nvPicPr>
        <p:blipFill>
          <a:blip r:embed="rId2"/>
          <a:stretch>
            <a:fillRect/>
          </a:stretch>
        </p:blipFill>
        <p:spPr>
          <a:xfrm>
            <a:off x="9493769" y="6036730"/>
            <a:ext cx="2818151" cy="805186"/>
          </a:xfrm>
          <a:prstGeom prst="rect">
            <a:avLst/>
          </a:prstGeom>
        </p:spPr>
      </p:pic>
    </p:spTree>
    <p:extLst>
      <p:ext uri="{BB962C8B-B14F-4D97-AF65-F5344CB8AC3E}">
        <p14:creationId xmlns:p14="http://schemas.microsoft.com/office/powerpoint/2010/main" val="324890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2EAEF5-BB77-B6DD-169E-D268F3DFAF92}"/>
              </a:ext>
            </a:extLst>
          </p:cNvPr>
          <p:cNvSpPr/>
          <p:nvPr userDrawn="1"/>
        </p:nvSpPr>
        <p:spPr>
          <a:xfrm rot="5400000">
            <a:off x="-3048002" y="3050499"/>
            <a:ext cx="6858002"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264096F-1A08-CBC1-402A-2781C9A2A818}"/>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8" name="Title 1">
            <a:extLst>
              <a:ext uri="{FF2B5EF4-FFF2-40B4-BE49-F238E27FC236}">
                <a16:creationId xmlns:a16="http://schemas.microsoft.com/office/drawing/2014/main" id="{E2B319BE-0E3C-05E8-016B-2E894E1FC9BF}"/>
              </a:ext>
            </a:extLst>
          </p:cNvPr>
          <p:cNvSpPr>
            <a:spLocks noGrp="1"/>
          </p:cNvSpPr>
          <p:nvPr>
            <p:ph type="title"/>
          </p:nvPr>
        </p:nvSpPr>
        <p:spPr>
          <a:xfrm>
            <a:off x="1187260" y="365125"/>
            <a:ext cx="10515600" cy="1325563"/>
          </a:xfrm>
        </p:spPr>
        <p:txBody>
          <a:bodyPr/>
          <a:lstStyle/>
          <a:p>
            <a:r>
              <a:rPr lang="en-US" dirty="0"/>
              <a:t>Click to edit Master title style</a:t>
            </a:r>
          </a:p>
        </p:txBody>
      </p:sp>
    </p:spTree>
    <p:extLst>
      <p:ext uri="{BB962C8B-B14F-4D97-AF65-F5344CB8AC3E}">
        <p14:creationId xmlns:p14="http://schemas.microsoft.com/office/powerpoint/2010/main" val="214073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343F9-FCD3-9CD0-A2EC-AD76020A0BDA}"/>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11" name="Rectangle 10">
            <a:extLst>
              <a:ext uri="{FF2B5EF4-FFF2-40B4-BE49-F238E27FC236}">
                <a16:creationId xmlns:a16="http://schemas.microsoft.com/office/drawing/2014/main" id="{155B8A03-38D9-97B3-12A2-A7F714ADDEDB}"/>
              </a:ext>
            </a:extLst>
          </p:cNvPr>
          <p:cNvSpPr/>
          <p:nvPr userDrawn="1"/>
        </p:nvSpPr>
        <p:spPr>
          <a:xfrm rot="5400000">
            <a:off x="-3050500" y="3050497"/>
            <a:ext cx="6858002"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7670"/>
              </a:solidFill>
            </a:endParaRPr>
          </a:p>
        </p:txBody>
      </p:sp>
      <p:sp>
        <p:nvSpPr>
          <p:cNvPr id="8" name="Title 1">
            <a:extLst>
              <a:ext uri="{FF2B5EF4-FFF2-40B4-BE49-F238E27FC236}">
                <a16:creationId xmlns:a16="http://schemas.microsoft.com/office/drawing/2014/main" id="{E2B319BE-0E3C-05E8-016B-2E894E1FC9BF}"/>
              </a:ext>
            </a:extLst>
          </p:cNvPr>
          <p:cNvSpPr>
            <a:spLocks noGrp="1"/>
          </p:cNvSpPr>
          <p:nvPr>
            <p:ph type="title"/>
          </p:nvPr>
        </p:nvSpPr>
        <p:spPr>
          <a:xfrm>
            <a:off x="1187260" y="365125"/>
            <a:ext cx="10515600" cy="1325563"/>
          </a:xfrm>
        </p:spPr>
        <p:txBody>
          <a:bodyPr/>
          <a:lstStyle/>
          <a:p>
            <a:r>
              <a:rPr lang="en-US" dirty="0"/>
              <a:t>Click to edit Master title style</a:t>
            </a:r>
          </a:p>
        </p:txBody>
      </p:sp>
    </p:spTree>
    <p:extLst>
      <p:ext uri="{BB962C8B-B14F-4D97-AF65-F5344CB8AC3E}">
        <p14:creationId xmlns:p14="http://schemas.microsoft.com/office/powerpoint/2010/main" val="425933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458DA6-C4D3-C7BA-4FD2-38DE9D19FBD2}"/>
              </a:ext>
            </a:extLst>
          </p:cNvPr>
          <p:cNvSpPr>
            <a:spLocks noGrp="1" noChangeArrowheads="1"/>
          </p:cNvSpPr>
          <p:nvPr>
            <p:ph type="dt" sz="half" idx="10"/>
          </p:nvPr>
        </p:nvSpPr>
        <p:spPr>
          <a:ln/>
        </p:spPr>
        <p:txBody>
          <a:bodyPr/>
          <a:lstStyle>
            <a:lvl1pPr>
              <a:defRPr/>
            </a:lvl1pPr>
          </a:lstStyle>
          <a:p>
            <a:pPr>
              <a:defRPr/>
            </a:pPr>
            <a:fld id="{08312DD1-3174-44C4-92E3-DF226CBFA0B2}" type="datetime1">
              <a:rPr lang="en-US"/>
              <a:pPr>
                <a:defRPr/>
              </a:pPr>
              <a:t>5/16/2023</a:t>
            </a:fld>
            <a:endParaRPr lang="en-US"/>
          </a:p>
        </p:txBody>
      </p:sp>
      <p:sp>
        <p:nvSpPr>
          <p:cNvPr id="3" name="Rectangle 5">
            <a:extLst>
              <a:ext uri="{FF2B5EF4-FFF2-40B4-BE49-F238E27FC236}">
                <a16:creationId xmlns:a16="http://schemas.microsoft.com/office/drawing/2014/main" id="{44ADF8EB-EF38-6F04-62D1-B00BFDAA817D}"/>
              </a:ext>
            </a:extLst>
          </p:cNvPr>
          <p:cNvSpPr>
            <a:spLocks noGrp="1" noChangeArrowheads="1"/>
          </p:cNvSpPr>
          <p:nvPr>
            <p:ph type="ftr" sz="quarter" idx="11"/>
          </p:nvPr>
        </p:nvSpPr>
        <p:spPr>
          <a:ln/>
        </p:spPr>
        <p:txBody>
          <a:bodyPr/>
          <a:lstStyle>
            <a:lvl1pPr>
              <a:defRPr/>
            </a:lvl1pPr>
          </a:lstStyle>
          <a:p>
            <a:pPr>
              <a:defRPr/>
            </a:pPr>
            <a:r>
              <a:rPr lang="da-DK"/>
              <a:t>Owens, L.A., Hafner, D., &amp; Estervig, J. (2010)</a:t>
            </a:r>
            <a:endParaRPr lang="en-US"/>
          </a:p>
        </p:txBody>
      </p:sp>
      <p:sp>
        <p:nvSpPr>
          <p:cNvPr id="4" name="Rectangle 6">
            <a:extLst>
              <a:ext uri="{FF2B5EF4-FFF2-40B4-BE49-F238E27FC236}">
                <a16:creationId xmlns:a16="http://schemas.microsoft.com/office/drawing/2014/main" id="{EADAFFE6-A106-2A35-CAC6-7D3895B04B98}"/>
              </a:ext>
            </a:extLst>
          </p:cNvPr>
          <p:cNvSpPr>
            <a:spLocks noGrp="1" noChangeArrowheads="1"/>
          </p:cNvSpPr>
          <p:nvPr>
            <p:ph type="sldNum" sz="quarter" idx="12"/>
          </p:nvPr>
        </p:nvSpPr>
        <p:spPr>
          <a:ln/>
        </p:spPr>
        <p:txBody>
          <a:bodyPr/>
          <a:lstStyle>
            <a:lvl1pPr>
              <a:defRPr/>
            </a:lvl1pPr>
          </a:lstStyle>
          <a:p>
            <a:fld id="{7D026335-A64E-494B-A5DB-AE84F6CBEB89}" type="slidenum">
              <a:rPr lang="en-US" altLang="en-US"/>
              <a:pPr/>
              <a:t>‹#›</a:t>
            </a:fld>
            <a:endParaRPr lang="en-US" altLang="en-US"/>
          </a:p>
        </p:txBody>
      </p:sp>
    </p:spTree>
    <p:extLst>
      <p:ext uri="{BB962C8B-B14F-4D97-AF65-F5344CB8AC3E}">
        <p14:creationId xmlns:p14="http://schemas.microsoft.com/office/powerpoint/2010/main" val="49570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096000" y="1"/>
            <a:ext cx="6096000" cy="1230313"/>
          </a:xfrm>
          <a:prstGeom prst="rect">
            <a:avLst/>
          </a:prstGeom>
          <a:noFill/>
          <a:ln>
            <a:noFill/>
          </a:ln>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8000">
                <a:solidFill>
                  <a:srgbClr val="800000"/>
                </a:solidFill>
                <a:latin typeface="Arial Narrow" charset="0"/>
                <a:cs typeface="Arial Narrow" charset="0"/>
              </a:rPr>
              <a:t>activity</a:t>
            </a:r>
          </a:p>
        </p:txBody>
      </p:sp>
      <p:sp>
        <p:nvSpPr>
          <p:cNvPr id="4" name="TextBox 3"/>
          <p:cNvSpPr txBox="1">
            <a:spLocks noChangeArrowheads="1"/>
          </p:cNvSpPr>
          <p:nvPr userDrawn="1"/>
        </p:nvSpPr>
        <p:spPr bwMode="auto">
          <a:xfrm>
            <a:off x="6096000" y="1"/>
            <a:ext cx="6096000" cy="1230313"/>
          </a:xfrm>
          <a:prstGeom prst="rect">
            <a:avLst/>
          </a:prstGeom>
          <a:noFill/>
          <a:ln>
            <a:noFill/>
          </a:ln>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8000">
                <a:solidFill>
                  <a:srgbClr val="800000"/>
                </a:solidFill>
                <a:latin typeface="Arial Narrow" charset="0"/>
                <a:cs typeface="Arial Narrow" charset="0"/>
              </a:rPr>
              <a:t>activity</a:t>
            </a:r>
          </a:p>
        </p:txBody>
      </p:sp>
      <p:sp>
        <p:nvSpPr>
          <p:cNvPr id="2" name="Title 1"/>
          <p:cNvSpPr>
            <a:spLocks noGrp="1"/>
          </p:cNvSpPr>
          <p:nvPr>
            <p:ph type="title"/>
          </p:nvPr>
        </p:nvSpPr>
        <p:spPr>
          <a:xfrm>
            <a:off x="0" y="1295400"/>
            <a:ext cx="12192000" cy="5562600"/>
          </a:xfrm>
          <a:solidFill>
            <a:srgbClr val="800000"/>
          </a:solidFill>
          <a:ln>
            <a:solidFill>
              <a:srgbClr val="800000"/>
            </a:solidFill>
          </a:ln>
        </p:spPr>
        <p:txBody>
          <a:bodyPr anchor="ctr">
            <a:noAutofit/>
          </a:bodyPr>
          <a:lstStyle>
            <a:lvl1pPr algn="ctr">
              <a:lnSpc>
                <a:spcPts val="10000"/>
              </a:lnSpc>
              <a:defRPr sz="10000" b="0" cap="none">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F6A781BB-D824-44A1-8A3C-6BDCF2907280}" type="slidenum">
              <a:rPr lang="en-US" altLang="en-US"/>
              <a:pPr/>
              <a:t>‹#›</a:t>
            </a:fld>
            <a:endParaRPr lang="en-US" altLang="en-US"/>
          </a:p>
        </p:txBody>
      </p:sp>
    </p:spTree>
    <p:extLst>
      <p:ext uri="{BB962C8B-B14F-4D97-AF65-F5344CB8AC3E}">
        <p14:creationId xmlns:p14="http://schemas.microsoft.com/office/powerpoint/2010/main" val="118571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E8186A-56B3-42BB-9B94-89FBE9C164EA}" type="datetime1">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8C269-850C-4158-B451-7083264BF9B6}" type="slidenum">
              <a:rPr lang="en-US" smtClean="0"/>
              <a:pPr/>
              <a:t>‹#›</a:t>
            </a:fld>
            <a:endParaRPr lang="en-US"/>
          </a:p>
        </p:txBody>
      </p:sp>
    </p:spTree>
    <p:extLst>
      <p:ext uri="{BB962C8B-B14F-4D97-AF65-F5344CB8AC3E}">
        <p14:creationId xmlns:p14="http://schemas.microsoft.com/office/powerpoint/2010/main" val="342279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795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1C9C-81DD-2AB2-E0A5-72DE504822BD}"/>
              </a:ext>
            </a:extLst>
          </p:cNvPr>
          <p:cNvSpPr>
            <a:spLocks noGrp="1"/>
          </p:cNvSpPr>
          <p:nvPr>
            <p:ph type="ctrTitle"/>
          </p:nvPr>
        </p:nvSpPr>
        <p:spPr>
          <a:xfrm>
            <a:off x="1524000" y="1122363"/>
            <a:ext cx="9144000" cy="2387600"/>
          </a:xfrm>
        </p:spPr>
        <p:txBody>
          <a:bodyPr anchor="b"/>
          <a:lstStyle>
            <a:lvl1pPr algn="ctr">
              <a:defRPr sz="6000">
                <a:solidFill>
                  <a:srgbClr val="273466"/>
                </a:solidFill>
              </a:defRPr>
            </a:lvl1pPr>
          </a:lstStyle>
          <a:p>
            <a:r>
              <a:rPr lang="en-US" dirty="0"/>
              <a:t>Click to edit Master title style</a:t>
            </a:r>
          </a:p>
        </p:txBody>
      </p:sp>
      <p:sp>
        <p:nvSpPr>
          <p:cNvPr id="3" name="Subtitle 2">
            <a:extLst>
              <a:ext uri="{FF2B5EF4-FFF2-40B4-BE49-F238E27FC236}">
                <a16:creationId xmlns:a16="http://schemas.microsoft.com/office/drawing/2014/main" id="{87BC1567-017D-4F7C-E071-AFB6FA8456A3}"/>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719B86C-6DB2-76C2-9EE8-C784DE31DAF3}"/>
              </a:ext>
            </a:extLst>
          </p:cNvPr>
          <p:cNvSpPr>
            <a:spLocks noGrp="1"/>
          </p:cNvSpPr>
          <p:nvPr>
            <p:ph type="dt" sz="half" idx="10"/>
          </p:nvPr>
        </p:nvSpPr>
        <p:spPr/>
        <p:txBody>
          <a:bodyPr/>
          <a:lstStyle/>
          <a:p>
            <a:fld id="{5F1EADBC-027D-0D4D-AC47-99886BF751F4}" type="datetimeFigureOut">
              <a:rPr lang="en-US" smtClean="0"/>
              <a:t>5/16/2023</a:t>
            </a:fld>
            <a:endParaRPr lang="en-US"/>
          </a:p>
        </p:txBody>
      </p:sp>
      <p:sp>
        <p:nvSpPr>
          <p:cNvPr id="5" name="Footer Placeholder 4">
            <a:extLst>
              <a:ext uri="{FF2B5EF4-FFF2-40B4-BE49-F238E27FC236}">
                <a16:creationId xmlns:a16="http://schemas.microsoft.com/office/drawing/2014/main" id="{14C5F702-5C3F-1CD6-2A66-D10C6397D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FBA5C-08AF-A022-7C11-1D23E76CBA1E}"/>
              </a:ext>
            </a:extLst>
          </p:cNvPr>
          <p:cNvSpPr>
            <a:spLocks noGrp="1"/>
          </p:cNvSpPr>
          <p:nvPr>
            <p:ph type="sldNum" sz="quarter" idx="12"/>
          </p:nvPr>
        </p:nvSpPr>
        <p:spPr/>
        <p:txBody>
          <a:bodyPr/>
          <a:lstStyle/>
          <a:p>
            <a:fld id="{A2D20681-AC86-7B49-819F-B7126BFEEB91}" type="slidenum">
              <a:rPr lang="en-US" smtClean="0"/>
              <a:t>‹#›</a:t>
            </a:fld>
            <a:endParaRPr lang="en-US"/>
          </a:p>
        </p:txBody>
      </p:sp>
      <p:sp>
        <p:nvSpPr>
          <p:cNvPr id="10" name="TextBox 9">
            <a:extLst>
              <a:ext uri="{FF2B5EF4-FFF2-40B4-BE49-F238E27FC236}">
                <a16:creationId xmlns:a16="http://schemas.microsoft.com/office/drawing/2014/main" id="{9A2D0C6A-7957-9A08-90D2-535D8810E6A3}"/>
              </a:ext>
            </a:extLst>
          </p:cNvPr>
          <p:cNvSpPr txBox="1"/>
          <p:nvPr userDrawn="1"/>
        </p:nvSpPr>
        <p:spPr>
          <a:xfrm>
            <a:off x="257908" y="6189785"/>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3938C57B-0482-79D0-D3C9-E6BB57F274A8}"/>
              </a:ext>
            </a:extLst>
          </p:cNvPr>
          <p:cNvSpPr/>
          <p:nvPr userDrawn="1"/>
        </p:nvSpPr>
        <p:spPr>
          <a:xfrm>
            <a:off x="0" y="6100997"/>
            <a:ext cx="12192000"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E03A9BA5-6E66-CD20-3969-E5C2F76CDA9B}"/>
              </a:ext>
            </a:extLst>
          </p:cNvPr>
          <p:cNvPicPr>
            <a:picLocks noChangeAspect="1"/>
          </p:cNvPicPr>
          <p:nvPr userDrawn="1"/>
        </p:nvPicPr>
        <p:blipFill>
          <a:blip r:embed="rId2"/>
          <a:stretch>
            <a:fillRect/>
          </a:stretch>
        </p:blipFill>
        <p:spPr>
          <a:xfrm>
            <a:off x="9493769" y="6055018"/>
            <a:ext cx="2818151" cy="805186"/>
          </a:xfrm>
          <a:prstGeom prst="rect">
            <a:avLst/>
          </a:prstGeom>
        </p:spPr>
      </p:pic>
    </p:spTree>
    <p:extLst>
      <p:ext uri="{BB962C8B-B14F-4D97-AF65-F5344CB8AC3E}">
        <p14:creationId xmlns:p14="http://schemas.microsoft.com/office/powerpoint/2010/main" val="107979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2AED1A-5F51-C641-A549-9C8CF3A91F4B}"/>
              </a:ext>
            </a:extLst>
          </p:cNvPr>
          <p:cNvSpPr/>
          <p:nvPr userDrawn="1"/>
        </p:nvSpPr>
        <p:spPr>
          <a:xfrm rot="16200000">
            <a:off x="-1470994" y="5148470"/>
            <a:ext cx="3180525" cy="238537"/>
          </a:xfrm>
          <a:prstGeom prst="rect">
            <a:avLst/>
          </a:prstGeom>
          <a:solidFill>
            <a:srgbClr val="883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51C3A5-4582-A144-969E-77DBE8A76F1F}"/>
              </a:ext>
            </a:extLst>
          </p:cNvPr>
          <p:cNvSpPr/>
          <p:nvPr userDrawn="1"/>
        </p:nvSpPr>
        <p:spPr>
          <a:xfrm rot="5400000">
            <a:off x="-442104" y="1344929"/>
            <a:ext cx="1122744" cy="238536"/>
          </a:xfrm>
          <a:prstGeom prst="rect">
            <a:avLst/>
          </a:prstGeom>
          <a:solidFill>
            <a:srgbClr val="339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D8F600-EBC3-D64D-ADFE-9E6A9767240B}"/>
              </a:ext>
            </a:extLst>
          </p:cNvPr>
          <p:cNvSpPr/>
          <p:nvPr userDrawn="1"/>
        </p:nvSpPr>
        <p:spPr>
          <a:xfrm rot="16200000">
            <a:off x="-706683" y="2732252"/>
            <a:ext cx="1651907" cy="238537"/>
          </a:xfrm>
          <a:prstGeom prst="rect">
            <a:avLst/>
          </a:prstGeom>
          <a:solidFill>
            <a:srgbClr val="315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4610E2-A714-F442-9DE0-399BD632D9CB}"/>
              </a:ext>
            </a:extLst>
          </p:cNvPr>
          <p:cNvSpPr/>
          <p:nvPr userDrawn="1"/>
        </p:nvSpPr>
        <p:spPr>
          <a:xfrm rot="16200000">
            <a:off x="-332147" y="332146"/>
            <a:ext cx="902827" cy="238538"/>
          </a:xfrm>
          <a:prstGeom prst="rect">
            <a:avLst/>
          </a:prstGeom>
          <a:solidFill>
            <a:srgbClr val="C3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84D144B9-A573-9347-9D2C-F6FC6C91F129}"/>
              </a:ext>
            </a:extLst>
          </p:cNvPr>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spTree>
    <p:extLst>
      <p:ext uri="{BB962C8B-B14F-4D97-AF65-F5344CB8AC3E}">
        <p14:creationId xmlns:p14="http://schemas.microsoft.com/office/powerpoint/2010/main" val="205146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343F9-FCD3-9CD0-A2EC-AD76020A0BDA}"/>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11" name="Rectangle 10">
            <a:extLst>
              <a:ext uri="{FF2B5EF4-FFF2-40B4-BE49-F238E27FC236}">
                <a16:creationId xmlns:a16="http://schemas.microsoft.com/office/drawing/2014/main" id="{155B8A03-38D9-97B3-12A2-A7F714ADDEDB}"/>
              </a:ext>
            </a:extLst>
          </p:cNvPr>
          <p:cNvSpPr/>
          <p:nvPr userDrawn="1"/>
        </p:nvSpPr>
        <p:spPr>
          <a:xfrm rot="5400000">
            <a:off x="-3050500" y="3050497"/>
            <a:ext cx="6858002"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7670"/>
              </a:solidFill>
            </a:endParaRPr>
          </a:p>
        </p:txBody>
      </p:sp>
      <p:sp>
        <p:nvSpPr>
          <p:cNvPr id="6" name="Title 1">
            <a:extLst>
              <a:ext uri="{FF2B5EF4-FFF2-40B4-BE49-F238E27FC236}">
                <a16:creationId xmlns:a16="http://schemas.microsoft.com/office/drawing/2014/main" id="{B7831C9C-81DD-2AB2-E0A5-72DE504822BD}"/>
              </a:ext>
            </a:extLst>
          </p:cNvPr>
          <p:cNvSpPr>
            <a:spLocks noGrp="1"/>
          </p:cNvSpPr>
          <p:nvPr>
            <p:ph type="ctrTitle"/>
          </p:nvPr>
        </p:nvSpPr>
        <p:spPr>
          <a:xfrm>
            <a:off x="1524000" y="1122363"/>
            <a:ext cx="9144000" cy="2387600"/>
          </a:xfrm>
        </p:spPr>
        <p:txBody>
          <a:bodyPr anchor="b"/>
          <a:lstStyle>
            <a:lvl1pPr algn="ctr">
              <a:defRPr sz="6000">
                <a:solidFill>
                  <a:srgbClr val="273466"/>
                </a:solidFill>
              </a:defRPr>
            </a:lvl1pPr>
          </a:lstStyle>
          <a:p>
            <a:r>
              <a:rPr lang="en-US" dirty="0"/>
              <a:t>Click to edit Master title style</a:t>
            </a:r>
          </a:p>
        </p:txBody>
      </p:sp>
      <p:sp>
        <p:nvSpPr>
          <p:cNvPr id="7" name="Subtitle 2">
            <a:extLst>
              <a:ext uri="{FF2B5EF4-FFF2-40B4-BE49-F238E27FC236}">
                <a16:creationId xmlns:a16="http://schemas.microsoft.com/office/drawing/2014/main" id="{87BC1567-017D-4F7C-E071-AFB6FA8456A3}"/>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6007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19B86C-6DB2-76C2-9EE8-C784DE31DAF3}"/>
              </a:ext>
            </a:extLst>
          </p:cNvPr>
          <p:cNvSpPr>
            <a:spLocks noGrp="1"/>
          </p:cNvSpPr>
          <p:nvPr>
            <p:ph type="dt" sz="half" idx="10"/>
          </p:nvPr>
        </p:nvSpPr>
        <p:spPr/>
        <p:txBody>
          <a:bodyPr/>
          <a:lstStyle/>
          <a:p>
            <a:fld id="{5F1EADBC-027D-0D4D-AC47-99886BF751F4}" type="datetimeFigureOut">
              <a:rPr lang="en-US" smtClean="0"/>
              <a:t>5/16/2023</a:t>
            </a:fld>
            <a:endParaRPr lang="en-US"/>
          </a:p>
        </p:txBody>
      </p:sp>
      <p:sp>
        <p:nvSpPr>
          <p:cNvPr id="5" name="Footer Placeholder 4">
            <a:extLst>
              <a:ext uri="{FF2B5EF4-FFF2-40B4-BE49-F238E27FC236}">
                <a16:creationId xmlns:a16="http://schemas.microsoft.com/office/drawing/2014/main" id="{14C5F702-5C3F-1CD6-2A66-D10C6397D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FBA5C-08AF-A022-7C11-1D23E76CBA1E}"/>
              </a:ext>
            </a:extLst>
          </p:cNvPr>
          <p:cNvSpPr>
            <a:spLocks noGrp="1"/>
          </p:cNvSpPr>
          <p:nvPr>
            <p:ph type="sldNum" sz="quarter" idx="12"/>
          </p:nvPr>
        </p:nvSpPr>
        <p:spPr/>
        <p:txBody>
          <a:bodyPr/>
          <a:lstStyle/>
          <a:p>
            <a:fld id="{A2D20681-AC86-7B49-819F-B7126BFEEB91}" type="slidenum">
              <a:rPr lang="en-US" smtClean="0"/>
              <a:t>‹#›</a:t>
            </a:fld>
            <a:endParaRPr lang="en-US"/>
          </a:p>
        </p:txBody>
      </p:sp>
      <p:sp>
        <p:nvSpPr>
          <p:cNvPr id="10" name="TextBox 9">
            <a:extLst>
              <a:ext uri="{FF2B5EF4-FFF2-40B4-BE49-F238E27FC236}">
                <a16:creationId xmlns:a16="http://schemas.microsoft.com/office/drawing/2014/main" id="{9A2D0C6A-7957-9A08-90D2-535D8810E6A3}"/>
              </a:ext>
            </a:extLst>
          </p:cNvPr>
          <p:cNvSpPr txBox="1"/>
          <p:nvPr userDrawn="1"/>
        </p:nvSpPr>
        <p:spPr>
          <a:xfrm>
            <a:off x="257908" y="6189785"/>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3938C57B-0482-79D0-D3C9-E6BB57F274A8}"/>
              </a:ext>
            </a:extLst>
          </p:cNvPr>
          <p:cNvSpPr/>
          <p:nvPr userDrawn="1"/>
        </p:nvSpPr>
        <p:spPr>
          <a:xfrm>
            <a:off x="0" y="6100997"/>
            <a:ext cx="12192000"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E03A9BA5-6E66-CD20-3969-E5C2F76CDA9B}"/>
              </a:ext>
            </a:extLst>
          </p:cNvPr>
          <p:cNvPicPr>
            <a:picLocks noChangeAspect="1"/>
          </p:cNvPicPr>
          <p:nvPr userDrawn="1"/>
        </p:nvPicPr>
        <p:blipFill>
          <a:blip r:embed="rId2"/>
          <a:stretch>
            <a:fillRect/>
          </a:stretch>
        </p:blipFill>
        <p:spPr>
          <a:xfrm>
            <a:off x="9493769" y="6055018"/>
            <a:ext cx="2818151" cy="805186"/>
          </a:xfrm>
          <a:prstGeom prst="rect">
            <a:avLst/>
          </a:prstGeom>
        </p:spPr>
      </p:pic>
      <p:sp>
        <p:nvSpPr>
          <p:cNvPr id="14" name="Content Placeholder 2">
            <a:extLst>
              <a:ext uri="{FF2B5EF4-FFF2-40B4-BE49-F238E27FC236}">
                <a16:creationId xmlns:a16="http://schemas.microsoft.com/office/drawing/2014/main" id="{59CC1446-0E6C-4F9B-40DD-D1E2DA7DF8BB}"/>
              </a:ext>
            </a:extLst>
          </p:cNvPr>
          <p:cNvSpPr>
            <a:spLocks noGrp="1"/>
          </p:cNvSpPr>
          <p:nvPr>
            <p:ph idx="1"/>
          </p:nvPr>
        </p:nvSpPr>
        <p:spPr>
          <a:xfrm>
            <a:off x="838200" y="1920696"/>
            <a:ext cx="10515600" cy="3997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6C858B7-55DF-7EAC-CD26-AD3DCD9F6DEC}"/>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363295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5722-1679-D4B5-52C4-018CC9D6534E}"/>
              </a:ext>
            </a:extLst>
          </p:cNvPr>
          <p:cNvSpPr>
            <a:spLocks noGrp="1"/>
          </p:cNvSpPr>
          <p:nvPr>
            <p:ph type="title"/>
          </p:nvPr>
        </p:nvSpPr>
        <p:spPr>
          <a:xfrm>
            <a:off x="1167384" y="46019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9CC1446-0E6C-4F9B-40DD-D1E2DA7DF8BB}"/>
              </a:ext>
            </a:extLst>
          </p:cNvPr>
          <p:cNvSpPr>
            <a:spLocks noGrp="1"/>
          </p:cNvSpPr>
          <p:nvPr>
            <p:ph idx="1"/>
          </p:nvPr>
        </p:nvSpPr>
        <p:spPr>
          <a:xfrm>
            <a:off x="1167384" y="1920695"/>
            <a:ext cx="10515600" cy="4203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9F343F9-FCD3-9CD0-A2EC-AD76020A0BDA}"/>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11" name="Rectangle 10">
            <a:extLst>
              <a:ext uri="{FF2B5EF4-FFF2-40B4-BE49-F238E27FC236}">
                <a16:creationId xmlns:a16="http://schemas.microsoft.com/office/drawing/2014/main" id="{155B8A03-38D9-97B3-12A2-A7F714ADDEDB}"/>
              </a:ext>
            </a:extLst>
          </p:cNvPr>
          <p:cNvSpPr/>
          <p:nvPr userDrawn="1"/>
        </p:nvSpPr>
        <p:spPr>
          <a:xfrm rot="5400000">
            <a:off x="-3050500" y="3050497"/>
            <a:ext cx="6858002"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7670"/>
              </a:solidFill>
            </a:endParaRPr>
          </a:p>
        </p:txBody>
      </p:sp>
    </p:spTree>
    <p:extLst>
      <p:ext uri="{BB962C8B-B14F-4D97-AF65-F5344CB8AC3E}">
        <p14:creationId xmlns:p14="http://schemas.microsoft.com/office/powerpoint/2010/main" val="295893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58B7-55DF-7EAC-CD26-AD3DCD9F6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F1FFC-CE4B-790A-947D-2ABB69E460B2}"/>
              </a:ext>
            </a:extLst>
          </p:cNvPr>
          <p:cNvSpPr>
            <a:spLocks noGrp="1"/>
          </p:cNvSpPr>
          <p:nvPr>
            <p:ph sz="half" idx="1"/>
          </p:nvPr>
        </p:nvSpPr>
        <p:spPr>
          <a:xfrm>
            <a:off x="838200" y="1825625"/>
            <a:ext cx="5181600" cy="4138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2561C-F1A6-670D-1024-6121E2953AD8}"/>
              </a:ext>
            </a:extLst>
          </p:cNvPr>
          <p:cNvSpPr>
            <a:spLocks noGrp="1"/>
          </p:cNvSpPr>
          <p:nvPr>
            <p:ph sz="half" idx="2"/>
          </p:nvPr>
        </p:nvSpPr>
        <p:spPr>
          <a:xfrm>
            <a:off x="6172200" y="1825625"/>
            <a:ext cx="5181600" cy="4138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A51280-65C3-02C3-4BF2-AEEB5F9356D2}"/>
              </a:ext>
            </a:extLst>
          </p:cNvPr>
          <p:cNvSpPr>
            <a:spLocks noGrp="1"/>
          </p:cNvSpPr>
          <p:nvPr>
            <p:ph type="dt" sz="half" idx="10"/>
          </p:nvPr>
        </p:nvSpPr>
        <p:spPr/>
        <p:txBody>
          <a:bodyPr/>
          <a:lstStyle/>
          <a:p>
            <a:fld id="{5F1EADBC-027D-0D4D-AC47-99886BF751F4}" type="datetimeFigureOut">
              <a:rPr lang="en-US" smtClean="0"/>
              <a:t>5/16/2023</a:t>
            </a:fld>
            <a:endParaRPr lang="en-US"/>
          </a:p>
        </p:txBody>
      </p:sp>
      <p:sp>
        <p:nvSpPr>
          <p:cNvPr id="6" name="Footer Placeholder 5">
            <a:extLst>
              <a:ext uri="{FF2B5EF4-FFF2-40B4-BE49-F238E27FC236}">
                <a16:creationId xmlns:a16="http://schemas.microsoft.com/office/drawing/2014/main" id="{B97EE645-65F4-AF8F-F735-66C193684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73EEC-9419-25A2-C839-34DAB93A598E}"/>
              </a:ext>
            </a:extLst>
          </p:cNvPr>
          <p:cNvSpPr>
            <a:spLocks noGrp="1"/>
          </p:cNvSpPr>
          <p:nvPr>
            <p:ph type="sldNum" sz="quarter" idx="12"/>
          </p:nvPr>
        </p:nvSpPr>
        <p:spPr/>
        <p:txBody>
          <a:bodyPr/>
          <a:lstStyle/>
          <a:p>
            <a:fld id="{A2D20681-AC86-7B49-819F-B7126BFEEB91}" type="slidenum">
              <a:rPr lang="en-US" smtClean="0"/>
              <a:t>‹#›</a:t>
            </a:fld>
            <a:endParaRPr lang="en-US"/>
          </a:p>
        </p:txBody>
      </p:sp>
      <p:sp>
        <p:nvSpPr>
          <p:cNvPr id="9" name="Rectangle 8">
            <a:extLst>
              <a:ext uri="{FF2B5EF4-FFF2-40B4-BE49-F238E27FC236}">
                <a16:creationId xmlns:a16="http://schemas.microsoft.com/office/drawing/2014/main" id="{4380C8C4-66D9-CB4E-FD4B-7B4436486B59}"/>
              </a:ext>
            </a:extLst>
          </p:cNvPr>
          <p:cNvSpPr/>
          <p:nvPr userDrawn="1"/>
        </p:nvSpPr>
        <p:spPr>
          <a:xfrm>
            <a:off x="0" y="6100997"/>
            <a:ext cx="12192000"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F08E051B-84C5-FF85-BF54-DC8B70EEBBD6}"/>
              </a:ext>
            </a:extLst>
          </p:cNvPr>
          <p:cNvPicPr>
            <a:picLocks noChangeAspect="1"/>
          </p:cNvPicPr>
          <p:nvPr userDrawn="1"/>
        </p:nvPicPr>
        <p:blipFill>
          <a:blip r:embed="rId2"/>
          <a:stretch>
            <a:fillRect/>
          </a:stretch>
        </p:blipFill>
        <p:spPr>
          <a:xfrm>
            <a:off x="9493769" y="6036730"/>
            <a:ext cx="2818151" cy="805186"/>
          </a:xfrm>
          <a:prstGeom prst="rect">
            <a:avLst/>
          </a:prstGeom>
        </p:spPr>
      </p:pic>
    </p:spTree>
    <p:extLst>
      <p:ext uri="{BB962C8B-B14F-4D97-AF65-F5344CB8AC3E}">
        <p14:creationId xmlns:p14="http://schemas.microsoft.com/office/powerpoint/2010/main" val="383384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5722-1679-D4B5-52C4-018CC9D6534E}"/>
              </a:ext>
            </a:extLst>
          </p:cNvPr>
          <p:cNvSpPr>
            <a:spLocks noGrp="1"/>
          </p:cNvSpPr>
          <p:nvPr>
            <p:ph type="title"/>
          </p:nvPr>
        </p:nvSpPr>
        <p:spPr>
          <a:xfrm>
            <a:off x="1167384" y="460195"/>
            <a:ext cx="10515600" cy="1325563"/>
          </a:xfrm>
        </p:spPr>
        <p:txBody>
          <a:bodyPr/>
          <a:lstStyle/>
          <a:p>
            <a:r>
              <a:rPr lang="en-US"/>
              <a:t>Click to edit Master title style</a:t>
            </a:r>
          </a:p>
        </p:txBody>
      </p:sp>
      <p:pic>
        <p:nvPicPr>
          <p:cNvPr id="10" name="Picture 9">
            <a:extLst>
              <a:ext uri="{FF2B5EF4-FFF2-40B4-BE49-F238E27FC236}">
                <a16:creationId xmlns:a16="http://schemas.microsoft.com/office/drawing/2014/main" id="{69F343F9-FCD3-9CD0-A2EC-AD76020A0BDA}"/>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11" name="Rectangle 10">
            <a:extLst>
              <a:ext uri="{FF2B5EF4-FFF2-40B4-BE49-F238E27FC236}">
                <a16:creationId xmlns:a16="http://schemas.microsoft.com/office/drawing/2014/main" id="{155B8A03-38D9-97B3-12A2-A7F714ADDEDB}"/>
              </a:ext>
            </a:extLst>
          </p:cNvPr>
          <p:cNvSpPr/>
          <p:nvPr userDrawn="1"/>
        </p:nvSpPr>
        <p:spPr>
          <a:xfrm rot="5400000">
            <a:off x="-3050500" y="3050497"/>
            <a:ext cx="6858002"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7670"/>
              </a:solidFill>
            </a:endParaRPr>
          </a:p>
        </p:txBody>
      </p:sp>
      <p:sp>
        <p:nvSpPr>
          <p:cNvPr id="6" name="Content Placeholder 2">
            <a:extLst>
              <a:ext uri="{FF2B5EF4-FFF2-40B4-BE49-F238E27FC236}">
                <a16:creationId xmlns:a16="http://schemas.microsoft.com/office/drawing/2014/main" id="{869F1FFC-CE4B-790A-947D-2ABB69E460B2}"/>
              </a:ext>
            </a:extLst>
          </p:cNvPr>
          <p:cNvSpPr>
            <a:spLocks noGrp="1"/>
          </p:cNvSpPr>
          <p:nvPr>
            <p:ph sz="half" idx="1"/>
          </p:nvPr>
        </p:nvSpPr>
        <p:spPr>
          <a:xfrm>
            <a:off x="1167384" y="1959471"/>
            <a:ext cx="5181600" cy="4138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869F1FFC-CE4B-790A-947D-2ABB69E460B2}"/>
              </a:ext>
            </a:extLst>
          </p:cNvPr>
          <p:cNvSpPr>
            <a:spLocks noGrp="1"/>
          </p:cNvSpPr>
          <p:nvPr>
            <p:ph sz="half" idx="10"/>
          </p:nvPr>
        </p:nvSpPr>
        <p:spPr>
          <a:xfrm>
            <a:off x="6501384" y="1959472"/>
            <a:ext cx="5181600" cy="4138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97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2913-8E89-1DF7-67C1-2430EC5B5A36}"/>
              </a:ext>
            </a:extLst>
          </p:cNvPr>
          <p:cNvSpPr>
            <a:spLocks noGrp="1"/>
          </p:cNvSpPr>
          <p:nvPr>
            <p:ph type="title"/>
          </p:nvPr>
        </p:nvSpPr>
        <p:spPr>
          <a:xfrm>
            <a:off x="1436781"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46086A7-615C-539E-C1F4-1CF346A67BAD}"/>
              </a:ext>
            </a:extLst>
          </p:cNvPr>
          <p:cNvSpPr>
            <a:spLocks noGrp="1"/>
          </p:cNvSpPr>
          <p:nvPr>
            <p:ph type="body" idx="1"/>
          </p:nvPr>
        </p:nvSpPr>
        <p:spPr>
          <a:xfrm>
            <a:off x="143678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C4638715-9AA4-244C-E014-F876E2118543}"/>
              </a:ext>
            </a:extLst>
          </p:cNvPr>
          <p:cNvSpPr/>
          <p:nvPr userDrawn="1"/>
        </p:nvSpPr>
        <p:spPr>
          <a:xfrm rot="5400000">
            <a:off x="-3048002" y="3050499"/>
            <a:ext cx="6858002" cy="757003"/>
          </a:xfrm>
          <a:prstGeom prst="rect">
            <a:avLst/>
          </a:prstGeom>
          <a:solidFill>
            <a:srgbClr val="273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49C152F-4FB7-C7E7-4677-20371495F763}"/>
              </a:ext>
            </a:extLst>
          </p:cNvPr>
          <p:cNvPicPr>
            <a:picLocks noChangeAspect="1"/>
          </p:cNvPicPr>
          <p:nvPr userDrawn="1"/>
        </p:nvPicPr>
        <p:blipFill>
          <a:blip r:embed="rId2"/>
          <a:stretch>
            <a:fillRect/>
          </a:stretch>
        </p:blipFill>
        <p:spPr>
          <a:xfrm>
            <a:off x="9758409" y="6272033"/>
            <a:ext cx="2193972" cy="561249"/>
          </a:xfrm>
          <a:prstGeom prst="rect">
            <a:avLst/>
          </a:prstGeom>
        </p:spPr>
      </p:pic>
    </p:spTree>
    <p:extLst>
      <p:ext uri="{BB962C8B-B14F-4D97-AF65-F5344CB8AC3E}">
        <p14:creationId xmlns:p14="http://schemas.microsoft.com/office/powerpoint/2010/main" val="42273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343F9-FCD3-9CD0-A2EC-AD76020A0BDA}"/>
              </a:ext>
            </a:extLst>
          </p:cNvPr>
          <p:cNvPicPr>
            <a:picLocks noChangeAspect="1"/>
          </p:cNvPicPr>
          <p:nvPr userDrawn="1"/>
        </p:nvPicPr>
        <p:blipFill>
          <a:blip r:embed="rId2"/>
          <a:stretch>
            <a:fillRect/>
          </a:stretch>
        </p:blipFill>
        <p:spPr>
          <a:xfrm>
            <a:off x="9758409" y="6272033"/>
            <a:ext cx="2193972" cy="561249"/>
          </a:xfrm>
          <a:prstGeom prst="rect">
            <a:avLst/>
          </a:prstGeom>
        </p:spPr>
      </p:pic>
      <p:sp>
        <p:nvSpPr>
          <p:cNvPr id="11" name="Rectangle 10">
            <a:extLst>
              <a:ext uri="{FF2B5EF4-FFF2-40B4-BE49-F238E27FC236}">
                <a16:creationId xmlns:a16="http://schemas.microsoft.com/office/drawing/2014/main" id="{155B8A03-38D9-97B3-12A2-A7F714ADDEDB}"/>
              </a:ext>
            </a:extLst>
          </p:cNvPr>
          <p:cNvSpPr/>
          <p:nvPr userDrawn="1"/>
        </p:nvSpPr>
        <p:spPr>
          <a:xfrm rot="5400000">
            <a:off x="-3050500" y="3050497"/>
            <a:ext cx="6858002" cy="757003"/>
          </a:xfrm>
          <a:prstGeom prst="rect">
            <a:avLst/>
          </a:prstGeom>
          <a:solidFill>
            <a:srgbClr val="207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7670"/>
              </a:solidFill>
            </a:endParaRPr>
          </a:p>
        </p:txBody>
      </p:sp>
      <p:sp>
        <p:nvSpPr>
          <p:cNvPr id="6" name="Title 1">
            <a:extLst>
              <a:ext uri="{FF2B5EF4-FFF2-40B4-BE49-F238E27FC236}">
                <a16:creationId xmlns:a16="http://schemas.microsoft.com/office/drawing/2014/main" id="{9ECD2913-8E89-1DF7-67C1-2430EC5B5A36}"/>
              </a:ext>
            </a:extLst>
          </p:cNvPr>
          <p:cNvSpPr>
            <a:spLocks noGrp="1"/>
          </p:cNvSpPr>
          <p:nvPr>
            <p:ph type="title"/>
          </p:nvPr>
        </p:nvSpPr>
        <p:spPr>
          <a:xfrm>
            <a:off x="1436781" y="1709738"/>
            <a:ext cx="10515600" cy="2852737"/>
          </a:xfrm>
        </p:spPr>
        <p:txBody>
          <a:bodyPr anchor="b"/>
          <a:lstStyle>
            <a:lvl1pPr>
              <a:defRPr sz="6000"/>
            </a:lvl1pPr>
          </a:lstStyle>
          <a:p>
            <a:r>
              <a:rPr lang="en-US" dirty="0"/>
              <a:t>Click to edit Master title style</a:t>
            </a:r>
          </a:p>
        </p:txBody>
      </p:sp>
      <p:sp>
        <p:nvSpPr>
          <p:cNvPr id="7" name="Text Placeholder 2">
            <a:extLst>
              <a:ext uri="{FF2B5EF4-FFF2-40B4-BE49-F238E27FC236}">
                <a16:creationId xmlns:a16="http://schemas.microsoft.com/office/drawing/2014/main" id="{146086A7-615C-539E-C1F4-1CF346A67BAD}"/>
              </a:ext>
            </a:extLst>
          </p:cNvPr>
          <p:cNvSpPr>
            <a:spLocks noGrp="1"/>
          </p:cNvSpPr>
          <p:nvPr>
            <p:ph type="body" idx="1"/>
          </p:nvPr>
        </p:nvSpPr>
        <p:spPr>
          <a:xfrm>
            <a:off x="143678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833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C7C159-8C44-BEA9-2522-EDFE55F1A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91499D-0FDC-A704-0E24-294740561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B190F2-D5E4-15B7-E0C2-091B4224F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EADBC-027D-0D4D-AC47-99886BF751F4}" type="datetimeFigureOut">
              <a:rPr lang="en-US" smtClean="0"/>
              <a:t>5/16/2023</a:t>
            </a:fld>
            <a:endParaRPr lang="en-US"/>
          </a:p>
        </p:txBody>
      </p:sp>
      <p:sp>
        <p:nvSpPr>
          <p:cNvPr id="5" name="Footer Placeholder 4">
            <a:extLst>
              <a:ext uri="{FF2B5EF4-FFF2-40B4-BE49-F238E27FC236}">
                <a16:creationId xmlns:a16="http://schemas.microsoft.com/office/drawing/2014/main" id="{477671B0-7C83-5DE5-12AA-87A9CA05E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4AE487-49A0-1EBA-5AFE-9CD0F97E7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20681-AC86-7B49-819F-B7126BFEEB91}" type="slidenum">
              <a:rPr lang="en-US" smtClean="0"/>
              <a:t>‹#›</a:t>
            </a:fld>
            <a:endParaRPr lang="en-US"/>
          </a:p>
        </p:txBody>
      </p:sp>
    </p:spTree>
    <p:extLst>
      <p:ext uri="{BB962C8B-B14F-4D97-AF65-F5344CB8AC3E}">
        <p14:creationId xmlns:p14="http://schemas.microsoft.com/office/powerpoint/2010/main" val="598477574"/>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61" r:id="rId4"/>
    <p:sldLayoutId id="2147483660" r:id="rId5"/>
    <p:sldLayoutId id="2147483652" r:id="rId6"/>
    <p:sldLayoutId id="2147483663" r:id="rId7"/>
    <p:sldLayoutId id="2147483651" r:id="rId8"/>
    <p:sldLayoutId id="2147483662" r:id="rId9"/>
    <p:sldLayoutId id="2147483665" r:id="rId10"/>
    <p:sldLayoutId id="2147483653" r:id="rId11"/>
    <p:sldLayoutId id="2147483657" r:id="rId12"/>
    <p:sldLayoutId id="2147483656" r:id="rId13"/>
    <p:sldLayoutId id="2147483654" r:id="rId14"/>
    <p:sldLayoutId id="2147483666" r:id="rId15"/>
    <p:sldLayoutId id="2147483667" r:id="rId16"/>
    <p:sldLayoutId id="2147483669" r:id="rId17"/>
    <p:sldLayoutId id="2147483672" r:id="rId18"/>
    <p:sldLayoutId id="2147483697" r:id="rId19"/>
    <p:sldLayoutId id="2147483699" r:id="rId20"/>
  </p:sldLayoutIdLst>
  <p:txStyles>
    <p:titleStyle>
      <a:lvl1pPr algn="l" defTabSz="914400" rtl="0" eaLnBrk="1" latinLnBrk="0" hangingPunct="1">
        <a:lnSpc>
          <a:spcPct val="90000"/>
        </a:lnSpc>
        <a:spcBef>
          <a:spcPct val="0"/>
        </a:spcBef>
        <a:buNone/>
        <a:defRPr sz="4400" b="1" i="0" kern="1200">
          <a:solidFill>
            <a:srgbClr val="273466"/>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65000"/>
              <a:lumOff val="35000"/>
            </a:schemeClr>
          </a:solidFill>
          <a:latin typeface="Poppins Medium" pitchFamily="2" charset="77"/>
          <a:ea typeface="+mn-ea"/>
          <a:cs typeface="Poppins Medium"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Poppins Medium" pitchFamily="2" charset="77"/>
          <a:ea typeface="+mn-ea"/>
          <a:cs typeface="Poppins Medium"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Poppins Medium" pitchFamily="2" charset="77"/>
          <a:ea typeface="+mn-ea"/>
          <a:cs typeface="Poppins Medium"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Poppins Medium" pitchFamily="2" charset="77"/>
          <a:ea typeface="+mn-ea"/>
          <a:cs typeface="Poppins Medium"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Poppins Medium" pitchFamily="2" charset="77"/>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hyperlink" Target="http://www.transcen.org/" TargetMode="External"/><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hyperlink" Target="mailto:inquiries@transcen.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www.flickr.com/photos/17088227@N00/30118072626"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FD2AD-DCC6-FFED-BF26-D870F0142BE8}"/>
              </a:ext>
            </a:extLst>
          </p:cNvPr>
          <p:cNvSpPr txBox="1"/>
          <p:nvPr/>
        </p:nvSpPr>
        <p:spPr>
          <a:xfrm>
            <a:off x="0" y="1355128"/>
            <a:ext cx="4064493" cy="6449971"/>
          </a:xfrm>
          <a:prstGeom prst="rect">
            <a:avLst/>
          </a:prstGeom>
          <a:noFill/>
        </p:spPr>
        <p:txBody>
          <a:bodyPr wrap="square">
            <a:spAutoFit/>
          </a:bodyPr>
          <a:lstStyle/>
          <a:p>
            <a:pPr algn="ctr"/>
            <a:r>
              <a:rPr kumimoji="0" lang="en-US" sz="3200" b="1" i="0" u="none" strike="noStrike" kern="1200" cap="none" spc="0" normalizeH="0" baseline="0" noProof="0" dirty="0">
                <a:ln>
                  <a:noFill/>
                </a:ln>
                <a:solidFill>
                  <a:schemeClr val="bg1"/>
                </a:solidFill>
                <a:effectLst/>
                <a:uLnTx/>
                <a:uFillTx/>
                <a:latin typeface="Poppins" pitchFamily="2" charset="77"/>
                <a:ea typeface="+mj-ea"/>
                <a:cs typeface="Poppins" pitchFamily="2" charset="77"/>
              </a:rPr>
              <a:t>Customized Employment 2.0:</a:t>
            </a:r>
          </a:p>
          <a:p>
            <a:pPr algn="ctr"/>
            <a:r>
              <a:rPr lang="en-US" sz="3200" b="1" i="1" dirty="0">
                <a:solidFill>
                  <a:schemeClr val="bg1"/>
                </a:solidFill>
                <a:latin typeface="Poppins" pitchFamily="2" charset="77"/>
                <a:ea typeface="+mj-ea"/>
                <a:cs typeface="Poppins" pitchFamily="2" charset="77"/>
              </a:rPr>
              <a:t>Principles to practice</a:t>
            </a:r>
          </a:p>
          <a:p>
            <a:pPr algn="ctr"/>
            <a:endParaRPr kumimoji="0" lang="en-US" sz="3200" b="1" i="1" u="none" strike="noStrike" kern="1200" cap="none" spc="0" normalizeH="0" baseline="0" noProof="0" dirty="0">
              <a:ln>
                <a:noFill/>
              </a:ln>
              <a:solidFill>
                <a:schemeClr val="bg1"/>
              </a:solidFill>
              <a:effectLst/>
              <a:uLnTx/>
              <a:uFillTx/>
              <a:latin typeface="Poppins" pitchFamily="2" charset="77"/>
              <a:ea typeface="+mj-ea"/>
              <a:cs typeface="Poppins" pitchFamily="2" charset="77"/>
            </a:endParaRPr>
          </a:p>
          <a:p>
            <a:pPr algn="ctr"/>
            <a:endParaRPr lang="en-US" sz="3200" b="1" i="1" dirty="0">
              <a:solidFill>
                <a:schemeClr val="bg1"/>
              </a:solidFill>
              <a:latin typeface="Poppins" pitchFamily="2" charset="77"/>
              <a:ea typeface="+mj-ea"/>
              <a:cs typeface="Poppins" pitchFamily="2" charset="77"/>
            </a:endParaRPr>
          </a:p>
          <a:p>
            <a:pPr algn="ctr"/>
            <a:r>
              <a:rPr kumimoji="0" lang="en-US" sz="2800" b="1" u="none" strike="noStrike" kern="1200" cap="none" spc="0" normalizeH="0" baseline="0" noProof="0" dirty="0">
                <a:ln>
                  <a:noFill/>
                </a:ln>
                <a:solidFill>
                  <a:schemeClr val="bg1"/>
                </a:solidFill>
                <a:effectLst/>
                <a:uLnTx/>
                <a:uFillTx/>
                <a:latin typeface="Poppins" pitchFamily="2" charset="77"/>
                <a:ea typeface="+mj-ea"/>
                <a:cs typeface="Poppins" pitchFamily="2" charset="77"/>
              </a:rPr>
              <a:t>May 8</a:t>
            </a:r>
            <a:r>
              <a:rPr kumimoji="0" lang="en-US" sz="2800" b="1" u="none" strike="noStrike" kern="1200" cap="none" spc="0" normalizeH="0" baseline="30000" noProof="0" dirty="0">
                <a:ln>
                  <a:noFill/>
                </a:ln>
                <a:solidFill>
                  <a:schemeClr val="bg1"/>
                </a:solidFill>
                <a:effectLst/>
                <a:uLnTx/>
                <a:uFillTx/>
                <a:latin typeface="Poppins" pitchFamily="2" charset="77"/>
                <a:ea typeface="+mj-ea"/>
                <a:cs typeface="Poppins" pitchFamily="2" charset="77"/>
              </a:rPr>
              <a:t>th</a:t>
            </a:r>
            <a:r>
              <a:rPr kumimoji="0" lang="en-US" sz="2800" b="1" u="none" strike="noStrike" kern="1200" cap="none" spc="0" normalizeH="0" baseline="0" noProof="0" dirty="0">
                <a:ln>
                  <a:noFill/>
                </a:ln>
                <a:solidFill>
                  <a:schemeClr val="bg1"/>
                </a:solidFill>
                <a:effectLst/>
                <a:uLnTx/>
                <a:uFillTx/>
                <a:latin typeface="Poppins" pitchFamily="2" charset="77"/>
                <a:ea typeface="+mj-ea"/>
                <a:cs typeface="Poppins" pitchFamily="2" charset="77"/>
              </a:rPr>
              <a:t>, 2023</a:t>
            </a:r>
            <a:endParaRPr lang="en-US" sz="2800" b="1" dirty="0">
              <a:solidFill>
                <a:schemeClr val="bg1"/>
              </a:solidFill>
              <a:latin typeface="Poppins" pitchFamily="2" charset="77"/>
              <a:ea typeface="+mj-ea"/>
              <a:cs typeface="Poppins" pitchFamily="2" charset="77"/>
            </a:endParaRPr>
          </a:p>
          <a:p>
            <a:pPr algn="ctr"/>
            <a:r>
              <a:rPr kumimoji="0" lang="en-US" sz="2800" b="1" u="none" strike="noStrike" kern="1200" cap="none" spc="0" normalizeH="0" baseline="0" noProof="0" dirty="0">
                <a:ln>
                  <a:noFill/>
                </a:ln>
                <a:solidFill>
                  <a:schemeClr val="bg1"/>
                </a:solidFill>
                <a:effectLst/>
                <a:uLnTx/>
                <a:uFillTx/>
                <a:latin typeface="Poppins" pitchFamily="2" charset="77"/>
                <a:ea typeface="+mj-ea"/>
                <a:cs typeface="Poppins" pitchFamily="2" charset="77"/>
              </a:rPr>
              <a:t>Sara Murphy</a:t>
            </a:r>
          </a:p>
          <a:p>
            <a:pPr algn="ctr"/>
            <a:r>
              <a:rPr lang="en-US" sz="2800" b="1" dirty="0">
                <a:solidFill>
                  <a:schemeClr val="bg1"/>
                </a:solidFill>
                <a:latin typeface="Poppins" pitchFamily="2" charset="77"/>
                <a:ea typeface="+mj-ea"/>
                <a:cs typeface="Poppins" pitchFamily="2" charset="77"/>
              </a:rPr>
              <a:t>Melbourne, AU</a:t>
            </a:r>
            <a:endParaRPr kumimoji="0" lang="en-US" sz="2800" b="1" u="none" strike="noStrike" kern="1200" cap="none" spc="0" normalizeH="0" baseline="0" noProof="0" dirty="0">
              <a:ln>
                <a:noFill/>
              </a:ln>
              <a:solidFill>
                <a:schemeClr val="bg1"/>
              </a:solidFill>
              <a:effectLst/>
              <a:uLnTx/>
              <a:uFillTx/>
              <a:latin typeface="Poppins" pitchFamily="2" charset="77"/>
              <a:ea typeface="+mj-ea"/>
              <a:cs typeface="Poppins" pitchFamily="2" charset="77"/>
            </a:endParaRPr>
          </a:p>
          <a:p>
            <a:endParaRPr lang="en-US" sz="4400" b="1" dirty="0">
              <a:solidFill>
                <a:schemeClr val="bg1"/>
              </a:solidFill>
              <a:latin typeface="Poppins" pitchFamily="2" charset="77"/>
              <a:ea typeface="+mj-ea"/>
              <a:cs typeface="Poppins" pitchFamily="2" charset="77"/>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Poppins Medium" pitchFamily="2" charset="77"/>
              <a:ea typeface="+mn-ea"/>
              <a:cs typeface="Poppins Medium" pitchFamily="2" charset="77"/>
            </a:endParaRPr>
          </a:p>
          <a:p>
            <a:endParaRPr lang="en-US" sz="4400" b="1" dirty="0">
              <a:solidFill>
                <a:schemeClr val="bg1"/>
              </a:solidFill>
              <a:latin typeface="Poppins" pitchFamily="2" charset="77"/>
              <a:ea typeface="+mj-ea"/>
              <a:cs typeface="Poppins" pitchFamily="2" charset="77"/>
            </a:endParaRPr>
          </a:p>
          <a:p>
            <a:endParaRPr lang="en-US" sz="1200" dirty="0">
              <a:solidFill>
                <a:schemeClr val="bg1"/>
              </a:solidFill>
            </a:endParaRPr>
          </a:p>
        </p:txBody>
      </p:sp>
    </p:spTree>
    <p:extLst>
      <p:ext uri="{BB962C8B-B14F-4D97-AF65-F5344CB8AC3E}">
        <p14:creationId xmlns:p14="http://schemas.microsoft.com/office/powerpoint/2010/main" val="155463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2454264" y="4511040"/>
            <a:ext cx="6675120" cy="1752600"/>
          </a:xfrm>
        </p:spPr>
        <p:txBody>
          <a:bodyPr>
            <a:normAutofit fontScale="90000"/>
          </a:bodyPr>
          <a:lstStyle/>
          <a:p>
            <a:pPr algn="ctr" eaLnBrk="1" hangingPunct="1"/>
            <a:r>
              <a:rPr lang="en-US" b="1" i="1" dirty="0">
                <a:solidFill>
                  <a:schemeClr val="bg2">
                    <a:lumMod val="25000"/>
                  </a:schemeClr>
                </a:solidFill>
              </a:rPr>
              <a:t>Employee of the Year </a:t>
            </a:r>
            <a:br>
              <a:rPr lang="en-US" b="1" i="1" dirty="0">
                <a:solidFill>
                  <a:srgbClr val="C00000"/>
                </a:solidFill>
              </a:rPr>
            </a:br>
            <a:r>
              <a:rPr lang="en-US" b="1" dirty="0"/>
              <a:t>Divisadero Car Wash</a:t>
            </a:r>
            <a:br>
              <a:rPr lang="en-US" b="1" dirty="0"/>
            </a:br>
            <a:endParaRPr lang="en-US" b="1" dirty="0"/>
          </a:p>
        </p:txBody>
      </p:sp>
      <p:pic>
        <p:nvPicPr>
          <p:cNvPr id="5" name="Picture 4" descr="Roy.jpg" title="Picture of Roy tapping a sunroof on a car that he is about to wash"/>
          <p:cNvPicPr>
            <a:picLocks noChangeAspect="1"/>
          </p:cNvPicPr>
          <p:nvPr/>
        </p:nvPicPr>
        <p:blipFill>
          <a:blip r:embed="rId3" cstate="print"/>
          <a:stretch>
            <a:fillRect/>
          </a:stretch>
        </p:blipFill>
        <p:spPr>
          <a:xfrm>
            <a:off x="3468349" y="838200"/>
            <a:ext cx="4646951" cy="3429000"/>
          </a:xfrm>
          <a:prstGeom prst="rect">
            <a:avLst/>
          </a:prstGeom>
          <a:ln>
            <a:noFill/>
          </a:ln>
          <a:effectLst/>
        </p:spPr>
      </p:pic>
    </p:spTree>
    <p:extLst>
      <p:ext uri="{BB962C8B-B14F-4D97-AF65-F5344CB8AC3E}">
        <p14:creationId xmlns:p14="http://schemas.microsoft.com/office/powerpoint/2010/main" val="340844180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xfrm>
            <a:off x="7620000" y="18288"/>
            <a:ext cx="1066800" cy="329184"/>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100</a:t>
            </a:fld>
            <a:endParaRPr lang="en-US" dirty="0"/>
          </a:p>
        </p:txBody>
      </p:sp>
      <p:sp>
        <p:nvSpPr>
          <p:cNvPr id="22532" name="Rectangle 2"/>
          <p:cNvSpPr>
            <a:spLocks noGrp="1" noChangeArrowheads="1"/>
          </p:cNvSpPr>
          <p:nvPr>
            <p:ph type="title"/>
          </p:nvPr>
        </p:nvSpPr>
        <p:spPr>
          <a:xfrm>
            <a:off x="1036321" y="341198"/>
            <a:ext cx="9326880" cy="1319606"/>
          </a:xfrm>
        </p:spPr>
        <p:txBody>
          <a:bodyPr>
            <a:normAutofit fontScale="90000"/>
          </a:bodyPr>
          <a:lstStyle/>
          <a:p>
            <a:pPr eaLnBrk="1" hangingPunct="1"/>
            <a:r>
              <a:rPr lang="en-US" sz="4900" dirty="0">
                <a:solidFill>
                  <a:schemeClr val="tx2">
                    <a:lumMod val="75000"/>
                  </a:schemeClr>
                </a:solidFill>
              </a:rPr>
              <a:t>“We’re not hiring” to </a:t>
            </a:r>
            <a:br>
              <a:rPr lang="en-US" sz="4900" dirty="0">
                <a:solidFill>
                  <a:schemeClr val="tx2">
                    <a:lumMod val="75000"/>
                  </a:schemeClr>
                </a:solidFill>
              </a:rPr>
            </a:br>
            <a:r>
              <a:rPr lang="en-US" sz="4900" dirty="0">
                <a:solidFill>
                  <a:schemeClr val="tx2">
                    <a:lumMod val="75000"/>
                  </a:schemeClr>
                </a:solidFill>
              </a:rPr>
              <a:t>“When can he start?”</a:t>
            </a:r>
          </a:p>
        </p:txBody>
      </p:sp>
      <p:sp>
        <p:nvSpPr>
          <p:cNvPr id="22533" name="Rectangle 3"/>
          <p:cNvSpPr>
            <a:spLocks noGrp="1" noChangeArrowheads="1"/>
          </p:cNvSpPr>
          <p:nvPr>
            <p:ph type="body" idx="1"/>
          </p:nvPr>
        </p:nvSpPr>
        <p:spPr>
          <a:xfrm>
            <a:off x="1356360" y="1845734"/>
            <a:ext cx="10393680" cy="4250266"/>
          </a:xfrm>
        </p:spPr>
        <p:txBody>
          <a:bodyPr>
            <a:normAutofit/>
          </a:bodyPr>
          <a:lstStyle/>
          <a:p>
            <a:pPr eaLnBrk="1" hangingPunct="1"/>
            <a:r>
              <a:rPr lang="en-US" dirty="0"/>
              <a:t>Rob has skills and attributes the employer valued</a:t>
            </a:r>
          </a:p>
          <a:p>
            <a:pPr eaLnBrk="1" hangingPunct="1"/>
            <a:r>
              <a:rPr lang="en-US" dirty="0"/>
              <a:t>He is extremely interested in the business</a:t>
            </a:r>
          </a:p>
          <a:p>
            <a:pPr lvl="1">
              <a:buFont typeface="Arial" panose="020B0604020202020204" pitchFamily="34" charset="0"/>
              <a:buChar char="•"/>
            </a:pPr>
            <a:r>
              <a:rPr lang="en-US" sz="2600" dirty="0"/>
              <a:t>“He’s one of us” </a:t>
            </a:r>
          </a:p>
          <a:p>
            <a:pPr lvl="1">
              <a:buFont typeface="Arial" panose="020B0604020202020204" pitchFamily="34" charset="0"/>
              <a:buChar char="•"/>
            </a:pPr>
            <a:r>
              <a:rPr lang="en-US" dirty="0"/>
              <a:t>Minimizes disability</a:t>
            </a:r>
            <a:endParaRPr lang="en-US" sz="2600" dirty="0"/>
          </a:p>
          <a:p>
            <a:pPr eaLnBrk="1" hangingPunct="1"/>
            <a:r>
              <a:rPr lang="en-US" dirty="0"/>
              <a:t>Job developer identified needs and presented a cost effective, solution to the employer’s problems </a:t>
            </a:r>
          </a:p>
          <a:p>
            <a:pPr eaLnBrk="1" hangingPunct="1"/>
            <a:r>
              <a:rPr lang="en-US" dirty="0"/>
              <a:t>Job developer helped the employer to understand how to utilized Rob’s skills and accommodate his disabilities</a:t>
            </a:r>
          </a:p>
        </p:txBody>
      </p:sp>
    </p:spTree>
    <p:extLst>
      <p:ext uri="{BB962C8B-B14F-4D97-AF65-F5344CB8AC3E}">
        <p14:creationId xmlns:p14="http://schemas.microsoft.com/office/powerpoint/2010/main" val="3673784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288"/>
            <a:ext cx="10058400" cy="1860232"/>
          </a:xfrm>
        </p:spPr>
        <p:txBody>
          <a:bodyPr>
            <a:normAutofit/>
          </a:bodyPr>
          <a:lstStyle/>
          <a:p>
            <a:r>
              <a:rPr lang="en-US" dirty="0"/>
              <a:t>Lessons Learned</a:t>
            </a:r>
          </a:p>
        </p:txBody>
      </p:sp>
      <p:sp>
        <p:nvSpPr>
          <p:cNvPr id="3" name="Content Placeholder 2"/>
          <p:cNvSpPr>
            <a:spLocks noGrp="1"/>
          </p:cNvSpPr>
          <p:nvPr>
            <p:ph idx="1"/>
          </p:nvPr>
        </p:nvSpPr>
        <p:spPr>
          <a:xfrm>
            <a:off x="1295400" y="1295462"/>
            <a:ext cx="9863666" cy="4802655"/>
          </a:xfrm>
        </p:spPr>
        <p:txBody>
          <a:bodyPr>
            <a:normAutofit/>
          </a:bodyPr>
          <a:lstStyle/>
          <a:p>
            <a:pPr marL="653796" indent="-571500">
              <a:lnSpc>
                <a:spcPct val="110000"/>
              </a:lnSpc>
              <a:spcBef>
                <a:spcPts val="600"/>
              </a:spcBef>
              <a:spcAft>
                <a:spcPts val="0"/>
              </a:spcAft>
              <a:defRPr/>
            </a:pPr>
            <a:endParaRPr lang="en-US" dirty="0">
              <a:latin typeface="Poppins Medium" panose="00000600000000000000" pitchFamily="2" charset="0"/>
              <a:cs typeface="Poppins Medium" panose="00000600000000000000" pitchFamily="2" charset="0"/>
            </a:endParaRPr>
          </a:p>
          <a:p>
            <a:r>
              <a:rPr lang="en-US" dirty="0"/>
              <a:t>CE reframes how we see our job seekers and how we partner with employers</a:t>
            </a:r>
          </a:p>
          <a:p>
            <a:r>
              <a:rPr lang="en-US" dirty="0"/>
              <a:t>CE is about “building opportunities” based on an Employer’s needs and Job Seeker’s strengths</a:t>
            </a:r>
          </a:p>
          <a:p>
            <a:endParaRPr lang="en-US" dirty="0"/>
          </a:p>
        </p:txBody>
      </p:sp>
    </p:spTree>
    <p:extLst>
      <p:ext uri="{BB962C8B-B14F-4D97-AF65-F5344CB8AC3E}">
        <p14:creationId xmlns:p14="http://schemas.microsoft.com/office/powerpoint/2010/main" val="21898176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343" y="487361"/>
            <a:ext cx="10515600" cy="1325563"/>
          </a:xfrm>
        </p:spPr>
        <p:txBody>
          <a:bodyPr>
            <a:normAutofit/>
          </a:bodyPr>
          <a:lstStyle/>
          <a:p>
            <a:r>
              <a:rPr lang="en-US" sz="4000" dirty="0">
                <a:solidFill>
                  <a:schemeClr val="bg2">
                    <a:lumMod val="50000"/>
                  </a:schemeClr>
                </a:solidFill>
              </a:rPr>
              <a:t>For More Information:</a:t>
            </a:r>
          </a:p>
        </p:txBody>
      </p:sp>
      <p:sp>
        <p:nvSpPr>
          <p:cNvPr id="5" name="Content Placeholder 4"/>
          <p:cNvSpPr>
            <a:spLocks noGrp="1"/>
          </p:cNvSpPr>
          <p:nvPr>
            <p:ph sz="half" idx="2"/>
          </p:nvPr>
        </p:nvSpPr>
        <p:spPr>
          <a:xfrm>
            <a:off x="2327762" y="2359025"/>
            <a:ext cx="6237117" cy="4498975"/>
          </a:xfrm>
        </p:spPr>
        <p:txBody>
          <a:bodyPr>
            <a:normAutofit/>
          </a:bodyPr>
          <a:lstStyle/>
          <a:p>
            <a:pPr marL="0" indent="0">
              <a:lnSpc>
                <a:spcPct val="100000"/>
              </a:lnSpc>
              <a:spcBef>
                <a:spcPts val="0"/>
              </a:spcBef>
              <a:buNone/>
            </a:pPr>
            <a:r>
              <a:rPr lang="en-US" dirty="0"/>
              <a:t>Sara Murphy</a:t>
            </a:r>
          </a:p>
          <a:p>
            <a:pPr marL="0" indent="0">
              <a:lnSpc>
                <a:spcPct val="100000"/>
              </a:lnSpc>
              <a:spcBef>
                <a:spcPts val="0"/>
              </a:spcBef>
              <a:buNone/>
            </a:pPr>
            <a:r>
              <a:rPr lang="en-US" dirty="0"/>
              <a:t>785 Market Street, Suite 670</a:t>
            </a:r>
          </a:p>
          <a:p>
            <a:pPr marL="0" indent="0">
              <a:lnSpc>
                <a:spcPct val="100000"/>
              </a:lnSpc>
              <a:spcBef>
                <a:spcPts val="0"/>
              </a:spcBef>
              <a:buNone/>
            </a:pPr>
            <a:r>
              <a:rPr lang="en-US" dirty="0"/>
              <a:t>San Francisco, CA 94110 USA </a:t>
            </a:r>
          </a:p>
          <a:p>
            <a:pPr marL="0" indent="0">
              <a:lnSpc>
                <a:spcPct val="100000"/>
              </a:lnSpc>
              <a:spcBef>
                <a:spcPts val="0"/>
              </a:spcBef>
              <a:buNone/>
            </a:pPr>
            <a:r>
              <a:rPr lang="en-US" dirty="0"/>
              <a:t>415.979.9520 (office)</a:t>
            </a:r>
          </a:p>
          <a:p>
            <a:pPr marL="0" indent="0">
              <a:lnSpc>
                <a:spcPct val="100000"/>
              </a:lnSpc>
              <a:spcBef>
                <a:spcPts val="0"/>
              </a:spcBef>
              <a:buNone/>
            </a:pPr>
            <a:r>
              <a:rPr lang="en-US" dirty="0"/>
              <a:t>415.225.2187 (cell)</a:t>
            </a:r>
          </a:p>
          <a:p>
            <a:pPr marL="0" indent="0">
              <a:lnSpc>
                <a:spcPct val="100000"/>
              </a:lnSpc>
              <a:spcBef>
                <a:spcPts val="0"/>
              </a:spcBef>
              <a:buNone/>
            </a:pPr>
            <a:r>
              <a:rPr lang="en-US" dirty="0"/>
              <a:t>smurphy@transcen.org</a:t>
            </a:r>
          </a:p>
          <a:p>
            <a:pPr marL="0" indent="0">
              <a:lnSpc>
                <a:spcPct val="100000"/>
              </a:lnSpc>
              <a:spcBef>
                <a:spcPts val="0"/>
              </a:spcBef>
              <a:buNone/>
            </a:pPr>
            <a:endParaRPr lang="en-US" dirty="0"/>
          </a:p>
          <a:p>
            <a:pPr marL="0" indent="0">
              <a:buNone/>
            </a:pPr>
            <a:endParaRPr lang="en-US" dirty="0"/>
          </a:p>
        </p:txBody>
      </p:sp>
      <p:sp>
        <p:nvSpPr>
          <p:cNvPr id="4" name="Slide Number Placeholder 3"/>
          <p:cNvSpPr>
            <a:spLocks noGrp="1"/>
          </p:cNvSpPr>
          <p:nvPr>
            <p:ph type="sldNum" sz="quarter" idx="4294967295"/>
          </p:nvPr>
        </p:nvSpPr>
        <p:spPr>
          <a:xfrm>
            <a:off x="4302177" y="6279238"/>
            <a:ext cx="2743200" cy="365125"/>
          </a:xfrm>
        </p:spPr>
        <p:txBody>
          <a:bodyPr/>
          <a:lstStyle/>
          <a:p>
            <a:fld id="{B5691B4D-4B16-4637-82F3-26994F47DF58}" type="slidenum">
              <a:rPr lang="en-US" smtClean="0"/>
              <a:pPr/>
              <a:t>102</a:t>
            </a:fld>
            <a:endParaRPr lang="en-US" dirty="0"/>
          </a:p>
        </p:txBody>
      </p:sp>
    </p:spTree>
    <p:extLst>
      <p:ext uri="{BB962C8B-B14F-4D97-AF65-F5344CB8AC3E}">
        <p14:creationId xmlns:p14="http://schemas.microsoft.com/office/powerpoint/2010/main" val="30892816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6C6148-7A5F-7241-B71D-D2760EA7A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316" y="1288044"/>
            <a:ext cx="3610571" cy="4458031"/>
          </a:xfrm>
          <a:prstGeom prst="rect">
            <a:avLst/>
          </a:prstGeom>
        </p:spPr>
      </p:pic>
      <p:cxnSp>
        <p:nvCxnSpPr>
          <p:cNvPr id="8" name="Straight Connector 7">
            <a:extLst>
              <a:ext uri="{FF2B5EF4-FFF2-40B4-BE49-F238E27FC236}">
                <a16:creationId xmlns:a16="http://schemas.microsoft.com/office/drawing/2014/main" id="{C79CFD18-5A44-E64F-85A0-B7D45D123C2A}"/>
              </a:ext>
            </a:extLst>
          </p:cNvPr>
          <p:cNvCxnSpPr/>
          <p:nvPr/>
        </p:nvCxnSpPr>
        <p:spPr>
          <a:xfrm>
            <a:off x="7660449" y="645782"/>
            <a:ext cx="0" cy="5742557"/>
          </a:xfrm>
          <a:prstGeom prst="line">
            <a:avLst/>
          </a:prstGeom>
          <a:ln>
            <a:solidFill>
              <a:srgbClr val="C3E9F7"/>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B7F0A71E-7E07-B447-B02B-6F996445CCDF}"/>
              </a:ext>
            </a:extLst>
          </p:cNvPr>
          <p:cNvSpPr>
            <a:spLocks noGrp="1"/>
          </p:cNvSpPr>
          <p:nvPr>
            <p:ph type="title"/>
          </p:nvPr>
        </p:nvSpPr>
        <p:spPr/>
        <p:txBody>
          <a:bodyPr/>
          <a:lstStyle/>
          <a:p>
            <a:r>
              <a:rPr lang="en-US" dirty="0"/>
              <a:t>About TransCen</a:t>
            </a:r>
          </a:p>
        </p:txBody>
      </p:sp>
      <p:sp>
        <p:nvSpPr>
          <p:cNvPr id="9" name="Content Placeholder 8">
            <a:extLst>
              <a:ext uri="{FF2B5EF4-FFF2-40B4-BE49-F238E27FC236}">
                <a16:creationId xmlns:a16="http://schemas.microsoft.com/office/drawing/2014/main" id="{F883D800-58AB-CF43-8785-A98F42A8C3DE}"/>
              </a:ext>
            </a:extLst>
          </p:cNvPr>
          <p:cNvSpPr>
            <a:spLocks noGrp="1"/>
          </p:cNvSpPr>
          <p:nvPr>
            <p:ph idx="1"/>
          </p:nvPr>
        </p:nvSpPr>
        <p:spPr>
          <a:xfrm>
            <a:off x="1349115" y="1663908"/>
            <a:ext cx="6093528" cy="4513055"/>
          </a:xfrm>
        </p:spPr>
        <p:txBody>
          <a:bodyPr>
            <a:normAutofit fontScale="92500" lnSpcReduction="10000"/>
          </a:bodyPr>
          <a:lstStyle/>
          <a:p>
            <a:pPr marL="0" indent="0">
              <a:lnSpc>
                <a:spcPct val="120000"/>
              </a:lnSpc>
              <a:buNone/>
            </a:pPr>
            <a:r>
              <a:rPr lang="en-US" sz="2400" dirty="0"/>
              <a:t>TransCen, Inc. is a national organization offering web-based and in-person training for state agencies, school districts, provider organizations, and others interested in meaningful work and community inclusion for individuals with disabilities.</a:t>
            </a:r>
          </a:p>
          <a:p>
            <a:pPr marL="0" indent="0" algn="ctr">
              <a:lnSpc>
                <a:spcPct val="120000"/>
              </a:lnSpc>
              <a:buNone/>
            </a:pPr>
            <a:r>
              <a:rPr lang="en-US" sz="2400" dirty="0"/>
              <a:t>Learn more about our work: </a:t>
            </a:r>
            <a:r>
              <a:rPr lang="en-US" sz="2400" dirty="0">
                <a:hlinkClick r:id="rId3"/>
              </a:rPr>
              <a:t>www.transcen.org</a:t>
            </a:r>
            <a:r>
              <a:rPr lang="en-US" sz="2400" dirty="0"/>
              <a:t> </a:t>
            </a:r>
          </a:p>
          <a:p>
            <a:pPr marL="0" indent="0" algn="ctr">
              <a:lnSpc>
                <a:spcPct val="120000"/>
              </a:lnSpc>
              <a:buNone/>
            </a:pPr>
            <a:r>
              <a:rPr lang="en-US" sz="2400" dirty="0"/>
              <a:t>Contact us at </a:t>
            </a:r>
            <a:r>
              <a:rPr lang="en-US" sz="2400" dirty="0">
                <a:hlinkClick r:id="rId4"/>
              </a:rPr>
              <a:t>inquiries@transcen.org </a:t>
            </a:r>
            <a:r>
              <a:rPr lang="en-US" sz="2400" dirty="0"/>
              <a:t>for more information!</a:t>
            </a:r>
          </a:p>
        </p:txBody>
      </p:sp>
    </p:spTree>
    <p:extLst>
      <p:ext uri="{BB962C8B-B14F-4D97-AF65-F5344CB8AC3E}">
        <p14:creationId xmlns:p14="http://schemas.microsoft.com/office/powerpoint/2010/main" val="827311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xfrm>
            <a:off x="7620000" y="18288"/>
            <a:ext cx="1066800" cy="329184"/>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11</a:t>
            </a:fld>
            <a:endParaRPr lang="en-US"/>
          </a:p>
        </p:txBody>
      </p:sp>
      <p:sp>
        <p:nvSpPr>
          <p:cNvPr id="22532" name="Rectangle 2"/>
          <p:cNvSpPr>
            <a:spLocks noGrp="1" noChangeArrowheads="1"/>
          </p:cNvSpPr>
          <p:nvPr>
            <p:ph type="title"/>
          </p:nvPr>
        </p:nvSpPr>
        <p:spPr>
          <a:xfrm>
            <a:off x="1167384" y="198437"/>
            <a:ext cx="10515600" cy="1325563"/>
          </a:xfrm>
        </p:spPr>
        <p:txBody>
          <a:bodyPr/>
          <a:lstStyle/>
          <a:p>
            <a:pPr eaLnBrk="1" hangingPunct="1"/>
            <a:r>
              <a:rPr lang="en-US" dirty="0"/>
              <a:t>Why was Roy Successful?</a:t>
            </a:r>
          </a:p>
        </p:txBody>
      </p:sp>
      <p:sp>
        <p:nvSpPr>
          <p:cNvPr id="22533" name="Rectangle 3"/>
          <p:cNvSpPr>
            <a:spLocks noGrp="1" noChangeArrowheads="1"/>
          </p:cNvSpPr>
          <p:nvPr>
            <p:ph type="body" idx="1"/>
          </p:nvPr>
        </p:nvSpPr>
        <p:spPr>
          <a:xfrm>
            <a:off x="1167384" y="1371600"/>
            <a:ext cx="10338816" cy="4876800"/>
          </a:xfrm>
        </p:spPr>
        <p:txBody>
          <a:bodyPr>
            <a:normAutofit/>
          </a:bodyPr>
          <a:lstStyle/>
          <a:p>
            <a:pPr eaLnBrk="1" hangingPunct="1"/>
            <a:r>
              <a:rPr lang="en-US" dirty="0"/>
              <a:t>Job matched not only his skills but also his interest &amp; aspirations</a:t>
            </a:r>
          </a:p>
          <a:p>
            <a:pPr eaLnBrk="1" hangingPunct="1"/>
            <a:r>
              <a:rPr lang="en-US" dirty="0"/>
              <a:t>Roy has skills (or attributes) the employer valued and a passion for the business</a:t>
            </a:r>
          </a:p>
          <a:p>
            <a:pPr eaLnBrk="1" hangingPunct="1"/>
            <a:r>
              <a:rPr lang="en-US" dirty="0"/>
              <a:t>Job developer found an employment setting and job tasks that matched Roy’s skills and interests, and minimized his disabilities </a:t>
            </a:r>
          </a:p>
          <a:p>
            <a:pPr eaLnBrk="1" hangingPunct="1"/>
            <a:r>
              <a:rPr lang="en-US" dirty="0"/>
              <a:t>Job developer was able to demonstrate how hiring Roy would add value to the business and address a workflow issue.</a:t>
            </a:r>
          </a:p>
        </p:txBody>
      </p:sp>
    </p:spTree>
    <p:extLst>
      <p:ext uri="{BB962C8B-B14F-4D97-AF65-F5344CB8AC3E}">
        <p14:creationId xmlns:p14="http://schemas.microsoft.com/office/powerpoint/2010/main" val="152568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199213" y="1499016"/>
            <a:ext cx="10388184" cy="4916774"/>
          </a:xfrm>
        </p:spPr>
        <p:txBody>
          <a:bodyPr>
            <a:noAutofit/>
          </a:bodyPr>
          <a:lstStyle/>
          <a:p>
            <a:pPr>
              <a:buFont typeface="Arial" panose="020B0604020202020204" pitchFamily="34" charset="0"/>
              <a:buChar char="•"/>
            </a:pPr>
            <a:r>
              <a:rPr lang="en-US" altLang="en-US" dirty="0"/>
              <a:t>Focuses on job seeker’s strengths and preferences</a:t>
            </a:r>
          </a:p>
          <a:p>
            <a:pPr>
              <a:buFont typeface="Arial" panose="020B0604020202020204" pitchFamily="34" charset="0"/>
              <a:buChar char="•"/>
            </a:pPr>
            <a:r>
              <a:rPr lang="en-US" altLang="en-US" dirty="0"/>
              <a:t>Presumes all job seeker</a:t>
            </a:r>
            <a:r>
              <a:rPr lang="en-US" altLang="en-US" i="1" dirty="0"/>
              <a:t>s are </a:t>
            </a:r>
            <a:r>
              <a:rPr lang="en-US" altLang="en-US" u="sng" dirty="0"/>
              <a:t>ready to work  </a:t>
            </a:r>
          </a:p>
          <a:p>
            <a:r>
              <a:rPr lang="en-US" altLang="en-US" dirty="0"/>
              <a:t>Person-centered, discovery process is essential</a:t>
            </a:r>
          </a:p>
          <a:p>
            <a:r>
              <a:rPr lang="en-US" altLang="en-US" dirty="0"/>
              <a:t>Identifies what a job seeker likes to do- and can do </a:t>
            </a:r>
          </a:p>
          <a:p>
            <a:pPr eaLnBrk="1" hangingPunct="1">
              <a:buFont typeface="Arial" panose="020B0604020202020204" pitchFamily="34" charset="0"/>
              <a:buChar char="•"/>
            </a:pPr>
            <a:r>
              <a:rPr lang="en-US" altLang="en-US" dirty="0"/>
              <a:t>Profile is used to target businesses where job seeker’s unique characteristics and skills will be seen as assets</a:t>
            </a:r>
          </a:p>
          <a:p>
            <a:r>
              <a:rPr lang="en-US" altLang="en-US" dirty="0"/>
              <a:t>Shifts the conversation with employers away from “Disabilities” to “</a:t>
            </a:r>
            <a:r>
              <a:rPr lang="en-US" altLang="en-US" i="1" dirty="0"/>
              <a:t>adding value</a:t>
            </a:r>
            <a:r>
              <a:rPr lang="en-US" altLang="en-US" dirty="0"/>
              <a:t>”</a:t>
            </a:r>
          </a:p>
        </p:txBody>
      </p:sp>
      <p:sp>
        <p:nvSpPr>
          <p:cNvPr id="14338" name="Title 1"/>
          <p:cNvSpPr>
            <a:spLocks noGrp="1"/>
          </p:cNvSpPr>
          <p:nvPr>
            <p:ph type="title"/>
          </p:nvPr>
        </p:nvSpPr>
        <p:spPr>
          <a:xfrm>
            <a:off x="1094282" y="243370"/>
            <a:ext cx="10852879" cy="1255646"/>
          </a:xfrm>
        </p:spPr>
        <p:txBody>
          <a:bodyPr>
            <a:normAutofit/>
          </a:bodyPr>
          <a:lstStyle/>
          <a:p>
            <a:pPr eaLnBrk="1" hangingPunct="1"/>
            <a:r>
              <a:rPr lang="en-US" altLang="en-US" dirty="0"/>
              <a:t>CE: A Skills, Not Deficits, Approach</a:t>
            </a:r>
          </a:p>
        </p:txBody>
      </p:sp>
      <p:sp>
        <p:nvSpPr>
          <p:cNvPr id="2" name="Slide Number Placeholder 1"/>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12</a:t>
            </a:fld>
            <a:endParaRPr lang="en-US"/>
          </a:p>
        </p:txBody>
      </p:sp>
    </p:spTree>
    <p:extLst>
      <p:ext uri="{BB962C8B-B14F-4D97-AF65-F5344CB8AC3E}">
        <p14:creationId xmlns:p14="http://schemas.microsoft.com/office/powerpoint/2010/main" val="75786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6F569E-78FD-5F4C-969C-5BE7F96800CF}"/>
              </a:ext>
            </a:extLst>
          </p:cNvPr>
          <p:cNvSpPr>
            <a:spLocks noGrp="1"/>
          </p:cNvSpPr>
          <p:nvPr>
            <p:ph type="sldNum" sz="quarter" idx="12"/>
          </p:nvPr>
        </p:nvSpPr>
        <p:spPr/>
        <p:txBody>
          <a:bodyPr/>
          <a:lstStyle/>
          <a:p>
            <a:fld id="{D1DDEDF4-883C-4159-966D-7CEF8ED53DD3}" type="slidenum">
              <a:rPr lang="en-US" smtClean="0"/>
              <a:pPr/>
              <a:t>13</a:t>
            </a:fld>
            <a:endParaRPr lang="en-US" dirty="0"/>
          </a:p>
        </p:txBody>
      </p:sp>
      <p:pic>
        <p:nvPicPr>
          <p:cNvPr id="5" name="Picture 4">
            <a:extLst>
              <a:ext uri="{FF2B5EF4-FFF2-40B4-BE49-F238E27FC236}">
                <a16:creationId xmlns:a16="http://schemas.microsoft.com/office/drawing/2014/main" id="{A8AD9255-24C9-E94B-A1B7-B338F41FE0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66" t="13379" r="7124" b="17677"/>
          <a:stretch/>
        </p:blipFill>
        <p:spPr>
          <a:xfrm>
            <a:off x="0" y="0"/>
            <a:ext cx="12192000" cy="6858000"/>
          </a:xfrm>
          <a:prstGeom prst="rect">
            <a:avLst/>
          </a:prstGeom>
        </p:spPr>
      </p:pic>
      <p:sp>
        <p:nvSpPr>
          <p:cNvPr id="7" name="Title 1">
            <a:extLst>
              <a:ext uri="{FF2B5EF4-FFF2-40B4-BE49-F238E27FC236}">
                <a16:creationId xmlns:a16="http://schemas.microsoft.com/office/drawing/2014/main" id="{E67EE84D-B025-C346-9E4A-3ECD23EBE3A8}"/>
              </a:ext>
            </a:extLst>
          </p:cNvPr>
          <p:cNvSpPr txBox="1">
            <a:spLocks/>
          </p:cNvSpPr>
          <p:nvPr/>
        </p:nvSpPr>
        <p:spPr>
          <a:xfrm>
            <a:off x="3947160" y="1813560"/>
            <a:ext cx="6212840" cy="5903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4800" dirty="0"/>
              <a:t>How can we identify potential employment settings that are a good fit for the </a:t>
            </a:r>
          </a:p>
          <a:p>
            <a:pPr algn="ctr"/>
            <a:r>
              <a:rPr lang="en-US" sz="4800" dirty="0"/>
              <a:t>job seeker?</a:t>
            </a:r>
          </a:p>
        </p:txBody>
      </p:sp>
    </p:spTree>
    <p:extLst>
      <p:ext uri="{BB962C8B-B14F-4D97-AF65-F5344CB8AC3E}">
        <p14:creationId xmlns:p14="http://schemas.microsoft.com/office/powerpoint/2010/main" val="2860314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40995AB-5BA5-9757-E4FF-49AF95702992}"/>
              </a:ext>
            </a:extLst>
          </p:cNvPr>
          <p:cNvSpPr>
            <a:spLocks noGrp="1" noChangeArrowheads="1"/>
          </p:cNvSpPr>
          <p:nvPr>
            <p:ph type="title"/>
          </p:nvPr>
        </p:nvSpPr>
        <p:spPr/>
        <p:txBody>
          <a:bodyPr>
            <a:normAutofit/>
          </a:bodyPr>
          <a:lstStyle/>
          <a:p>
            <a:r>
              <a:rPr lang="en-US" altLang="en-US" dirty="0">
                <a:latin typeface="Poppins" panose="00000800000000000000" pitchFamily="2" charset="0"/>
                <a:cs typeface="Poppins" panose="00000800000000000000" pitchFamily="2" charset="0"/>
              </a:rPr>
              <a:t>Discovery </a:t>
            </a:r>
          </a:p>
        </p:txBody>
      </p:sp>
      <p:sp>
        <p:nvSpPr>
          <p:cNvPr id="11269" name="Rectangle 5">
            <a:extLst>
              <a:ext uri="{FF2B5EF4-FFF2-40B4-BE49-F238E27FC236}">
                <a16:creationId xmlns:a16="http://schemas.microsoft.com/office/drawing/2014/main" id="{886A1183-B6A5-66C1-171F-CC467619C5D1}"/>
              </a:ext>
            </a:extLst>
          </p:cNvPr>
          <p:cNvSpPr>
            <a:spLocks noGrp="1" noChangeArrowheads="1"/>
          </p:cNvSpPr>
          <p:nvPr>
            <p:ph type="body" idx="1"/>
          </p:nvPr>
        </p:nvSpPr>
        <p:spPr>
          <a:xfrm>
            <a:off x="1436781" y="4562475"/>
            <a:ext cx="9791513" cy="1500187"/>
          </a:xfrm>
        </p:spPr>
        <p:txBody>
          <a:bodyPr>
            <a:normAutofit fontScale="62500" lnSpcReduction="20000"/>
          </a:bodyPr>
          <a:lstStyle/>
          <a:p>
            <a:pPr>
              <a:lnSpc>
                <a:spcPct val="120000"/>
              </a:lnSpc>
              <a:spcBef>
                <a:spcPts val="300"/>
              </a:spcBef>
            </a:pPr>
            <a:r>
              <a:rPr lang="en-US" altLang="en-US" sz="7300" dirty="0">
                <a:solidFill>
                  <a:schemeClr val="bg1">
                    <a:lumMod val="50000"/>
                  </a:schemeClr>
                </a:solidFill>
                <a:latin typeface="Poppins Medium" panose="00000600000000000000" pitchFamily="2" charset="0"/>
                <a:cs typeface="Poppins Medium" panose="00000600000000000000" pitchFamily="2" charset="0"/>
              </a:rPr>
              <a:t>The question is not IF a person can work, but WHERE.</a:t>
            </a:r>
            <a:endParaRPr lang="en-US" altLang="en-US" sz="3600" dirty="0">
              <a:solidFill>
                <a:schemeClr val="bg1">
                  <a:lumMod val="50000"/>
                </a:schemeClr>
              </a:solidFill>
              <a:latin typeface="Poppins Medium" panose="00000600000000000000" pitchFamily="2" charset="0"/>
              <a:cs typeface="Poppins Medium" panose="00000600000000000000" pitchFamily="2" charset="0"/>
            </a:endParaRPr>
          </a:p>
        </p:txBody>
      </p:sp>
      <p:sp>
        <p:nvSpPr>
          <p:cNvPr id="11267" name="Slide Number Placeholder 5">
            <a:extLst>
              <a:ext uri="{FF2B5EF4-FFF2-40B4-BE49-F238E27FC236}">
                <a16:creationId xmlns:a16="http://schemas.microsoft.com/office/drawing/2014/main" id="{5A4DB16A-92E6-F0BF-17F8-0BC5878B2F29}"/>
              </a:ext>
            </a:extLst>
          </p:cNvPr>
          <p:cNvSpPr>
            <a:spLocks noGrp="1"/>
          </p:cNvSpPr>
          <p:nvPr>
            <p:ph type="sldNum" sz="quarter" idx="4294967295"/>
          </p:nvPr>
        </p:nvSpPr>
        <p:spPr>
          <a:xfrm>
            <a:off x="96520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612481-9C76-4A15-A70A-953F23673F30}" type="slidenum">
              <a:rPr lang="en-US" altLang="en-US">
                <a:solidFill>
                  <a:srgbClr val="000000"/>
                </a:solidFill>
              </a:rPr>
              <a:pPr fontAlgn="base">
                <a:spcBef>
                  <a:spcPct val="0"/>
                </a:spcBef>
                <a:spcAft>
                  <a:spcPct val="0"/>
                </a:spcAft>
              </a:pPr>
              <a:t>14</a:t>
            </a:fld>
            <a:endParaRPr lang="en-US" alt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92400CE-C84B-3BF2-E60C-8356F0C8BA12}"/>
              </a:ext>
            </a:extLst>
          </p:cNvPr>
          <p:cNvSpPr>
            <a:spLocks noGrp="1"/>
          </p:cNvSpPr>
          <p:nvPr>
            <p:ph type="title"/>
          </p:nvPr>
        </p:nvSpPr>
        <p:spPr>
          <a:xfrm>
            <a:off x="6594830" y="1897062"/>
            <a:ext cx="5382350" cy="3063875"/>
          </a:xfrm>
        </p:spPr>
        <p:txBody>
          <a:bodyPr>
            <a:normAutofit/>
          </a:bodyPr>
          <a:lstStyle/>
          <a:p>
            <a:pPr algn="ctr" eaLnBrk="1" hangingPunct="1"/>
            <a:r>
              <a:rPr lang="en-US" altLang="en-US" dirty="0">
                <a:latin typeface="Poppins" panose="00000800000000000000" pitchFamily="2" charset="0"/>
                <a:cs typeface="Poppins" panose="00000800000000000000" pitchFamily="2" charset="0"/>
              </a:rPr>
              <a:t>Our typical </a:t>
            </a:r>
            <a:r>
              <a:rPr lang="en-US" altLang="en-US">
                <a:latin typeface="Poppins" panose="00000800000000000000" pitchFamily="2" charset="0"/>
                <a:cs typeface="Poppins" panose="00000800000000000000" pitchFamily="2" charset="0"/>
              </a:rPr>
              <a:t>Assessment Tools</a:t>
            </a:r>
            <a:endParaRPr lang="en-US" altLang="en-US" dirty="0">
              <a:latin typeface="Poppins" panose="00000800000000000000" pitchFamily="2" charset="0"/>
              <a:cs typeface="Poppins" panose="00000800000000000000" pitchFamily="2" charset="0"/>
            </a:endParaRPr>
          </a:p>
        </p:txBody>
      </p:sp>
      <p:pic>
        <p:nvPicPr>
          <p:cNvPr id="71684" name="Picture 1" descr="WorkerBee.jpg">
            <a:extLst>
              <a:ext uri="{FF2B5EF4-FFF2-40B4-BE49-F238E27FC236}">
                <a16:creationId xmlns:a16="http://schemas.microsoft.com/office/drawing/2014/main" id="{BD644435-FCCE-A0DA-48A7-9CDEB17E0ED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1840" y="-40640"/>
            <a:ext cx="5842990" cy="6898640"/>
          </a:xfrm>
        </p:spPr>
      </p:pic>
      <p:sp>
        <p:nvSpPr>
          <p:cNvPr id="71685" name="Slide Number Placeholder 4">
            <a:extLst>
              <a:ext uri="{FF2B5EF4-FFF2-40B4-BE49-F238E27FC236}">
                <a16:creationId xmlns:a16="http://schemas.microsoft.com/office/drawing/2014/main" id="{0ED3DE2E-6D91-70E5-5CB0-580C71489D5F}"/>
              </a:ext>
            </a:extLst>
          </p:cNvPr>
          <p:cNvSpPr>
            <a:spLocks noGrp="1"/>
          </p:cNvSpPr>
          <p:nvPr>
            <p:ph type="sldNum"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SzPct val="75000"/>
              <a:buFont typeface="Wingdings" panose="05000000000000000000" pitchFamily="2" charset="2"/>
              <a:buChar char="v"/>
              <a:defRPr sz="32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a:lstStyle>
          <a:p>
            <a:pPr>
              <a:spcBef>
                <a:spcPct val="0"/>
              </a:spcBef>
              <a:buClrTx/>
              <a:buSzTx/>
              <a:buFontTx/>
              <a:buNone/>
            </a:pPr>
            <a:fld id="{16E938FF-C2D5-4BAA-A3EA-8BC34E8EA4C8}" type="slidenum">
              <a:rPr lang="en-US" altLang="en-US" sz="800">
                <a:solidFill>
                  <a:srgbClr val="7F7F7F"/>
                </a:solidFill>
              </a:rPr>
              <a:pPr>
                <a:spcBef>
                  <a:spcPct val="0"/>
                </a:spcBef>
                <a:buClrTx/>
                <a:buSzTx/>
                <a:buFontTx/>
                <a:buNone/>
              </a:pPr>
              <a:t>15</a:t>
            </a:fld>
            <a:endParaRPr lang="en-US" altLang="en-US" sz="800">
              <a:solidFill>
                <a:srgbClr val="7F7F7F"/>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Down Arrow 8">
            <a:extLst>
              <a:ext uri="{FF2B5EF4-FFF2-40B4-BE49-F238E27FC236}">
                <a16:creationId xmlns:a16="http://schemas.microsoft.com/office/drawing/2014/main" id="{E32CDF97-BB44-4859-5B83-11973F3900C3}"/>
              </a:ext>
            </a:extLst>
          </p:cNvPr>
          <p:cNvSpPr/>
          <p:nvPr/>
        </p:nvSpPr>
        <p:spPr>
          <a:xfrm rot="1556562">
            <a:off x="5756478" y="418176"/>
            <a:ext cx="3301664" cy="1404686"/>
          </a:xfrm>
          <a:prstGeom prst="curvedDownArrow">
            <a:avLst/>
          </a:prstGeom>
          <a:solidFill>
            <a:srgbClr val="207670"/>
          </a:solidFill>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en-US">
              <a:solidFill>
                <a:schemeClr val="tx1"/>
              </a:solidFill>
            </a:endParaRPr>
          </a:p>
        </p:txBody>
      </p:sp>
      <p:sp>
        <p:nvSpPr>
          <p:cNvPr id="10" name="Curved Down Arrow 9">
            <a:extLst>
              <a:ext uri="{FF2B5EF4-FFF2-40B4-BE49-F238E27FC236}">
                <a16:creationId xmlns:a16="http://schemas.microsoft.com/office/drawing/2014/main" id="{AAA4F954-6443-1336-B600-7290E76307B8}"/>
              </a:ext>
            </a:extLst>
          </p:cNvPr>
          <p:cNvSpPr/>
          <p:nvPr/>
        </p:nvSpPr>
        <p:spPr>
          <a:xfrm rot="1719744">
            <a:off x="5968703" y="3535126"/>
            <a:ext cx="2926246" cy="1323508"/>
          </a:xfrm>
          <a:prstGeom prst="curvedDownArrow">
            <a:avLst/>
          </a:prstGeom>
          <a:solidFill>
            <a:srgbClr val="207670"/>
          </a:solidFill>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en-US">
              <a:solidFill>
                <a:schemeClr val="tx1"/>
              </a:solidFill>
            </a:endParaRPr>
          </a:p>
        </p:txBody>
      </p:sp>
      <p:sp>
        <p:nvSpPr>
          <p:cNvPr id="12" name="Curved Right Arrow 11">
            <a:extLst>
              <a:ext uri="{FF2B5EF4-FFF2-40B4-BE49-F238E27FC236}">
                <a16:creationId xmlns:a16="http://schemas.microsoft.com/office/drawing/2014/main" id="{859C2C4C-329D-0A42-3A48-1DF3413D5216}"/>
              </a:ext>
            </a:extLst>
          </p:cNvPr>
          <p:cNvSpPr/>
          <p:nvPr/>
        </p:nvSpPr>
        <p:spPr>
          <a:xfrm rot="3808387">
            <a:off x="4595577" y="818831"/>
            <a:ext cx="1554900" cy="3608422"/>
          </a:xfrm>
          <a:prstGeom prst="curvedRightArrow">
            <a:avLst/>
          </a:prstGeom>
          <a:solidFill>
            <a:srgbClr val="207670"/>
          </a:solidFill>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en-US">
              <a:solidFill>
                <a:schemeClr val="tx1"/>
              </a:solidFill>
            </a:endParaRPr>
          </a:p>
        </p:txBody>
      </p:sp>
      <p:sp>
        <p:nvSpPr>
          <p:cNvPr id="5" name="TextBox 4">
            <a:extLst>
              <a:ext uri="{FF2B5EF4-FFF2-40B4-BE49-F238E27FC236}">
                <a16:creationId xmlns:a16="http://schemas.microsoft.com/office/drawing/2014/main" id="{5828FA4B-95CD-E512-CAFE-A4DF2CF08A8E}"/>
              </a:ext>
            </a:extLst>
          </p:cNvPr>
          <p:cNvSpPr txBox="1">
            <a:spLocks noChangeArrowheads="1"/>
          </p:cNvSpPr>
          <p:nvPr/>
        </p:nvSpPr>
        <p:spPr bwMode="auto">
          <a:xfrm>
            <a:off x="7358513" y="2169444"/>
            <a:ext cx="32236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lr>
                <a:srgbClr val="800000"/>
              </a:buClr>
              <a:buSzPct val="75000"/>
              <a:buFont typeface="Wingdings" panose="05000000000000000000" pitchFamily="2" charset="2"/>
              <a:buChar char="v"/>
              <a:defRPr sz="32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a:lstStyle>
          <a:p>
            <a:pPr algn="r" eaLnBrk="1" hangingPunct="1">
              <a:spcBef>
                <a:spcPct val="0"/>
              </a:spcBef>
              <a:buClrTx/>
              <a:buSzTx/>
              <a:buFontTx/>
              <a:buNone/>
            </a:pPr>
            <a:r>
              <a:rPr lang="en-US" altLang="en-US" sz="6600" dirty="0">
                <a:solidFill>
                  <a:srgbClr val="273466"/>
                </a:solidFill>
                <a:latin typeface="Poppins Medium" panose="00000600000000000000" pitchFamily="2" charset="0"/>
                <a:cs typeface="Poppins Medium" panose="00000600000000000000" pitchFamily="2" charset="0"/>
              </a:rPr>
              <a:t>Interest</a:t>
            </a:r>
            <a:endParaRPr lang="en-US" altLang="en-US" sz="7000" dirty="0">
              <a:solidFill>
                <a:srgbClr val="273466"/>
              </a:solidFill>
              <a:latin typeface="Poppins Medium" panose="00000600000000000000" pitchFamily="2" charset="0"/>
              <a:cs typeface="Poppins Medium" panose="00000600000000000000" pitchFamily="2" charset="0"/>
            </a:endParaRPr>
          </a:p>
        </p:txBody>
      </p:sp>
      <p:sp>
        <p:nvSpPr>
          <p:cNvPr id="6" name="TextBox 5">
            <a:extLst>
              <a:ext uri="{FF2B5EF4-FFF2-40B4-BE49-F238E27FC236}">
                <a16:creationId xmlns:a16="http://schemas.microsoft.com/office/drawing/2014/main" id="{CF287274-61CA-4421-32DF-D144AF1DC5C2}"/>
              </a:ext>
            </a:extLst>
          </p:cNvPr>
          <p:cNvSpPr txBox="1">
            <a:spLocks noChangeArrowheads="1"/>
          </p:cNvSpPr>
          <p:nvPr/>
        </p:nvSpPr>
        <p:spPr bwMode="auto">
          <a:xfrm>
            <a:off x="1600830" y="366261"/>
            <a:ext cx="38295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lr>
                <a:srgbClr val="800000"/>
              </a:buClr>
              <a:buSzPct val="75000"/>
              <a:buFont typeface="Wingdings" panose="05000000000000000000" pitchFamily="2" charset="2"/>
              <a:buChar char="v"/>
              <a:defRPr sz="32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a:lstStyle>
          <a:p>
            <a:pPr algn="r" eaLnBrk="1" hangingPunct="1">
              <a:spcBef>
                <a:spcPct val="0"/>
              </a:spcBef>
              <a:buClrTx/>
              <a:buSzTx/>
              <a:buFontTx/>
              <a:buNone/>
            </a:pPr>
            <a:r>
              <a:rPr lang="en-US" altLang="en-US" sz="6600" dirty="0">
                <a:solidFill>
                  <a:srgbClr val="273466"/>
                </a:solidFill>
                <a:latin typeface="Poppins Medium" panose="00000600000000000000" pitchFamily="2" charset="0"/>
                <a:cs typeface="Poppins Medium" panose="00000600000000000000" pitchFamily="2" charset="0"/>
              </a:rPr>
              <a:t>Exposure</a:t>
            </a:r>
            <a:endParaRPr lang="en-US" altLang="en-US" sz="7000" dirty="0">
              <a:solidFill>
                <a:srgbClr val="273466"/>
              </a:solidFill>
              <a:latin typeface="Poppins Medium" panose="00000600000000000000" pitchFamily="2" charset="0"/>
              <a:cs typeface="Poppins Medium" panose="00000600000000000000" pitchFamily="2" charset="0"/>
            </a:endParaRPr>
          </a:p>
        </p:txBody>
      </p:sp>
      <p:sp>
        <p:nvSpPr>
          <p:cNvPr id="8" name="TextBox 7">
            <a:extLst>
              <a:ext uri="{FF2B5EF4-FFF2-40B4-BE49-F238E27FC236}">
                <a16:creationId xmlns:a16="http://schemas.microsoft.com/office/drawing/2014/main" id="{20CCEE58-FEAC-701B-D66D-453D3F4B822D}"/>
              </a:ext>
            </a:extLst>
          </p:cNvPr>
          <p:cNvSpPr txBox="1">
            <a:spLocks noChangeArrowheads="1"/>
          </p:cNvSpPr>
          <p:nvPr/>
        </p:nvSpPr>
        <p:spPr bwMode="auto">
          <a:xfrm>
            <a:off x="5967733" y="5207860"/>
            <a:ext cx="49276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lr>
                <a:srgbClr val="800000"/>
              </a:buClr>
              <a:buSzPct val="75000"/>
              <a:buFont typeface="Wingdings" panose="05000000000000000000" pitchFamily="2" charset="2"/>
              <a:buChar char="v"/>
              <a:defRPr sz="32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a:lstStyle>
          <a:p>
            <a:pPr algn="r" eaLnBrk="1" hangingPunct="1">
              <a:spcBef>
                <a:spcPct val="0"/>
              </a:spcBef>
              <a:buClrTx/>
              <a:buSzTx/>
              <a:buFontTx/>
              <a:buNone/>
            </a:pPr>
            <a:r>
              <a:rPr lang="en-US" altLang="en-US" sz="6000" dirty="0">
                <a:solidFill>
                  <a:srgbClr val="273466"/>
                </a:solidFill>
                <a:latin typeface="Poppins Medium" panose="00000600000000000000" pitchFamily="2" charset="0"/>
                <a:cs typeface="Poppins Medium" panose="00000600000000000000" pitchFamily="2" charset="0"/>
              </a:rPr>
              <a:t>Employment</a:t>
            </a:r>
          </a:p>
        </p:txBody>
      </p:sp>
      <p:sp>
        <p:nvSpPr>
          <p:cNvPr id="7" name="TextBox 6">
            <a:extLst>
              <a:ext uri="{FF2B5EF4-FFF2-40B4-BE49-F238E27FC236}">
                <a16:creationId xmlns:a16="http://schemas.microsoft.com/office/drawing/2014/main" id="{61B30754-6447-1F4E-D2E3-4CE1B469F4C4}"/>
              </a:ext>
            </a:extLst>
          </p:cNvPr>
          <p:cNvSpPr txBox="1">
            <a:spLocks noChangeArrowheads="1"/>
          </p:cNvSpPr>
          <p:nvPr/>
        </p:nvSpPr>
        <p:spPr bwMode="auto">
          <a:xfrm>
            <a:off x="1294139" y="3879655"/>
            <a:ext cx="45124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lr>
                <a:srgbClr val="800000"/>
              </a:buClr>
              <a:buSzPct val="75000"/>
              <a:buFont typeface="Wingdings" panose="05000000000000000000" pitchFamily="2" charset="2"/>
              <a:buChar char="v"/>
              <a:defRPr sz="32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a:lstStyle>
          <a:p>
            <a:pPr algn="r" eaLnBrk="1" hangingPunct="1">
              <a:spcBef>
                <a:spcPct val="0"/>
              </a:spcBef>
              <a:buClrTx/>
              <a:buSzTx/>
              <a:buFontTx/>
              <a:buNone/>
            </a:pPr>
            <a:r>
              <a:rPr lang="en-US" altLang="en-US" sz="6600" dirty="0">
                <a:solidFill>
                  <a:srgbClr val="273466"/>
                </a:solidFill>
                <a:latin typeface="Poppins Medium" panose="00000600000000000000" pitchFamily="2" charset="0"/>
                <a:cs typeface="Poppins Medium" panose="00000600000000000000" pitchFamily="2" charset="0"/>
              </a:rPr>
              <a:t>Motivation</a:t>
            </a:r>
            <a:endParaRPr lang="en-US" altLang="en-US" sz="7000" dirty="0">
              <a:solidFill>
                <a:srgbClr val="273466"/>
              </a:solidFill>
              <a:latin typeface="Poppins Medium" panose="00000600000000000000" pitchFamily="2" charset="0"/>
              <a:cs typeface="Poppins Medium" panose="00000600000000000000" pitchFamily="2" charset="0"/>
            </a:endParaRPr>
          </a:p>
        </p:txBody>
      </p:sp>
      <p:sp>
        <p:nvSpPr>
          <p:cNvPr id="99338" name="Slide Number Placeholder 12">
            <a:extLst>
              <a:ext uri="{FF2B5EF4-FFF2-40B4-BE49-F238E27FC236}">
                <a16:creationId xmlns:a16="http://schemas.microsoft.com/office/drawing/2014/main" id="{2FCF7B53-42D7-9DAB-C827-C31DD3FAA6E8}"/>
              </a:ext>
            </a:extLst>
          </p:cNvPr>
          <p:cNvSpPr>
            <a:spLocks noGrp="1"/>
          </p:cNvSpPr>
          <p:nvPr>
            <p:ph type="sldNum"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SzPct val="75000"/>
              <a:buFont typeface="Wingdings" panose="05000000000000000000" pitchFamily="2" charset="2"/>
              <a:buChar char="v"/>
              <a:defRPr sz="32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a:lstStyle>
          <a:p>
            <a:pPr>
              <a:spcBef>
                <a:spcPct val="0"/>
              </a:spcBef>
              <a:buClrTx/>
              <a:buSzTx/>
              <a:buFontTx/>
              <a:buNone/>
            </a:pPr>
            <a:fld id="{8FD70138-BBB0-44E8-B4FF-90C860D46AFF}" type="slidenum">
              <a:rPr lang="en-US" altLang="en-US" sz="800">
                <a:solidFill>
                  <a:srgbClr val="7F7F7F"/>
                </a:solidFill>
              </a:rPr>
              <a:pPr>
                <a:spcBef>
                  <a:spcPct val="0"/>
                </a:spcBef>
                <a:buClrTx/>
                <a:buSzTx/>
                <a:buFontTx/>
                <a:buNone/>
              </a:pPr>
              <a:t>16</a:t>
            </a:fld>
            <a:endParaRPr lang="en-US" altLang="en-US" sz="800">
              <a:solidFill>
                <a:srgbClr val="7F7F7F"/>
              </a:solidFill>
            </a:endParaRPr>
          </a:p>
        </p:txBody>
      </p:sp>
    </p:spTree>
    <p:extLst>
      <p:ext uri="{BB962C8B-B14F-4D97-AF65-F5344CB8AC3E}">
        <p14:creationId xmlns:p14="http://schemas.microsoft.com/office/powerpoint/2010/main" val="35476546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nodeType="afterGroup">
                            <p:stCondLst>
                              <p:cond delay="3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nodeType="afterGroup">
                            <p:stCondLst>
                              <p:cond delay="4500"/>
                            </p:stCondLst>
                            <p:childTnLst>
                              <p:par>
                                <p:cTn id="35" presetID="47"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5" grpId="0"/>
      <p:bldP spid="6" grpId="0"/>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5BB9-FF51-3342-9362-29539D6DAF85}"/>
              </a:ext>
            </a:extLst>
          </p:cNvPr>
          <p:cNvSpPr>
            <a:spLocks noGrp="1"/>
          </p:cNvSpPr>
          <p:nvPr>
            <p:ph type="title"/>
          </p:nvPr>
        </p:nvSpPr>
        <p:spPr>
          <a:xfrm>
            <a:off x="463446" y="125282"/>
            <a:ext cx="10515600" cy="1325563"/>
          </a:xfrm>
        </p:spPr>
        <p:txBody>
          <a:bodyPr/>
          <a:lstStyle/>
          <a:p>
            <a:r>
              <a:rPr lang="en-US" dirty="0"/>
              <a:t>Volunteering and Internships</a:t>
            </a:r>
            <a:br>
              <a:rPr lang="en-US" dirty="0"/>
            </a:br>
            <a:r>
              <a:rPr lang="en-US" i="1" dirty="0"/>
              <a:t>“This is not just about bagging rice”</a:t>
            </a:r>
            <a:r>
              <a:rPr lang="en-US" dirty="0"/>
              <a:t> </a:t>
            </a:r>
          </a:p>
        </p:txBody>
      </p:sp>
      <p:sp>
        <p:nvSpPr>
          <p:cNvPr id="5" name="Slide Number Placeholder 4">
            <a:extLst>
              <a:ext uri="{FF2B5EF4-FFF2-40B4-BE49-F238E27FC236}">
                <a16:creationId xmlns:a16="http://schemas.microsoft.com/office/drawing/2014/main" id="{515E86D9-1204-0D4A-AA46-C13D61CCBA36}"/>
              </a:ext>
            </a:extLst>
          </p:cNvPr>
          <p:cNvSpPr>
            <a:spLocks noGrp="1"/>
          </p:cNvSpPr>
          <p:nvPr>
            <p:ph type="sldNum" sz="quarter" idx="12"/>
          </p:nvPr>
        </p:nvSpPr>
        <p:spPr/>
        <p:txBody>
          <a:bodyPr/>
          <a:lstStyle/>
          <a:p>
            <a:fld id="{D1DDEDF4-883C-4159-966D-7CEF8ED53DD3}" type="slidenum">
              <a:rPr lang="en-US" smtClean="0"/>
              <a:t>17</a:t>
            </a:fld>
            <a:endParaRPr lang="en-US"/>
          </a:p>
        </p:txBody>
      </p:sp>
      <p:pic>
        <p:nvPicPr>
          <p:cNvPr id="7" name="Picture 6" title="3 volunteers at the SF Food Bank">
            <a:extLst>
              <a:ext uri="{FF2B5EF4-FFF2-40B4-BE49-F238E27FC236}">
                <a16:creationId xmlns:a16="http://schemas.microsoft.com/office/drawing/2014/main" id="{41EFFBC9-F004-FB40-9E5A-528049996D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31" r="40405"/>
          <a:stretch/>
        </p:blipFill>
        <p:spPr>
          <a:xfrm>
            <a:off x="6451254" y="1775246"/>
            <a:ext cx="2368868" cy="3426443"/>
          </a:xfrm>
          <a:prstGeom prst="rect">
            <a:avLst/>
          </a:prstGeom>
          <a:ln>
            <a:noFill/>
          </a:ln>
          <a:effectLst/>
        </p:spPr>
      </p:pic>
      <p:pic>
        <p:nvPicPr>
          <p:cNvPr id="8" name="Content Placeholder 7" descr="volunteer group at Muttville, a dog rescue for senior dogs" title="picture">
            <a:extLst>
              <a:ext uri="{FF2B5EF4-FFF2-40B4-BE49-F238E27FC236}">
                <a16:creationId xmlns:a16="http://schemas.microsoft.com/office/drawing/2014/main" id="{91237FD3-034A-704B-AEB4-80DEC945B86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7589" r="2693"/>
          <a:stretch/>
        </p:blipFill>
        <p:spPr>
          <a:xfrm>
            <a:off x="0" y="1775246"/>
            <a:ext cx="4001592" cy="3426443"/>
          </a:xfrm>
          <a:prstGeom prst="rect">
            <a:avLst/>
          </a:prstGeom>
          <a:ln>
            <a:noFill/>
          </a:ln>
          <a:effectLst/>
        </p:spPr>
      </p:pic>
      <p:pic>
        <p:nvPicPr>
          <p:cNvPr id="9" name="Picture 8">
            <a:extLst>
              <a:ext uri="{FF2B5EF4-FFF2-40B4-BE49-F238E27FC236}">
                <a16:creationId xmlns:a16="http://schemas.microsoft.com/office/drawing/2014/main" id="{18EB73BA-0205-AA41-AF00-F0E8CAAF80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089"/>
          <a:stretch/>
        </p:blipFill>
        <p:spPr>
          <a:xfrm>
            <a:off x="8888506" y="1776524"/>
            <a:ext cx="3303494" cy="3425166"/>
          </a:xfrm>
          <a:prstGeom prst="rect">
            <a:avLst/>
          </a:prstGeom>
        </p:spPr>
      </p:pic>
      <p:pic>
        <p:nvPicPr>
          <p:cNvPr id="11" name="Content Placeholder 10">
            <a:extLst>
              <a:ext uri="{FF2B5EF4-FFF2-40B4-BE49-F238E27FC236}">
                <a16:creationId xmlns:a16="http://schemas.microsoft.com/office/drawing/2014/main" id="{25368670-ACB5-964A-8AD8-01BD0ACAECD6}"/>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3683" r="10954"/>
          <a:stretch/>
        </p:blipFill>
        <p:spPr>
          <a:xfrm>
            <a:off x="4069976" y="1775246"/>
            <a:ext cx="2312895" cy="3426443"/>
          </a:xfrm>
          <a:prstGeom prst="rect">
            <a:avLst/>
          </a:prstGeom>
        </p:spPr>
      </p:pic>
      <p:sp>
        <p:nvSpPr>
          <p:cNvPr id="3" name="Rectangle 2"/>
          <p:cNvSpPr/>
          <p:nvPr/>
        </p:nvSpPr>
        <p:spPr>
          <a:xfrm>
            <a:off x="840812" y="5353628"/>
            <a:ext cx="10762937" cy="584775"/>
          </a:xfrm>
          <a:prstGeom prst="rect">
            <a:avLst/>
          </a:prstGeom>
        </p:spPr>
        <p:txBody>
          <a:bodyPr wrap="square">
            <a:spAutoFit/>
          </a:bodyPr>
          <a:lstStyle/>
          <a:p>
            <a:pPr algn="ctr"/>
            <a:r>
              <a:rPr lang="en-US" sz="3200" dirty="0">
                <a:solidFill>
                  <a:srgbClr val="002060"/>
                </a:solidFill>
              </a:rPr>
              <a:t>It’s about learning employability skills and “giving back” </a:t>
            </a:r>
          </a:p>
        </p:txBody>
      </p:sp>
    </p:spTree>
    <p:extLst>
      <p:ext uri="{BB962C8B-B14F-4D97-AF65-F5344CB8AC3E}">
        <p14:creationId xmlns:p14="http://schemas.microsoft.com/office/powerpoint/2010/main" val="197372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A771-FC87-AB4D-BA7F-0F07B94B75E6}"/>
              </a:ext>
            </a:extLst>
          </p:cNvPr>
          <p:cNvSpPr>
            <a:spLocks noGrp="1"/>
          </p:cNvSpPr>
          <p:nvPr>
            <p:ph type="title"/>
          </p:nvPr>
        </p:nvSpPr>
        <p:spPr>
          <a:xfrm>
            <a:off x="304801" y="682157"/>
            <a:ext cx="6333067" cy="1839726"/>
          </a:xfrm>
        </p:spPr>
        <p:txBody>
          <a:bodyPr>
            <a:normAutofit/>
          </a:bodyPr>
          <a:lstStyle/>
          <a:p>
            <a:pPr algn="ctr"/>
            <a:r>
              <a:rPr lang="en-US" sz="4800" dirty="0"/>
              <a:t>Customized Employment</a:t>
            </a:r>
          </a:p>
        </p:txBody>
      </p:sp>
      <p:sp>
        <p:nvSpPr>
          <p:cNvPr id="5" name="Slide Number Placeholder 4">
            <a:extLst>
              <a:ext uri="{FF2B5EF4-FFF2-40B4-BE49-F238E27FC236}">
                <a16:creationId xmlns:a16="http://schemas.microsoft.com/office/drawing/2014/main" id="{28A7A048-179B-654C-B379-CF9D91840720}"/>
              </a:ext>
            </a:extLst>
          </p:cNvPr>
          <p:cNvSpPr>
            <a:spLocks noGrp="1"/>
          </p:cNvSpPr>
          <p:nvPr>
            <p:ph type="sldNum" sz="quarter" idx="12"/>
          </p:nvPr>
        </p:nvSpPr>
        <p:spPr/>
        <p:txBody>
          <a:bodyPr/>
          <a:lstStyle/>
          <a:p>
            <a:fld id="{D1DDEDF4-883C-4159-966D-7CEF8ED53DD3}" type="slidenum">
              <a:rPr lang="en-US" smtClean="0"/>
              <a:t>18</a:t>
            </a:fld>
            <a:endParaRPr lang="en-US"/>
          </a:p>
        </p:txBody>
      </p:sp>
      <p:pic>
        <p:nvPicPr>
          <p:cNvPr id="6" name="Content Placeholder 9" descr="Sue Austin, and artist and a scuba diver who did an art piece on how &quot;freeing&quot; her wheelchair made her feel.   The photo series she did show her scuba diving in an under-water wheelchair." title="Picture">
            <a:extLst>
              <a:ext uri="{FF2B5EF4-FFF2-40B4-BE49-F238E27FC236}">
                <a16:creationId xmlns:a16="http://schemas.microsoft.com/office/drawing/2014/main" id="{216D5EC0-1C2A-D54E-A91A-FDC2436588A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343" r="30126"/>
          <a:stretch/>
        </p:blipFill>
        <p:spPr>
          <a:xfrm>
            <a:off x="6993467" y="-107221"/>
            <a:ext cx="5198533" cy="6880411"/>
          </a:xfrm>
          <a:prstGeom prst="rect">
            <a:avLst/>
          </a:prstGeom>
          <a:ln>
            <a:noFill/>
          </a:ln>
          <a:effectLst/>
        </p:spPr>
      </p:pic>
      <p:sp>
        <p:nvSpPr>
          <p:cNvPr id="7" name="TextBox 6">
            <a:extLst>
              <a:ext uri="{FF2B5EF4-FFF2-40B4-BE49-F238E27FC236}">
                <a16:creationId xmlns:a16="http://schemas.microsoft.com/office/drawing/2014/main" id="{B3EC92AB-6617-B544-9152-701F41FC429E}"/>
              </a:ext>
            </a:extLst>
          </p:cNvPr>
          <p:cNvSpPr txBox="1"/>
          <p:nvPr/>
        </p:nvSpPr>
        <p:spPr>
          <a:xfrm>
            <a:off x="9453033" y="6154594"/>
            <a:ext cx="2738967" cy="300082"/>
          </a:xfrm>
          <a:prstGeom prst="rect">
            <a:avLst/>
          </a:prstGeom>
          <a:noFill/>
        </p:spPr>
        <p:txBody>
          <a:bodyPr wrap="square" rtlCol="0">
            <a:spAutoFit/>
          </a:bodyPr>
          <a:lstStyle/>
          <a:p>
            <a:r>
              <a:rPr lang="en-US" sz="1350" dirty="0">
                <a:solidFill>
                  <a:schemeClr val="bg1"/>
                </a:solidFill>
              </a:rPr>
              <a:t>Sue Austin, Artist and Scuba Diver</a:t>
            </a:r>
          </a:p>
        </p:txBody>
      </p:sp>
      <p:sp>
        <p:nvSpPr>
          <p:cNvPr id="8" name="Content Placeholder 7">
            <a:extLst>
              <a:ext uri="{FF2B5EF4-FFF2-40B4-BE49-F238E27FC236}">
                <a16:creationId xmlns:a16="http://schemas.microsoft.com/office/drawing/2014/main" id="{32F58A4E-C21F-B8D5-60BC-B31BE86CB4BA}"/>
              </a:ext>
            </a:extLst>
          </p:cNvPr>
          <p:cNvSpPr>
            <a:spLocks noGrp="1"/>
          </p:cNvSpPr>
          <p:nvPr>
            <p:ph sz="half" idx="2"/>
          </p:nvPr>
        </p:nvSpPr>
        <p:spPr>
          <a:xfrm>
            <a:off x="425824" y="2871507"/>
            <a:ext cx="6314764" cy="3986493"/>
          </a:xfrm>
        </p:spPr>
        <p:txBody>
          <a:bodyPr/>
          <a:lstStyle/>
          <a:p>
            <a:pPr marL="0" indent="0" algn="ctr">
              <a:spcBef>
                <a:spcPts val="0"/>
              </a:spcBef>
              <a:buNone/>
            </a:pPr>
            <a:r>
              <a:rPr lang="en-US" dirty="0"/>
              <a:t>Starts with a discovery process </a:t>
            </a:r>
          </a:p>
          <a:p>
            <a:pPr marL="0" indent="0" algn="ctr">
              <a:spcBef>
                <a:spcPts val="0"/>
              </a:spcBef>
              <a:buNone/>
            </a:pPr>
            <a:r>
              <a:rPr lang="en-US" dirty="0"/>
              <a:t>and building a profile</a:t>
            </a:r>
          </a:p>
          <a:p>
            <a:pPr marL="0" indent="0" algn="ctr">
              <a:buNone/>
            </a:pPr>
            <a:endParaRPr lang="en-US" sz="1600" dirty="0"/>
          </a:p>
          <a:p>
            <a:pPr marL="0" indent="0" algn="ctr">
              <a:buNone/>
            </a:pPr>
            <a:r>
              <a:rPr lang="en-US" dirty="0"/>
              <a:t>We need to learn to listen to our job seekers- not lead.</a:t>
            </a:r>
          </a:p>
          <a:p>
            <a:pPr marL="0" indent="0" algn="ctr">
              <a:buNone/>
            </a:pPr>
            <a:endParaRPr lang="en-US" dirty="0"/>
          </a:p>
        </p:txBody>
      </p:sp>
    </p:spTree>
    <p:extLst>
      <p:ext uri="{BB962C8B-B14F-4D97-AF65-F5344CB8AC3E}">
        <p14:creationId xmlns:p14="http://schemas.microsoft.com/office/powerpoint/2010/main" val="216519909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4341" y="190382"/>
            <a:ext cx="11187659" cy="1238026"/>
          </a:xfrm>
        </p:spPr>
        <p:txBody>
          <a:bodyPr>
            <a:normAutofit/>
          </a:bodyPr>
          <a:lstStyle/>
          <a:p>
            <a:r>
              <a:rPr lang="en-US" dirty="0"/>
              <a:t>Interviewing and Active Listening</a:t>
            </a:r>
          </a:p>
        </p:txBody>
      </p:sp>
      <p:sp>
        <p:nvSpPr>
          <p:cNvPr id="6" name="Content Placeholder 5"/>
          <p:cNvSpPr>
            <a:spLocks noGrp="1"/>
          </p:cNvSpPr>
          <p:nvPr>
            <p:ph idx="1"/>
          </p:nvPr>
        </p:nvSpPr>
        <p:spPr>
          <a:xfrm>
            <a:off x="1004341" y="1428408"/>
            <a:ext cx="10583056" cy="5048592"/>
          </a:xfrm>
        </p:spPr>
        <p:txBody>
          <a:bodyPr>
            <a:normAutofit/>
          </a:bodyPr>
          <a:lstStyle/>
          <a:p>
            <a:r>
              <a:rPr lang="en-US" dirty="0"/>
              <a:t>Review person’s file – but verify what you read</a:t>
            </a:r>
          </a:p>
          <a:p>
            <a:r>
              <a:rPr lang="en-US" dirty="0"/>
              <a:t>Meet at the person’s home or someplace neutral</a:t>
            </a:r>
          </a:p>
          <a:p>
            <a:r>
              <a:rPr lang="en-US" dirty="0"/>
              <a:t>Get the person talking</a:t>
            </a:r>
          </a:p>
          <a:p>
            <a:pPr lvl="1"/>
            <a:r>
              <a:rPr lang="en-US" dirty="0"/>
              <a:t>Ask Open-ended questions: “Tell me about yourself” “What do you do for fun?”, “What do plan to do after school?”</a:t>
            </a:r>
          </a:p>
          <a:p>
            <a:pPr lvl="1"/>
            <a:r>
              <a:rPr lang="en-US" dirty="0"/>
              <a:t>Repeat back or rephrase what the person says</a:t>
            </a:r>
          </a:p>
          <a:p>
            <a:pPr lvl="1"/>
            <a:r>
              <a:rPr lang="en-US" dirty="0"/>
              <a:t>Be quiet- Silence is golden, and really uncomfortable</a:t>
            </a:r>
          </a:p>
          <a:p>
            <a:r>
              <a:rPr lang="en-US" dirty="0"/>
              <a:t>Conversations vs. Interrogations </a:t>
            </a:r>
          </a:p>
          <a:p>
            <a:r>
              <a:rPr lang="en-US" dirty="0"/>
              <a:t>Take notes and ask for clarification</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19</a:t>
            </a:fld>
            <a:endParaRPr lang="en-US"/>
          </a:p>
        </p:txBody>
      </p:sp>
    </p:spTree>
    <p:extLst>
      <p:ext uri="{BB962C8B-B14F-4D97-AF65-F5344CB8AC3E}">
        <p14:creationId xmlns:p14="http://schemas.microsoft.com/office/powerpoint/2010/main" val="172832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62" y="460195"/>
            <a:ext cx="10515600" cy="1325563"/>
          </a:xfrm>
        </p:spPr>
        <p:txBody>
          <a:bodyPr>
            <a:normAutofit/>
          </a:bodyPr>
          <a:lstStyle/>
          <a:p>
            <a:pPr algn="ctr"/>
            <a:r>
              <a:rPr lang="en-US" dirty="0"/>
              <a:t>What Is Customized Employment?</a:t>
            </a:r>
          </a:p>
        </p:txBody>
      </p:sp>
      <p:sp>
        <p:nvSpPr>
          <p:cNvPr id="3" name="Content Placeholder 2"/>
          <p:cNvSpPr>
            <a:spLocks noGrp="1"/>
          </p:cNvSpPr>
          <p:nvPr>
            <p:ph idx="1"/>
          </p:nvPr>
        </p:nvSpPr>
        <p:spPr>
          <a:xfrm>
            <a:off x="1167384" y="1785758"/>
            <a:ext cx="10515600" cy="4338817"/>
          </a:xfrm>
        </p:spPr>
        <p:txBody>
          <a:bodyPr>
            <a:normAutofit/>
          </a:bodyPr>
          <a:lstStyle/>
          <a:p>
            <a:pPr marL="0" indent="0">
              <a:buNone/>
            </a:pPr>
            <a:r>
              <a:rPr lang="en-US" dirty="0">
                <a:solidFill>
                  <a:schemeClr val="tx1"/>
                </a:solidFill>
              </a:rPr>
              <a:t>…an </a:t>
            </a:r>
            <a:r>
              <a:rPr lang="en-US" dirty="0">
                <a:solidFill>
                  <a:srgbClr val="207670"/>
                </a:solidFill>
              </a:rPr>
              <a:t>individualized approach </a:t>
            </a:r>
            <a:r>
              <a:rPr lang="en-US" dirty="0">
                <a:solidFill>
                  <a:schemeClr val="tx1"/>
                </a:solidFill>
              </a:rPr>
              <a:t>to employment planning and job development — one person at a time--one employer at a time. It is about building new positions based on the </a:t>
            </a:r>
            <a:r>
              <a:rPr lang="en-US" dirty="0">
                <a:solidFill>
                  <a:srgbClr val="207670"/>
                </a:solidFill>
              </a:rPr>
              <a:t>needs of an employer </a:t>
            </a:r>
            <a:r>
              <a:rPr lang="en-US" dirty="0">
                <a:solidFill>
                  <a:schemeClr val="tx1"/>
                </a:solidFill>
              </a:rPr>
              <a:t>and the </a:t>
            </a:r>
            <a:r>
              <a:rPr lang="en-US" dirty="0">
                <a:solidFill>
                  <a:srgbClr val="207670"/>
                </a:solidFill>
              </a:rPr>
              <a:t>strengths of the job seeker</a:t>
            </a:r>
            <a:r>
              <a:rPr lang="en-US" dirty="0">
                <a:solidFill>
                  <a:schemeClr val="tx1"/>
                </a:solidFill>
              </a:rPr>
              <a:t>. It is an effective way to assist people with more significant disabilities to become contributing members of today’s workforce.  </a:t>
            </a:r>
          </a:p>
          <a:p>
            <a:pPr marL="0" indent="0" algn="r">
              <a:buNone/>
            </a:pPr>
            <a:endParaRPr lang="en-US" sz="2000" dirty="0">
              <a:solidFill>
                <a:schemeClr val="tx1"/>
              </a:solidFill>
            </a:endParaRPr>
          </a:p>
          <a:p>
            <a:pPr marL="0" indent="0" algn="r">
              <a:buNone/>
            </a:pPr>
            <a:r>
              <a:rPr lang="en-US" sz="2000" dirty="0">
                <a:solidFill>
                  <a:schemeClr val="tx1"/>
                </a:solidFill>
              </a:rPr>
              <a:t>US Department of Labor,</a:t>
            </a:r>
          </a:p>
          <a:p>
            <a:pPr marL="0" indent="0" algn="r">
              <a:buNone/>
            </a:pPr>
            <a:r>
              <a:rPr lang="en-US" sz="2000" dirty="0">
                <a:solidFill>
                  <a:schemeClr val="tx1"/>
                </a:solidFill>
              </a:rPr>
              <a:t>Office of Disability and Employment Policy</a:t>
            </a:r>
          </a:p>
        </p:txBody>
      </p:sp>
      <p:sp>
        <p:nvSpPr>
          <p:cNvPr id="4" name="Slide Number Placeholder 3"/>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2</a:t>
            </a:fld>
            <a:endParaRPr lang="en-US" dirty="0"/>
          </a:p>
        </p:txBody>
      </p:sp>
    </p:spTree>
    <p:extLst>
      <p:ext uri="{BB962C8B-B14F-4D97-AF65-F5344CB8AC3E}">
        <p14:creationId xmlns:p14="http://schemas.microsoft.com/office/powerpoint/2010/main" val="59429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801" y="183356"/>
            <a:ext cx="10515600" cy="1325563"/>
          </a:xfrm>
        </p:spPr>
        <p:txBody>
          <a:bodyPr>
            <a:normAutofit/>
          </a:bodyPr>
          <a:lstStyle/>
          <a:p>
            <a:pPr algn="ctr"/>
            <a:r>
              <a:rPr lang="en-US" b="0" dirty="0"/>
              <a:t>Where can we learn the most </a:t>
            </a:r>
            <a:br>
              <a:rPr lang="en-US" b="0" dirty="0"/>
            </a:br>
            <a:r>
              <a:rPr lang="en-US" b="0" dirty="0"/>
              <a:t>about a person?</a:t>
            </a:r>
          </a:p>
        </p:txBody>
      </p:sp>
      <p:sp>
        <p:nvSpPr>
          <p:cNvPr id="4" name="Slide Number Placeholder 3"/>
          <p:cNvSpPr>
            <a:spLocks noGrp="1"/>
          </p:cNvSpPr>
          <p:nvPr>
            <p:ph type="sldNum" sz="quarter" idx="4294967295"/>
          </p:nvPr>
        </p:nvSpPr>
        <p:spPr>
          <a:xfrm>
            <a:off x="11125200" y="19050"/>
            <a:ext cx="1066800" cy="328613"/>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20</a:t>
            </a:fld>
            <a:endParaRPr lang="en-US"/>
          </a:p>
        </p:txBody>
      </p:sp>
      <p:sp>
        <p:nvSpPr>
          <p:cNvPr id="6" name="Rectangle 5"/>
          <p:cNvSpPr/>
          <p:nvPr/>
        </p:nvSpPr>
        <p:spPr>
          <a:xfrm>
            <a:off x="1157367" y="1592995"/>
            <a:ext cx="10099624" cy="861774"/>
          </a:xfrm>
          <a:prstGeom prst="rect">
            <a:avLst/>
          </a:prstGeom>
        </p:spPr>
        <p:txBody>
          <a:bodyPr wrap="square">
            <a:spAutoFit/>
          </a:bodyPr>
          <a:lstStyle/>
          <a:p>
            <a:pPr algn="ctr"/>
            <a:r>
              <a:rPr lang="en-US" sz="3200" dirty="0"/>
              <a:t>Where are we most relaxed? Where are we at our best?</a:t>
            </a:r>
          </a:p>
          <a:p>
            <a:pPr marL="274320" lvl="1"/>
            <a:endParaRPr lang="en-US" dirty="0">
              <a:solidFill>
                <a:srgbClr val="60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185" t="23004"/>
          <a:stretch/>
        </p:blipFill>
        <p:spPr>
          <a:xfrm>
            <a:off x="1628550" y="2454769"/>
            <a:ext cx="4146153" cy="3408216"/>
          </a:xfrm>
          <a:prstGeom prst="rect">
            <a:avLst/>
          </a:prstGeom>
          <a:ln>
            <a:noFill/>
          </a:ln>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8889"/>
          <a:stretch/>
        </p:blipFill>
        <p:spPr>
          <a:xfrm>
            <a:off x="6207179" y="2454769"/>
            <a:ext cx="4839693" cy="3391475"/>
          </a:xfrm>
          <a:prstGeom prst="rect">
            <a:avLst/>
          </a:prstGeom>
          <a:ln>
            <a:noFill/>
          </a:ln>
          <a:effectLst/>
        </p:spPr>
      </p:pic>
    </p:spTree>
    <p:extLst>
      <p:ext uri="{BB962C8B-B14F-4D97-AF65-F5344CB8AC3E}">
        <p14:creationId xmlns:p14="http://schemas.microsoft.com/office/powerpoint/2010/main" val="222421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51" y="188479"/>
            <a:ext cx="10859125" cy="1037413"/>
          </a:xfrm>
        </p:spPr>
        <p:txBody>
          <a:bodyPr>
            <a:normAutofit/>
          </a:bodyPr>
          <a:lstStyle/>
          <a:p>
            <a:r>
              <a:rPr lang="en-US" dirty="0"/>
              <a:t>Talk with Family and Friends</a:t>
            </a:r>
          </a:p>
        </p:txBody>
      </p:sp>
      <p:sp>
        <p:nvSpPr>
          <p:cNvPr id="3" name="Content Placeholder 2"/>
          <p:cNvSpPr>
            <a:spLocks noGrp="1"/>
          </p:cNvSpPr>
          <p:nvPr>
            <p:ph sz="half" idx="1"/>
          </p:nvPr>
        </p:nvSpPr>
        <p:spPr>
          <a:xfrm>
            <a:off x="373651" y="1696720"/>
            <a:ext cx="7086570" cy="4659630"/>
          </a:xfrm>
        </p:spPr>
        <p:txBody>
          <a:bodyPr>
            <a:normAutofit/>
          </a:bodyPr>
          <a:lstStyle/>
          <a:p>
            <a:r>
              <a:rPr lang="en-US" sz="2600" dirty="0"/>
              <a:t>Take a walk with the person – Where do you go?  Who are your friends? What do you like to do?</a:t>
            </a:r>
          </a:p>
          <a:p>
            <a:r>
              <a:rPr lang="en-US" sz="2600" dirty="0"/>
              <a:t>What do you do at home? Chores? Fun?</a:t>
            </a:r>
          </a:p>
          <a:p>
            <a:r>
              <a:rPr lang="en-US" sz="2600" dirty="0"/>
              <a:t>Identify potential sites/activities for “doing something together”</a:t>
            </a:r>
          </a:p>
          <a:p>
            <a:r>
              <a:rPr lang="en-US" sz="2600" dirty="0"/>
              <a:t> Identify additional people to interview</a:t>
            </a:r>
          </a:p>
          <a:p>
            <a:r>
              <a:rPr lang="en-US" sz="2600" dirty="0"/>
              <a:t> Any ideas for local employment?</a:t>
            </a:r>
          </a:p>
          <a:p>
            <a:r>
              <a:rPr lang="en-US" sz="2600" dirty="0"/>
              <a:t> Look at accessibility/transportation options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12621" y="1777999"/>
            <a:ext cx="4299037" cy="3699227"/>
          </a:xfrm>
          <a:prstGeom prst="rect">
            <a:avLst/>
          </a:prstGeom>
          <a:ln>
            <a:noFill/>
          </a:ln>
          <a:effectLst/>
        </p:spPr>
      </p:pic>
      <p:sp>
        <p:nvSpPr>
          <p:cNvPr id="4" name="Slide Number Placeholder 3"/>
          <p:cNvSpPr>
            <a:spLocks noGrp="1"/>
          </p:cNvSpPr>
          <p:nvPr>
            <p:ph type="sldNum" sz="quarter" idx="12"/>
          </p:nvPr>
        </p:nvSpPr>
        <p:spPr/>
        <p:txBody>
          <a:bodyPr/>
          <a:lstStyle/>
          <a:p>
            <a:fld id="{AAA8C269-850C-4158-B451-7083264BF9B6}" type="slidenum">
              <a:rPr lang="en-US" smtClean="0"/>
              <a:pPr/>
              <a:t>21</a:t>
            </a:fld>
            <a:endParaRPr lang="en-US"/>
          </a:p>
        </p:txBody>
      </p:sp>
    </p:spTree>
    <p:extLst>
      <p:ext uri="{BB962C8B-B14F-4D97-AF65-F5344CB8AC3E}">
        <p14:creationId xmlns:p14="http://schemas.microsoft.com/office/powerpoint/2010/main" val="389112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38435" y="168788"/>
            <a:ext cx="10515600" cy="1325563"/>
          </a:xfrm>
        </p:spPr>
        <p:txBody>
          <a:bodyPr>
            <a:noAutofit/>
          </a:bodyPr>
          <a:lstStyle/>
          <a:p>
            <a:pPr algn="ctr"/>
            <a:r>
              <a:rPr lang="en-US" sz="3600" b="0" dirty="0"/>
              <a:t>Back to the bedroom…How would you start a conversation with this young man? </a:t>
            </a:r>
          </a:p>
        </p:txBody>
      </p:sp>
      <p:sp>
        <p:nvSpPr>
          <p:cNvPr id="5" name="Slide Number Placeholder 4"/>
          <p:cNvSpPr>
            <a:spLocks noGrp="1"/>
          </p:cNvSpPr>
          <p:nvPr>
            <p:ph type="sldNum" sz="quarter" idx="4294967295"/>
          </p:nvPr>
        </p:nvSpPr>
        <p:spPr>
          <a:xfrm>
            <a:off x="11125200" y="19050"/>
            <a:ext cx="1066800" cy="328613"/>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22</a:t>
            </a:fld>
            <a:endParaRPr lang="en-US"/>
          </a:p>
        </p:txBody>
      </p:sp>
      <p:pic>
        <p:nvPicPr>
          <p:cNvPr id="8" name="Content Placeholder 7"/>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8889"/>
          <a:stretch/>
        </p:blipFill>
        <p:spPr>
          <a:xfrm>
            <a:off x="2883694" y="1708150"/>
            <a:ext cx="6825082" cy="4318280"/>
          </a:xfrm>
          <a:prstGeom prst="rect">
            <a:avLst/>
          </a:prstGeom>
          <a:ln>
            <a:noFill/>
          </a:ln>
          <a:effectLst/>
        </p:spPr>
      </p:pic>
    </p:spTree>
    <p:extLst>
      <p:ext uri="{BB962C8B-B14F-4D97-AF65-F5344CB8AC3E}">
        <p14:creationId xmlns:p14="http://schemas.microsoft.com/office/powerpoint/2010/main" val="278098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6BF330F8-275A-2DB5-2CA5-F4B4271531F2}"/>
              </a:ext>
            </a:extLst>
          </p:cNvPr>
          <p:cNvSpPr>
            <a:spLocks noGrp="1" noChangeArrowheads="1"/>
          </p:cNvSpPr>
          <p:nvPr>
            <p:ph type="title"/>
          </p:nvPr>
        </p:nvSpPr>
        <p:spPr>
          <a:xfrm>
            <a:off x="1325880" y="1535113"/>
            <a:ext cx="10371005" cy="3054350"/>
          </a:xfrm>
        </p:spPr>
        <p:txBody>
          <a:bodyPr rtlCol="0">
            <a:noAutofit/>
          </a:bodyPr>
          <a:lstStyle/>
          <a:p>
            <a:pPr>
              <a:defRPr/>
            </a:pPr>
            <a:r>
              <a:rPr lang="en-US" dirty="0">
                <a:ea typeface="+mj-ea"/>
              </a:rPr>
              <a:t>Building a Profile</a:t>
            </a:r>
          </a:p>
        </p:txBody>
      </p:sp>
      <p:sp>
        <p:nvSpPr>
          <p:cNvPr id="65539" name="Rectangle 3">
            <a:extLst>
              <a:ext uri="{FF2B5EF4-FFF2-40B4-BE49-F238E27FC236}">
                <a16:creationId xmlns:a16="http://schemas.microsoft.com/office/drawing/2014/main" id="{7B0883BA-4B29-B623-4CF5-25F97E5649D5}"/>
              </a:ext>
            </a:extLst>
          </p:cNvPr>
          <p:cNvSpPr>
            <a:spLocks noGrp="1" noChangeArrowheads="1"/>
          </p:cNvSpPr>
          <p:nvPr>
            <p:ph type="body" idx="1"/>
          </p:nvPr>
        </p:nvSpPr>
        <p:spPr/>
        <p:txBody>
          <a:bodyPr>
            <a:normAutofit/>
          </a:bodyPr>
          <a:lstStyle/>
          <a:p>
            <a:pPr eaLnBrk="1" hangingPunct="1"/>
            <a:r>
              <a:rPr lang="en-US" altLang="en-US" sz="4000" dirty="0">
                <a:solidFill>
                  <a:schemeClr val="bg1">
                    <a:lumMod val="50000"/>
                  </a:schemeClr>
                </a:solidFill>
                <a:latin typeface="Poppins Medium" panose="00000600000000000000" pitchFamily="2" charset="0"/>
                <a:cs typeface="Poppins Medium" panose="00000600000000000000" pitchFamily="2" charset="0"/>
              </a:rPr>
              <a:t>Looking for </a:t>
            </a:r>
            <a:r>
              <a:rPr lang="en-US" altLang="en-US" sz="4000" i="1" dirty="0">
                <a:solidFill>
                  <a:schemeClr val="bg1">
                    <a:lumMod val="50000"/>
                  </a:schemeClr>
                </a:solidFill>
                <a:latin typeface="Poppins Medium" panose="00000600000000000000" pitchFamily="2" charset="0"/>
                <a:cs typeface="Poppins Medium" panose="00000600000000000000" pitchFamily="2" charset="0"/>
              </a:rPr>
              <a:t>Nuggets of Gold  </a:t>
            </a:r>
          </a:p>
          <a:p>
            <a:pPr eaLnBrk="1" hangingPunct="1"/>
            <a:r>
              <a:rPr lang="en-US" altLang="en-US" sz="4000" dirty="0">
                <a:solidFill>
                  <a:schemeClr val="bg1">
                    <a:lumMod val="50000"/>
                  </a:schemeClr>
                </a:solidFill>
                <a:latin typeface="Poppins Medium" panose="00000600000000000000" pitchFamily="2" charset="0"/>
                <a:cs typeface="Poppins Medium" panose="00000600000000000000" pitchFamily="2" charset="0"/>
              </a:rPr>
              <a:t>Where will this Job Seeker </a:t>
            </a:r>
            <a:r>
              <a:rPr lang="en-US" altLang="en-US" sz="4000" i="1" dirty="0">
                <a:solidFill>
                  <a:schemeClr val="bg1">
                    <a:lumMod val="50000"/>
                  </a:schemeClr>
                </a:solidFill>
                <a:latin typeface="Poppins Medium" panose="00000600000000000000" pitchFamily="2" charset="0"/>
                <a:cs typeface="Poppins Medium" panose="00000600000000000000" pitchFamily="2" charset="0"/>
              </a:rPr>
              <a:t>SPARKLE</a:t>
            </a:r>
            <a:r>
              <a:rPr lang="en-US" altLang="en-US" sz="4000" dirty="0">
                <a:solidFill>
                  <a:schemeClr val="bg1">
                    <a:lumMod val="50000"/>
                  </a:schemeClr>
                </a:solidFill>
                <a:latin typeface="Poppins Medium" panose="00000600000000000000" pitchFamily="2" charset="0"/>
                <a:cs typeface="Poppins Medium" panose="00000600000000000000" pitchFamily="2" charset="0"/>
              </a:rPr>
              <a:t>?</a:t>
            </a:r>
          </a:p>
        </p:txBody>
      </p:sp>
      <p:sp>
        <p:nvSpPr>
          <p:cNvPr id="65540" name="Slide Number Placeholder 5">
            <a:extLst>
              <a:ext uri="{FF2B5EF4-FFF2-40B4-BE49-F238E27FC236}">
                <a16:creationId xmlns:a16="http://schemas.microsoft.com/office/drawing/2014/main" id="{A652F01A-8FC0-2AB3-D8FD-F4CC5869D1AB}"/>
              </a:ext>
            </a:extLst>
          </p:cNvPr>
          <p:cNvSpPr>
            <a:spLocks noGrp="1"/>
          </p:cNvSpPr>
          <p:nvPr>
            <p:ph type="sldNum" sz="quarter" idx="4294967295"/>
          </p:nvPr>
        </p:nvSpPr>
        <p:spPr bwMode="auto">
          <a:xfrm>
            <a:off x="0" y="6645275"/>
            <a:ext cx="457200" cy="212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800" kern="1200">
                <a:solidFill>
                  <a:srgbClr val="7F7F7F"/>
                </a:solidFill>
                <a:latin typeface="Arial Narrow" panose="020B0606020202030204" pitchFamily="34" charset="0"/>
                <a:ea typeface="Arial Narrow" panose="020B0606020202030204" pitchFamily="34" charset="0"/>
                <a:cs typeface="Arial Narrow" panose="020B060602020203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SzTx/>
              <a:buFontTx/>
              <a:buNone/>
            </a:pPr>
            <a:fld id="{257C917D-EE2C-4B72-897A-03952301D87F}" type="slidenum">
              <a:rPr lang="en-US" altLang="en-US" smtClean="0"/>
              <a:pPr>
                <a:spcBef>
                  <a:spcPct val="0"/>
                </a:spcBef>
                <a:buClrTx/>
                <a:buSzTx/>
                <a:buFontTx/>
                <a:buNone/>
              </a:pPr>
              <a:t>23</a:t>
            </a:fld>
            <a:endParaRPr lang="en-US" altLang="en-US" sz="800">
              <a:solidFill>
                <a:srgbClr val="7F7F7F"/>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i="1" dirty="0"/>
              <a:t>Positive Personal Profile</a:t>
            </a:r>
          </a:p>
        </p:txBody>
      </p:sp>
      <p:sp>
        <p:nvSpPr>
          <p:cNvPr id="7" name="Content Placeholder 6"/>
          <p:cNvSpPr>
            <a:spLocks noGrp="1"/>
          </p:cNvSpPr>
          <p:nvPr>
            <p:ph idx="4294967295"/>
          </p:nvPr>
        </p:nvSpPr>
        <p:spPr>
          <a:xfrm>
            <a:off x="903477" y="1551641"/>
            <a:ext cx="10101263" cy="5297488"/>
          </a:xfrm>
        </p:spPr>
        <p:txBody>
          <a:bodyPr>
            <a:normAutofit/>
          </a:bodyPr>
          <a:lstStyle/>
          <a:p>
            <a:pPr marL="685800" indent="-457200"/>
            <a:r>
              <a:rPr lang="en-US" sz="3200" dirty="0"/>
              <a:t>Starting point for determining skills and interests and what motivates a person</a:t>
            </a:r>
          </a:p>
          <a:p>
            <a:pPr marL="685800" indent="-457200"/>
            <a:r>
              <a:rPr lang="en-US" sz="3200" dirty="0"/>
              <a:t>Simple one-page form</a:t>
            </a:r>
          </a:p>
          <a:p>
            <a:pPr marL="685800" indent="-457200"/>
            <a:r>
              <a:rPr lang="en-US" sz="3200" dirty="0"/>
              <a:t>An encouraging, empowering document. Focused on strengths, values and interests. </a:t>
            </a:r>
          </a:p>
          <a:p>
            <a:pPr marL="685800" indent="-457200"/>
            <a:r>
              <a:rPr lang="en-US" sz="3200" dirty="0"/>
              <a:t>Reframes how we see the people we support and how they see themselves</a:t>
            </a:r>
          </a:p>
          <a:p>
            <a:pPr marL="685800" indent="-457200"/>
            <a:r>
              <a:rPr lang="en-US" sz="3200" dirty="0"/>
              <a:t>A starting point for Job Development</a:t>
            </a:r>
          </a:p>
        </p:txBody>
      </p:sp>
      <p:sp>
        <p:nvSpPr>
          <p:cNvPr id="5" name="Slide Number Placeholder 4"/>
          <p:cNvSpPr>
            <a:spLocks noGrp="1"/>
          </p:cNvSpPr>
          <p:nvPr>
            <p:ph type="sldNum" sz="quarter" idx="4294967295"/>
          </p:nvPr>
        </p:nvSpPr>
        <p:spPr>
          <a:xfrm>
            <a:off x="9448800" y="6356350"/>
            <a:ext cx="2743200" cy="365125"/>
          </a:xfrm>
        </p:spPr>
        <p:txBody>
          <a:bodyPr/>
          <a:lstStyle/>
          <a:p>
            <a:fld id="{EE088E80-DDED-4E0A-A7AA-A3FE6FA3F075}" type="slidenum">
              <a:rPr lang="en-US" smtClean="0"/>
              <a:t>24</a:t>
            </a:fld>
            <a:endParaRPr lang="en-US" dirty="0"/>
          </a:p>
        </p:txBody>
      </p:sp>
    </p:spTree>
    <p:extLst>
      <p:ext uri="{BB962C8B-B14F-4D97-AF65-F5344CB8AC3E}">
        <p14:creationId xmlns:p14="http://schemas.microsoft.com/office/powerpoint/2010/main" val="132591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4" y="426627"/>
            <a:ext cx="9297625" cy="994172"/>
          </a:xfrm>
        </p:spPr>
        <p:txBody>
          <a:bodyPr>
            <a:noAutofit/>
          </a:bodyPr>
          <a:lstStyle/>
          <a:p>
            <a:r>
              <a:rPr lang="en-US" dirty="0"/>
              <a:t>Positive Personal Profile</a:t>
            </a:r>
          </a:p>
        </p:txBody>
      </p:sp>
      <p:sp>
        <p:nvSpPr>
          <p:cNvPr id="6" name="Text Placeholder 5"/>
          <p:cNvSpPr>
            <a:spLocks noGrp="1"/>
          </p:cNvSpPr>
          <p:nvPr>
            <p:ph sz="half" idx="2"/>
          </p:nvPr>
        </p:nvSpPr>
        <p:spPr>
          <a:xfrm>
            <a:off x="429295" y="1420799"/>
            <a:ext cx="6810954" cy="4571266"/>
          </a:xfrm>
        </p:spPr>
        <p:txBody>
          <a:bodyPr>
            <a:noAutofit/>
          </a:bodyPr>
          <a:lstStyle/>
          <a:p>
            <a:pPr>
              <a:lnSpc>
                <a:spcPct val="110000"/>
              </a:lnSpc>
              <a:spcBef>
                <a:spcPts val="450"/>
              </a:spcBef>
            </a:pPr>
            <a:r>
              <a:rPr lang="en-US" sz="2400" dirty="0">
                <a:solidFill>
                  <a:schemeClr val="tx1">
                    <a:lumMod val="95000"/>
                    <a:lumOff val="5000"/>
                  </a:schemeClr>
                </a:solidFill>
              </a:rPr>
              <a:t>What are my skills and interests?</a:t>
            </a:r>
          </a:p>
          <a:p>
            <a:pPr>
              <a:lnSpc>
                <a:spcPct val="110000"/>
              </a:lnSpc>
              <a:spcBef>
                <a:spcPts val="450"/>
              </a:spcBef>
            </a:pPr>
            <a:r>
              <a:rPr lang="en-US" sz="2400" dirty="0">
                <a:solidFill>
                  <a:schemeClr val="tx1">
                    <a:lumMod val="95000"/>
                    <a:lumOff val="5000"/>
                  </a:schemeClr>
                </a:solidFill>
              </a:rPr>
              <a:t>What is meaningful to me? </a:t>
            </a:r>
          </a:p>
          <a:p>
            <a:pPr>
              <a:lnSpc>
                <a:spcPct val="110000"/>
              </a:lnSpc>
              <a:spcBef>
                <a:spcPts val="450"/>
              </a:spcBef>
            </a:pPr>
            <a:r>
              <a:rPr lang="en-US" sz="2400" dirty="0">
                <a:solidFill>
                  <a:schemeClr val="tx1">
                    <a:lumMod val="95000"/>
                    <a:lumOff val="5000"/>
                  </a:schemeClr>
                </a:solidFill>
              </a:rPr>
              <a:t>What are my dreams and goals? </a:t>
            </a:r>
          </a:p>
          <a:p>
            <a:pPr>
              <a:lnSpc>
                <a:spcPct val="110000"/>
              </a:lnSpc>
              <a:spcBef>
                <a:spcPts val="450"/>
              </a:spcBef>
            </a:pPr>
            <a:r>
              <a:rPr lang="en-US" sz="2400" dirty="0">
                <a:solidFill>
                  <a:schemeClr val="tx1">
                    <a:lumMod val="95000"/>
                    <a:lumOff val="5000"/>
                  </a:schemeClr>
                </a:solidFill>
              </a:rPr>
              <a:t>What are my life experiences?</a:t>
            </a:r>
          </a:p>
          <a:p>
            <a:pPr>
              <a:lnSpc>
                <a:spcPct val="110000"/>
              </a:lnSpc>
              <a:spcBef>
                <a:spcPts val="450"/>
              </a:spcBef>
            </a:pPr>
            <a:r>
              <a:rPr lang="en-US" sz="2400" dirty="0">
                <a:solidFill>
                  <a:schemeClr val="tx1">
                    <a:lumMod val="95000"/>
                    <a:lumOff val="5000"/>
                  </a:schemeClr>
                </a:solidFill>
              </a:rPr>
              <a:t>What do I value most in my life? What guides my actions?</a:t>
            </a:r>
          </a:p>
          <a:p>
            <a:pPr>
              <a:lnSpc>
                <a:spcPct val="110000"/>
              </a:lnSpc>
              <a:spcBef>
                <a:spcPts val="450"/>
              </a:spcBef>
            </a:pPr>
            <a:r>
              <a:rPr lang="en-US" sz="2400" dirty="0">
                <a:solidFill>
                  <a:schemeClr val="tx1">
                    <a:lumMod val="95000"/>
                    <a:lumOff val="5000"/>
                  </a:schemeClr>
                </a:solidFill>
              </a:rPr>
              <a:t>Any unique talents?</a:t>
            </a: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25</a:t>
            </a:fld>
            <a:endParaRPr kumimoji="0" lang="en-US" dirty="0"/>
          </a:p>
        </p:txBody>
      </p:sp>
      <p:graphicFrame>
        <p:nvGraphicFramePr>
          <p:cNvPr id="3" name="Object 2"/>
          <p:cNvGraphicFramePr>
            <a:graphicFrameLocks noChangeAspect="1"/>
          </p:cNvGraphicFramePr>
          <p:nvPr/>
        </p:nvGraphicFramePr>
        <p:xfrm>
          <a:off x="7803878" y="923713"/>
          <a:ext cx="3337794" cy="4621053"/>
        </p:xfrm>
        <a:graphic>
          <a:graphicData uri="http://schemas.openxmlformats.org/presentationml/2006/ole">
            <mc:AlternateContent xmlns:mc="http://schemas.openxmlformats.org/markup-compatibility/2006">
              <mc:Choice xmlns:v="urn:schemas-microsoft-com:vml" Requires="v">
                <p:oleObj name="Acrobat Document" r:id="rId2" imgW="5828911" imgH="7543536" progId="Acrobat.Document.DC">
                  <p:embed/>
                </p:oleObj>
              </mc:Choice>
              <mc:Fallback>
                <p:oleObj name="Acrobat Document" r:id="rId2" imgW="5828911" imgH="7543536" progId="Acrobat.Document.DC">
                  <p:embed/>
                  <p:pic>
                    <p:nvPicPr>
                      <p:cNvPr id="3" name="Object 2"/>
                      <p:cNvPicPr/>
                      <p:nvPr/>
                    </p:nvPicPr>
                    <p:blipFill>
                      <a:blip r:embed="rId3"/>
                      <a:stretch>
                        <a:fillRect/>
                      </a:stretch>
                    </p:blipFill>
                    <p:spPr>
                      <a:xfrm>
                        <a:off x="7803878" y="923713"/>
                        <a:ext cx="3337794" cy="4621053"/>
                      </a:xfrm>
                      <a:prstGeom prst="rect">
                        <a:avLst/>
                      </a:prstGeom>
                      <a:ln>
                        <a:solidFill>
                          <a:schemeClr val="tx1"/>
                        </a:solidFill>
                      </a:ln>
                    </p:spPr>
                  </p:pic>
                </p:oleObj>
              </mc:Fallback>
            </mc:AlternateContent>
          </a:graphicData>
        </a:graphic>
      </p:graphicFrame>
      <p:sp>
        <p:nvSpPr>
          <p:cNvPr id="7" name="TextBox 6"/>
          <p:cNvSpPr txBox="1"/>
          <p:nvPr/>
        </p:nvSpPr>
        <p:spPr>
          <a:xfrm>
            <a:off x="1322962" y="5369668"/>
            <a:ext cx="5700407" cy="400110"/>
          </a:xfrm>
          <a:prstGeom prst="rect">
            <a:avLst/>
          </a:prstGeom>
          <a:noFill/>
        </p:spPr>
        <p:txBody>
          <a:bodyPr wrap="square" rtlCol="0">
            <a:spAutoFit/>
          </a:bodyPr>
          <a:lstStyle/>
          <a:p>
            <a:r>
              <a:rPr lang="en-US" sz="2000" i="1" dirty="0"/>
              <a:t>What is your profile?  What is meaningful for you?</a:t>
            </a:r>
          </a:p>
        </p:txBody>
      </p:sp>
    </p:spTree>
    <p:extLst>
      <p:ext uri="{BB962C8B-B14F-4D97-AF65-F5344CB8AC3E}">
        <p14:creationId xmlns:p14="http://schemas.microsoft.com/office/powerpoint/2010/main" val="74966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585" y="1983993"/>
            <a:ext cx="4645962" cy="2755657"/>
          </a:xfrm>
        </p:spPr>
        <p:txBody>
          <a:bodyPr vert="horz" lIns="91440" tIns="45720" rIns="91440" bIns="45720" rtlCol="0" anchor="b">
            <a:normAutofit/>
          </a:bodyPr>
          <a:lstStyle/>
          <a:p>
            <a:pPr algn="ctr"/>
            <a:r>
              <a:rPr lang="en-US" sz="4800" kern="1200" dirty="0">
                <a:latin typeface="Poppins "/>
                <a:cs typeface="+mj-cs"/>
              </a:rPr>
              <a:t>Maddie’s </a:t>
            </a:r>
            <a:br>
              <a:rPr lang="en-US" sz="4800" kern="1200" dirty="0">
                <a:latin typeface="Poppins "/>
                <a:cs typeface="+mj-cs"/>
              </a:rPr>
            </a:br>
            <a:r>
              <a:rPr lang="en-US" sz="4800" kern="1200" dirty="0">
                <a:latin typeface="Poppins "/>
                <a:cs typeface="+mj-cs"/>
              </a:rPr>
              <a:t>Job Shadow, no wait- Job.  </a:t>
            </a:r>
          </a:p>
        </p:txBody>
      </p:sp>
      <p:pic>
        <p:nvPicPr>
          <p:cNvPr id="6" name="Picture 5" descr="A person in a green shirt&#10;&#10;Description automatically generated with low confidence"/>
          <p:cNvPicPr>
            <a:picLocks noChangeAspect="1"/>
          </p:cNvPicPr>
          <p:nvPr/>
        </p:nvPicPr>
        <p:blipFill rotWithShape="1">
          <a:blip r:embed="rId3">
            <a:extLst>
              <a:ext uri="{28A0092B-C50C-407E-A947-70E740481C1C}">
                <a14:useLocalDpi xmlns:a14="http://schemas.microsoft.com/office/drawing/2010/main" val="0"/>
              </a:ext>
            </a:extLst>
          </a:blip>
          <a:srcRect t="13260"/>
          <a:stretch/>
        </p:blipFill>
        <p:spPr>
          <a:xfrm rot="5400000">
            <a:off x="-1447800" y="1447800"/>
            <a:ext cx="6858000" cy="3962400"/>
          </a:xfrm>
          <a:prstGeom prst="rect">
            <a:avLst/>
          </a:prstGeom>
        </p:spPr>
      </p:pic>
      <p:pic>
        <p:nvPicPr>
          <p:cNvPr id="5" name="Content Placeholder 4" descr="A person wearing a green shirt&#10;&#10;Description automatically generated with low confidence"/>
          <p:cNvPicPr>
            <a:picLocks noGrp="1" noChangeAspect="1"/>
          </p:cNvPicPr>
          <p:nvPr>
            <p:ph idx="1"/>
          </p:nvPr>
        </p:nvPicPr>
        <p:blipFill rotWithShape="1">
          <a:blip r:embed="rId4">
            <a:extLst>
              <a:ext uri="{28A0092B-C50C-407E-A947-70E740481C1C}">
                <a14:useLocalDpi xmlns:a14="http://schemas.microsoft.com/office/drawing/2010/main" val="0"/>
              </a:ext>
            </a:extLst>
          </a:blip>
          <a:srcRect t="846" r="3" b="179"/>
          <a:stretch/>
        </p:blipFill>
        <p:spPr>
          <a:xfrm rot="5400000">
            <a:off x="3543509" y="538574"/>
            <a:ext cx="4003046" cy="2925901"/>
          </a:xfrm>
          <a:prstGeom prst="rect">
            <a:avLst/>
          </a:prstGeom>
        </p:spPr>
      </p:pic>
      <p:pic>
        <p:nvPicPr>
          <p:cNvPr id="8" name="Picture 7" descr="A building with a sign on it&#10;&#10;Description automatically generated with medium confidence"/>
          <p:cNvPicPr>
            <a:picLocks noChangeAspect="1"/>
          </p:cNvPicPr>
          <p:nvPr/>
        </p:nvPicPr>
        <p:blipFill rotWithShape="1">
          <a:blip r:embed="rId5"/>
          <a:srcRect r="2" b="5820"/>
          <a:stretch/>
        </p:blipFill>
        <p:spPr>
          <a:xfrm>
            <a:off x="4079753" y="4102342"/>
            <a:ext cx="2925901" cy="2755658"/>
          </a:xfrm>
          <a:prstGeom prst="rect">
            <a:avLst/>
          </a:prstGeom>
        </p:spPr>
      </p:pic>
      <p:sp>
        <p:nvSpPr>
          <p:cNvPr id="4" name="Slide Number Placeholder 3"/>
          <p:cNvSpPr>
            <a:spLocks noGrp="1"/>
          </p:cNvSpPr>
          <p:nvPr>
            <p:ph type="sldNum" sz="quarter" idx="4294967295"/>
          </p:nvPr>
        </p:nvSpPr>
        <p:spPr>
          <a:xfrm>
            <a:off x="10866119" y="6356350"/>
            <a:ext cx="685800" cy="365125"/>
          </a:xfrm>
        </p:spPr>
        <p:txBody>
          <a:bodyPr vert="horz" lIns="91440" tIns="45720" rIns="91440" bIns="45720" rtlCol="0" anchor="ctr">
            <a:normAutofit/>
          </a:bodyPr>
          <a:lstStyle/>
          <a:p>
            <a:pPr>
              <a:spcAft>
                <a:spcPts val="600"/>
              </a:spcAft>
            </a:pPr>
            <a:fld id="{DAB2635A-69B3-0346-A51E-80F2DF4B156A}" type="slidenum">
              <a:rPr lang="en-US" smtClean="0"/>
              <a:pPr>
                <a:spcAft>
                  <a:spcPts val="600"/>
                </a:spcAft>
              </a:pPr>
              <a:t>26</a:t>
            </a:fld>
            <a:endParaRPr lang="en-US"/>
          </a:p>
        </p:txBody>
      </p:sp>
    </p:spTree>
    <p:extLst>
      <p:ext uri="{BB962C8B-B14F-4D97-AF65-F5344CB8AC3E}">
        <p14:creationId xmlns:p14="http://schemas.microsoft.com/office/powerpoint/2010/main" val="17795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FC01A344-3A06-DB93-AE73-F6301637B286}"/>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rPr>
              <a:t>5-minute Activity</a:t>
            </a:r>
          </a:p>
        </p:txBody>
      </p:sp>
      <p:sp>
        <p:nvSpPr>
          <p:cNvPr id="15366" name="Rectangle 3">
            <a:extLst>
              <a:ext uri="{FF2B5EF4-FFF2-40B4-BE49-F238E27FC236}">
                <a16:creationId xmlns:a16="http://schemas.microsoft.com/office/drawing/2014/main" id="{5AA9D237-39CB-A4A9-504C-BA1F67BB27DD}"/>
              </a:ext>
            </a:extLst>
          </p:cNvPr>
          <p:cNvSpPr>
            <a:spLocks noGrp="1" noChangeArrowheads="1"/>
          </p:cNvSpPr>
          <p:nvPr>
            <p:ph idx="1"/>
          </p:nvPr>
        </p:nvSpPr>
        <p:spPr>
          <a:xfrm>
            <a:off x="1167384" y="2539969"/>
            <a:ext cx="10515600" cy="3843014"/>
          </a:xfrm>
        </p:spPr>
        <p:txBody>
          <a:bodyPr/>
          <a:lstStyle/>
          <a:p>
            <a:pPr eaLnBrk="1" hangingPunct="1"/>
            <a:r>
              <a:rPr lang="en-US" altLang="en-US" dirty="0">
                <a:latin typeface="Arial" panose="020B0604020202020204" pitchFamily="34" charset="0"/>
              </a:rPr>
              <a:t>Test drive the PPP and profile yourself</a:t>
            </a:r>
          </a:p>
          <a:p>
            <a:pPr eaLnBrk="1" hangingPunct="1"/>
            <a:r>
              <a:rPr lang="en-US" altLang="en-US" dirty="0">
                <a:latin typeface="Arial" panose="020B0604020202020204" pitchFamily="34" charset="0"/>
              </a:rPr>
              <a:t>Share your answers with people at your table </a:t>
            </a:r>
          </a:p>
          <a:p>
            <a:pPr eaLnBrk="1" hangingPunct="1"/>
            <a:r>
              <a:rPr lang="en-US" altLang="en-US" dirty="0">
                <a:latin typeface="Arial" panose="020B0604020202020204" pitchFamily="34" charset="0"/>
              </a:rPr>
              <a:t>What was this like for you?  Was it easy or hard to fill it out?</a:t>
            </a:r>
          </a:p>
        </p:txBody>
      </p:sp>
      <p:sp>
        <p:nvSpPr>
          <p:cNvPr id="15363" name="Rectangle 6">
            <a:extLst>
              <a:ext uri="{FF2B5EF4-FFF2-40B4-BE49-F238E27FC236}">
                <a16:creationId xmlns:a16="http://schemas.microsoft.com/office/drawing/2014/main" id="{2C75294F-6C77-100F-4212-229E9E776FE6}"/>
              </a:ext>
            </a:extLst>
          </p:cNvPr>
          <p:cNvSpPr>
            <a:spLocks noGrp="1" noChangeArrowheads="1"/>
          </p:cNvSpPr>
          <p:nvPr>
            <p:ph type="sldNum" sz="quarter" idx="4294967295"/>
          </p:nvPr>
        </p:nvSpPr>
        <p:spPr>
          <a:xfrm>
            <a:off x="94488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AB2287-9901-4515-9C42-B4F49E701506}" type="slidenum">
              <a:rPr lang="en-US" altLang="en-US"/>
              <a:pPr/>
              <a:t>27</a:t>
            </a:fld>
            <a:endParaRPr lang="en-US" altLang="en-US"/>
          </a:p>
        </p:txBody>
      </p:sp>
      <p:sp>
        <p:nvSpPr>
          <p:cNvPr id="15364" name="Slide Number Placeholder 5">
            <a:extLst>
              <a:ext uri="{FF2B5EF4-FFF2-40B4-BE49-F238E27FC236}">
                <a16:creationId xmlns:a16="http://schemas.microsoft.com/office/drawing/2014/main" id="{83DFA7DF-AFCB-97F8-5EAC-BA74B0418C0B}"/>
              </a:ext>
            </a:extLst>
          </p:cNvPr>
          <p:cNvSpPr txBox="1">
            <a:spLocks noGrp="1"/>
          </p:cNvSpPr>
          <p:nvPr/>
        </p:nvSpPr>
        <p:spPr bwMode="auto">
          <a:xfrm>
            <a:off x="830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395FBF8-B733-43B3-A1C8-1B08887F1FD4}" type="slidenum">
              <a:rPr lang="en-US" altLang="en-US" sz="1000"/>
              <a:pPr algn="r" eaLnBrk="1" hangingPunct="1"/>
              <a:t>27</a:t>
            </a:fld>
            <a:endParaRPr lang="en-US" altLang="en-US" sz="1000"/>
          </a:p>
        </p:txBody>
      </p:sp>
      <p:pic>
        <p:nvPicPr>
          <p:cNvPr id="15367" name="Picture 3" descr="alarm_clock_10">
            <a:extLst>
              <a:ext uri="{FF2B5EF4-FFF2-40B4-BE49-F238E27FC236}">
                <a16:creationId xmlns:a16="http://schemas.microsoft.com/office/drawing/2014/main" id="{B3558F6B-8A8E-72F5-C3CF-F918811B4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1553"/>
            <a:ext cx="1768136" cy="147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94EC5-0F92-3590-722C-4463782725CF}"/>
              </a:ext>
            </a:extLst>
          </p:cNvPr>
          <p:cNvSpPr>
            <a:spLocks noGrp="1"/>
          </p:cNvSpPr>
          <p:nvPr>
            <p:ph type="title"/>
          </p:nvPr>
        </p:nvSpPr>
        <p:spPr/>
        <p:txBody>
          <a:bodyPr>
            <a:normAutofit/>
          </a:bodyPr>
          <a:lstStyle/>
          <a:p>
            <a:r>
              <a:rPr lang="en-US" sz="5400" dirty="0"/>
              <a:t>Targeting Potential Employment Opportunities</a:t>
            </a:r>
          </a:p>
        </p:txBody>
      </p:sp>
      <p:sp>
        <p:nvSpPr>
          <p:cNvPr id="5" name="Text Placeholder 4">
            <a:extLst>
              <a:ext uri="{FF2B5EF4-FFF2-40B4-BE49-F238E27FC236}">
                <a16:creationId xmlns:a16="http://schemas.microsoft.com/office/drawing/2014/main" id="{1B6EE54F-EB55-D90E-8F53-C05777E08AB3}"/>
              </a:ext>
            </a:extLst>
          </p:cNvPr>
          <p:cNvSpPr>
            <a:spLocks noGrp="1"/>
          </p:cNvSpPr>
          <p:nvPr>
            <p:ph type="body" idx="1"/>
          </p:nvPr>
        </p:nvSpPr>
        <p:spPr>
          <a:xfrm>
            <a:off x="1436781" y="4754355"/>
            <a:ext cx="10515600" cy="1500187"/>
          </a:xfrm>
        </p:spPr>
        <p:txBody>
          <a:bodyPr>
            <a:normAutofit/>
          </a:bodyPr>
          <a:lstStyle/>
          <a:p>
            <a:r>
              <a:rPr lang="en-US" sz="4000" dirty="0">
                <a:solidFill>
                  <a:schemeClr val="bg1">
                    <a:lumMod val="50000"/>
                  </a:schemeClr>
                </a:solidFill>
              </a:rPr>
              <a:t>Using Venn Diagrams to “get out of our boxes”</a:t>
            </a:r>
          </a:p>
        </p:txBody>
      </p:sp>
    </p:spTree>
    <p:extLst>
      <p:ext uri="{BB962C8B-B14F-4D97-AF65-F5344CB8AC3E}">
        <p14:creationId xmlns:p14="http://schemas.microsoft.com/office/powerpoint/2010/main" val="3924479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290862327"/>
              </p:ext>
            </p:extLst>
          </p:nvPr>
        </p:nvGraphicFramePr>
        <p:xfrm>
          <a:off x="2052403" y="1582747"/>
          <a:ext cx="8087193" cy="4695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29</a:t>
            </a:fld>
            <a:endParaRPr lang="en-US"/>
          </a:p>
        </p:txBody>
      </p:sp>
      <p:sp>
        <p:nvSpPr>
          <p:cNvPr id="6" name="Title 5"/>
          <p:cNvSpPr>
            <a:spLocks noGrp="1"/>
          </p:cNvSpPr>
          <p:nvPr>
            <p:ph type="title"/>
          </p:nvPr>
        </p:nvSpPr>
        <p:spPr>
          <a:xfrm>
            <a:off x="1167384" y="214912"/>
            <a:ext cx="10515600" cy="1325563"/>
          </a:xfrm>
        </p:spPr>
        <p:txBody>
          <a:bodyPr>
            <a:normAutofit/>
          </a:bodyPr>
          <a:lstStyle/>
          <a:p>
            <a:r>
              <a:rPr lang="en-US" dirty="0"/>
              <a:t>Customized Employment Process</a:t>
            </a:r>
          </a:p>
        </p:txBody>
      </p:sp>
    </p:spTree>
    <p:extLst>
      <p:ext uri="{BB962C8B-B14F-4D97-AF65-F5344CB8AC3E}">
        <p14:creationId xmlns:p14="http://schemas.microsoft.com/office/powerpoint/2010/main" val="325310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819096288"/>
              </p:ext>
            </p:extLst>
          </p:nvPr>
        </p:nvGraphicFramePr>
        <p:xfrm>
          <a:off x="2052403" y="1582747"/>
          <a:ext cx="8087193" cy="4695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3</a:t>
            </a:fld>
            <a:endParaRPr lang="en-US"/>
          </a:p>
        </p:txBody>
      </p:sp>
      <p:sp>
        <p:nvSpPr>
          <p:cNvPr id="6" name="Title 5"/>
          <p:cNvSpPr>
            <a:spLocks noGrp="1"/>
          </p:cNvSpPr>
          <p:nvPr>
            <p:ph type="title"/>
          </p:nvPr>
        </p:nvSpPr>
        <p:spPr>
          <a:xfrm>
            <a:off x="1167384" y="214912"/>
            <a:ext cx="10515600" cy="1325563"/>
          </a:xfrm>
        </p:spPr>
        <p:txBody>
          <a:bodyPr>
            <a:normAutofit/>
          </a:bodyPr>
          <a:lstStyle/>
          <a:p>
            <a:r>
              <a:rPr lang="en-US" dirty="0"/>
              <a:t>Customized Employment Process</a:t>
            </a:r>
          </a:p>
        </p:txBody>
      </p:sp>
    </p:spTree>
    <p:extLst>
      <p:ext uri="{BB962C8B-B14F-4D97-AF65-F5344CB8AC3E}">
        <p14:creationId xmlns:p14="http://schemas.microsoft.com/office/powerpoint/2010/main" val="33053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5F1C-A17F-CA40-933D-0C77D4FDF476}"/>
              </a:ext>
            </a:extLst>
          </p:cNvPr>
          <p:cNvSpPr>
            <a:spLocks noGrp="1"/>
          </p:cNvSpPr>
          <p:nvPr>
            <p:ph type="title"/>
          </p:nvPr>
        </p:nvSpPr>
        <p:spPr>
          <a:xfrm>
            <a:off x="1167384" y="369072"/>
            <a:ext cx="10515600" cy="1325563"/>
          </a:xfrm>
        </p:spPr>
        <p:txBody>
          <a:bodyPr/>
          <a:lstStyle/>
          <a:p>
            <a:r>
              <a:rPr lang="en-US" dirty="0"/>
              <a:t>Call a Meeting…</a:t>
            </a:r>
          </a:p>
        </p:txBody>
      </p:sp>
      <p:sp>
        <p:nvSpPr>
          <p:cNvPr id="3" name="Content Placeholder 2">
            <a:extLst>
              <a:ext uri="{FF2B5EF4-FFF2-40B4-BE49-F238E27FC236}">
                <a16:creationId xmlns:a16="http://schemas.microsoft.com/office/drawing/2014/main" id="{8E9034C7-0F21-644F-9AD8-AD64315EE57B}"/>
              </a:ext>
            </a:extLst>
          </p:cNvPr>
          <p:cNvSpPr>
            <a:spLocks noGrp="1"/>
          </p:cNvSpPr>
          <p:nvPr>
            <p:ph idx="1"/>
          </p:nvPr>
        </p:nvSpPr>
        <p:spPr>
          <a:xfrm>
            <a:off x="1167384" y="1645920"/>
            <a:ext cx="10515600" cy="4478655"/>
          </a:xfrm>
        </p:spPr>
        <p:txBody>
          <a:bodyPr>
            <a:normAutofit lnSpcReduction="10000"/>
          </a:bodyPr>
          <a:lstStyle/>
          <a:p>
            <a:pPr>
              <a:lnSpc>
                <a:spcPct val="100000"/>
              </a:lnSpc>
            </a:pPr>
            <a:r>
              <a:rPr lang="en-US" dirty="0">
                <a:solidFill>
                  <a:schemeClr val="tx1"/>
                </a:solidFill>
              </a:rPr>
              <a:t>Bring the team together. The bigger the group, the better.  Family, friends, neighbors, staff. </a:t>
            </a:r>
          </a:p>
          <a:p>
            <a:pPr>
              <a:lnSpc>
                <a:spcPct val="100000"/>
              </a:lnSpc>
            </a:pPr>
            <a:r>
              <a:rPr lang="en-US" dirty="0">
                <a:solidFill>
                  <a:schemeClr val="tx1"/>
                </a:solidFill>
              </a:rPr>
              <a:t>Lots of different, perspectives and experiences in the room</a:t>
            </a:r>
          </a:p>
          <a:p>
            <a:pPr>
              <a:lnSpc>
                <a:spcPct val="100000"/>
              </a:lnSpc>
            </a:pPr>
            <a:r>
              <a:rPr lang="en-US" dirty="0">
                <a:solidFill>
                  <a:schemeClr val="tx1"/>
                </a:solidFill>
              </a:rPr>
              <a:t>Prep the job seeker so they are ready to facilitate, advocate and actively participate</a:t>
            </a:r>
          </a:p>
          <a:p>
            <a:pPr>
              <a:lnSpc>
                <a:spcPct val="100000"/>
              </a:lnSpc>
            </a:pPr>
            <a:r>
              <a:rPr lang="en-US" dirty="0">
                <a:solidFill>
                  <a:schemeClr val="tx1"/>
                </a:solidFill>
              </a:rPr>
              <a:t>Make it fun, make it visual</a:t>
            </a:r>
          </a:p>
          <a:p>
            <a:pPr lvl="1">
              <a:lnSpc>
                <a:spcPct val="100000"/>
              </a:lnSpc>
            </a:pPr>
            <a:r>
              <a:rPr lang="en-US" dirty="0">
                <a:solidFill>
                  <a:schemeClr val="tx1"/>
                </a:solidFill>
              </a:rPr>
              <a:t>Venn Diagrams</a:t>
            </a:r>
          </a:p>
          <a:p>
            <a:pPr lvl="1">
              <a:lnSpc>
                <a:spcPct val="100000"/>
              </a:lnSpc>
            </a:pPr>
            <a:r>
              <a:rPr lang="en-US" dirty="0">
                <a:solidFill>
                  <a:schemeClr val="tx1"/>
                </a:solidFill>
              </a:rPr>
              <a:t>Graphic language</a:t>
            </a:r>
          </a:p>
          <a:p>
            <a:pPr lvl="1">
              <a:lnSpc>
                <a:spcPct val="100000"/>
              </a:lnSpc>
            </a:pPr>
            <a:r>
              <a:rPr lang="en-US" dirty="0">
                <a:solidFill>
                  <a:schemeClr val="tx1"/>
                </a:solidFill>
              </a:rPr>
              <a:t>Computer with internet access to search ideas in real time </a:t>
            </a:r>
          </a:p>
          <a:p>
            <a:pPr>
              <a:lnSpc>
                <a:spcPct val="100000"/>
              </a:lnSpc>
            </a:pPr>
            <a:endParaRPr lang="en-US" dirty="0"/>
          </a:p>
        </p:txBody>
      </p:sp>
      <p:sp>
        <p:nvSpPr>
          <p:cNvPr id="4" name="Slide Number Placeholder 3">
            <a:extLst>
              <a:ext uri="{FF2B5EF4-FFF2-40B4-BE49-F238E27FC236}">
                <a16:creationId xmlns:a16="http://schemas.microsoft.com/office/drawing/2014/main" id="{E85E774A-4C91-D440-9A08-4F096440ECEB}"/>
              </a:ext>
            </a:extLst>
          </p:cNvPr>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30</a:t>
            </a:fld>
            <a:endParaRPr lang="en-US"/>
          </a:p>
        </p:txBody>
      </p:sp>
    </p:spTree>
    <p:extLst>
      <p:ext uri="{BB962C8B-B14F-4D97-AF65-F5344CB8AC3E}">
        <p14:creationId xmlns:p14="http://schemas.microsoft.com/office/powerpoint/2010/main" val="2006692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FF46-EC82-3843-A7AB-70D42985EF3D}"/>
              </a:ext>
            </a:extLst>
          </p:cNvPr>
          <p:cNvSpPr>
            <a:spLocks noGrp="1"/>
          </p:cNvSpPr>
          <p:nvPr>
            <p:ph type="title"/>
          </p:nvPr>
        </p:nvSpPr>
        <p:spPr>
          <a:xfrm>
            <a:off x="1187260" y="179020"/>
            <a:ext cx="10515600" cy="1325563"/>
          </a:xfrm>
        </p:spPr>
        <p:txBody>
          <a:bodyPr/>
          <a:lstStyle/>
          <a:p>
            <a:r>
              <a:rPr lang="en-US" dirty="0">
                <a:solidFill>
                  <a:schemeClr val="tx2">
                    <a:lumMod val="75000"/>
                  </a:schemeClr>
                </a:solidFill>
              </a:rPr>
              <a:t>Venn Diagrams</a:t>
            </a:r>
          </a:p>
        </p:txBody>
      </p:sp>
      <p:sp>
        <p:nvSpPr>
          <p:cNvPr id="5" name="Slide Number Placeholder 4">
            <a:extLst>
              <a:ext uri="{FF2B5EF4-FFF2-40B4-BE49-F238E27FC236}">
                <a16:creationId xmlns:a16="http://schemas.microsoft.com/office/drawing/2014/main" id="{C9B8B1A4-CEDB-D348-A1F1-E3C3D0C88EDC}"/>
              </a:ext>
            </a:extLst>
          </p:cNvPr>
          <p:cNvSpPr>
            <a:spLocks noGrp="1"/>
          </p:cNvSpPr>
          <p:nvPr>
            <p:ph type="sldNum" sz="quarter" idx="4294967295"/>
          </p:nvPr>
        </p:nvSpPr>
        <p:spPr>
          <a:xfrm>
            <a:off x="0" y="6311900"/>
            <a:ext cx="2743200" cy="365125"/>
          </a:xfrm>
        </p:spPr>
        <p:txBody>
          <a:bodyPr/>
          <a:lstStyle/>
          <a:p>
            <a:fld id="{D1DDEDF4-883C-4159-966D-7CEF8ED53DD3}" type="slidenum">
              <a:rPr lang="en-US" smtClean="0"/>
              <a:t>31</a:t>
            </a:fld>
            <a:endParaRPr lang="en-US" dirty="0"/>
          </a:p>
        </p:txBody>
      </p:sp>
      <p:sp>
        <p:nvSpPr>
          <p:cNvPr id="52" name="Content Placeholder 51">
            <a:extLst>
              <a:ext uri="{FF2B5EF4-FFF2-40B4-BE49-F238E27FC236}">
                <a16:creationId xmlns:a16="http://schemas.microsoft.com/office/drawing/2014/main" id="{F7E22D24-9091-064B-AF0D-7786B04B5889}"/>
              </a:ext>
            </a:extLst>
          </p:cNvPr>
          <p:cNvSpPr>
            <a:spLocks noGrp="1"/>
          </p:cNvSpPr>
          <p:nvPr>
            <p:ph sz="half" idx="4294967295"/>
          </p:nvPr>
        </p:nvSpPr>
        <p:spPr>
          <a:xfrm>
            <a:off x="1246534" y="1131807"/>
            <a:ext cx="5109781" cy="2192337"/>
          </a:xfrm>
        </p:spPr>
        <p:txBody>
          <a:bodyPr anchor="ctr"/>
          <a:lstStyle/>
          <a:p>
            <a:pPr marL="0" indent="0">
              <a:lnSpc>
                <a:spcPct val="100000"/>
              </a:lnSpc>
              <a:buNone/>
            </a:pPr>
            <a:r>
              <a:rPr lang="en-US" altLang="en-US" dirty="0">
                <a:solidFill>
                  <a:schemeClr val="bg2">
                    <a:lumMod val="25000"/>
                  </a:schemeClr>
                </a:solidFill>
              </a:rPr>
              <a:t>Use Venn diagrams to help target employment settings</a:t>
            </a:r>
          </a:p>
          <a:p>
            <a:pPr marL="0" indent="0">
              <a:lnSpc>
                <a:spcPct val="100000"/>
              </a:lnSpc>
              <a:buNone/>
            </a:pPr>
            <a:endParaRPr lang="en-US" dirty="0"/>
          </a:p>
        </p:txBody>
      </p:sp>
      <p:grpSp>
        <p:nvGrpSpPr>
          <p:cNvPr id="3" name="Group 15" title="one of three overlapping circles that says &quot;fast-paced lots of variety&quot;">
            <a:extLst>
              <a:ext uri="{FF2B5EF4-FFF2-40B4-BE49-F238E27FC236}">
                <a16:creationId xmlns:a16="http://schemas.microsoft.com/office/drawing/2014/main" id="{B766E891-BF7A-8E9E-0EC6-885645CFB6EB}"/>
              </a:ext>
            </a:extLst>
          </p:cNvPr>
          <p:cNvGrpSpPr>
            <a:grpSpLocks/>
          </p:cNvGrpSpPr>
          <p:nvPr/>
        </p:nvGrpSpPr>
        <p:grpSpPr bwMode="auto">
          <a:xfrm>
            <a:off x="6993983" y="425534"/>
            <a:ext cx="3529012" cy="3529013"/>
            <a:chOff x="4267829" y="316848"/>
            <a:chExt cx="3529745" cy="3528321"/>
          </a:xfrm>
          <a:noFill/>
        </p:grpSpPr>
        <p:sp>
          <p:nvSpPr>
            <p:cNvPr id="4" name="Oval 5">
              <a:extLst>
                <a:ext uri="{FF2B5EF4-FFF2-40B4-BE49-F238E27FC236}">
                  <a16:creationId xmlns:a16="http://schemas.microsoft.com/office/drawing/2014/main" id="{CB63B995-6F00-7763-717A-B2DE060C6E6D}"/>
                </a:ext>
              </a:extLst>
            </p:cNvPr>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6" name="Text Box 17">
              <a:extLst>
                <a:ext uri="{FF2B5EF4-FFF2-40B4-BE49-F238E27FC236}">
                  <a16:creationId xmlns:a16="http://schemas.microsoft.com/office/drawing/2014/main" id="{C72AF51F-B0EA-8A6E-D700-1CE021D7711A}"/>
                </a:ext>
              </a:extLst>
            </p:cNvPr>
            <p:cNvSpPr txBox="1">
              <a:spLocks noChangeArrowheads="1"/>
            </p:cNvSpPr>
            <p:nvPr/>
          </p:nvSpPr>
          <p:spPr bwMode="auto">
            <a:xfrm>
              <a:off x="4673006" y="1263505"/>
              <a:ext cx="2743200" cy="461574"/>
            </a:xfrm>
            <a:prstGeom prst="rect">
              <a:avLst/>
            </a:prstGeom>
            <a:grpFill/>
            <a:ln w="9525">
              <a:noFill/>
              <a:miter lim="800000"/>
              <a:headEnd/>
              <a:tailEnd/>
            </a:ln>
          </p:spPr>
          <p:txBody>
            <a:bodyPr anchor="ctr">
              <a:spAutoFit/>
            </a:bodyPr>
            <a:lstStyle/>
            <a:p>
              <a:pPr algn="ctr">
                <a:defRPr/>
              </a:pPr>
              <a:r>
                <a:rPr lang="en-US" sz="2400" dirty="0">
                  <a:solidFill>
                    <a:srgbClr val="315E6D"/>
                  </a:solidFill>
                  <a:latin typeface="Poppins" panose="00000800000000000000" pitchFamily="2" charset="0"/>
                  <a:cs typeface="Poppins" panose="00000800000000000000" pitchFamily="2" charset="0"/>
                </a:rPr>
                <a:t>Ideal Setting</a:t>
              </a:r>
            </a:p>
          </p:txBody>
        </p:sp>
      </p:grpSp>
      <p:grpSp>
        <p:nvGrpSpPr>
          <p:cNvPr id="7" name="Group 15" title="one of three overlapping circles that says &quot;fast-paced lots of variety&quot;">
            <a:extLst>
              <a:ext uri="{FF2B5EF4-FFF2-40B4-BE49-F238E27FC236}">
                <a16:creationId xmlns:a16="http://schemas.microsoft.com/office/drawing/2014/main" id="{78F13499-A5C2-8529-83E6-233E2093B86E}"/>
              </a:ext>
            </a:extLst>
          </p:cNvPr>
          <p:cNvGrpSpPr>
            <a:grpSpLocks/>
          </p:cNvGrpSpPr>
          <p:nvPr/>
        </p:nvGrpSpPr>
        <p:grpSpPr bwMode="auto">
          <a:xfrm>
            <a:off x="5122541" y="2190040"/>
            <a:ext cx="3672018" cy="3529013"/>
            <a:chOff x="4124794" y="316848"/>
            <a:chExt cx="3672780" cy="3528321"/>
          </a:xfrm>
          <a:noFill/>
        </p:grpSpPr>
        <p:sp>
          <p:nvSpPr>
            <p:cNvPr id="11" name="Oval 5">
              <a:extLst>
                <a:ext uri="{FF2B5EF4-FFF2-40B4-BE49-F238E27FC236}">
                  <a16:creationId xmlns:a16="http://schemas.microsoft.com/office/drawing/2014/main" id="{724525E2-83C6-9FA8-8540-79F5018B34B8}"/>
                </a:ext>
              </a:extLst>
            </p:cNvPr>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12" name="Text Box 17">
              <a:extLst>
                <a:ext uri="{FF2B5EF4-FFF2-40B4-BE49-F238E27FC236}">
                  <a16:creationId xmlns:a16="http://schemas.microsoft.com/office/drawing/2014/main" id="{351DE576-639C-B4C2-30C4-A13F9698B0F4}"/>
                </a:ext>
              </a:extLst>
            </p:cNvPr>
            <p:cNvSpPr txBox="1">
              <a:spLocks noChangeArrowheads="1"/>
            </p:cNvSpPr>
            <p:nvPr/>
          </p:nvSpPr>
          <p:spPr bwMode="auto">
            <a:xfrm>
              <a:off x="4124794" y="1752811"/>
              <a:ext cx="2743200" cy="830834"/>
            </a:xfrm>
            <a:prstGeom prst="rect">
              <a:avLst/>
            </a:prstGeom>
            <a:grpFill/>
            <a:ln w="9525">
              <a:noFill/>
              <a:miter lim="800000"/>
              <a:headEnd/>
              <a:tailEnd/>
            </a:ln>
          </p:spPr>
          <p:txBody>
            <a:bodyPr anchor="ctr">
              <a:spAutoFit/>
            </a:bodyPr>
            <a:lstStyle/>
            <a:p>
              <a:pPr algn="ctr">
                <a:defRPr/>
              </a:pPr>
              <a:r>
                <a:rPr lang="en-US" sz="2400" dirty="0">
                  <a:solidFill>
                    <a:srgbClr val="315E6D"/>
                  </a:solidFill>
                  <a:latin typeface="Poppins" panose="00000800000000000000" pitchFamily="2" charset="0"/>
                  <a:cs typeface="Poppins" panose="00000800000000000000" pitchFamily="2" charset="0"/>
                </a:rPr>
                <a:t>Interests </a:t>
              </a:r>
            </a:p>
            <a:p>
              <a:pPr algn="ctr">
                <a:defRPr/>
              </a:pPr>
              <a:r>
                <a:rPr lang="en-US" sz="2400" dirty="0">
                  <a:solidFill>
                    <a:srgbClr val="315E6D"/>
                  </a:solidFill>
                  <a:latin typeface="Poppins" panose="00000800000000000000" pitchFamily="2" charset="0"/>
                  <a:cs typeface="Poppins" panose="00000800000000000000" pitchFamily="2" charset="0"/>
                </a:rPr>
                <a:t>or Passions</a:t>
              </a:r>
            </a:p>
          </p:txBody>
        </p:sp>
      </p:grpSp>
      <p:grpSp>
        <p:nvGrpSpPr>
          <p:cNvPr id="13" name="Group 15" title="one of three overlapping circles that says &quot;fast-paced lots of variety&quot;">
            <a:extLst>
              <a:ext uri="{FF2B5EF4-FFF2-40B4-BE49-F238E27FC236}">
                <a16:creationId xmlns:a16="http://schemas.microsoft.com/office/drawing/2014/main" id="{FB1578C0-E5D6-D554-DD42-1B65B9545FC9}"/>
              </a:ext>
            </a:extLst>
          </p:cNvPr>
          <p:cNvGrpSpPr>
            <a:grpSpLocks/>
          </p:cNvGrpSpPr>
          <p:nvPr/>
        </p:nvGrpSpPr>
        <p:grpSpPr bwMode="auto">
          <a:xfrm>
            <a:off x="7987637" y="2314523"/>
            <a:ext cx="3529012" cy="3529013"/>
            <a:chOff x="4267829" y="316848"/>
            <a:chExt cx="3529745" cy="3528321"/>
          </a:xfrm>
          <a:noFill/>
        </p:grpSpPr>
        <p:sp>
          <p:nvSpPr>
            <p:cNvPr id="15" name="Oval 5">
              <a:extLst>
                <a:ext uri="{FF2B5EF4-FFF2-40B4-BE49-F238E27FC236}">
                  <a16:creationId xmlns:a16="http://schemas.microsoft.com/office/drawing/2014/main" id="{31D28B85-7EE7-FA90-0666-496FF096D79A}"/>
                </a:ext>
              </a:extLst>
            </p:cNvPr>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16" name="Text Box 17">
              <a:extLst>
                <a:ext uri="{FF2B5EF4-FFF2-40B4-BE49-F238E27FC236}">
                  <a16:creationId xmlns:a16="http://schemas.microsoft.com/office/drawing/2014/main" id="{A85B07FF-5225-C71F-829B-83D2348FF999}"/>
                </a:ext>
              </a:extLst>
            </p:cNvPr>
            <p:cNvSpPr txBox="1">
              <a:spLocks noChangeArrowheads="1"/>
            </p:cNvSpPr>
            <p:nvPr/>
          </p:nvSpPr>
          <p:spPr bwMode="auto">
            <a:xfrm>
              <a:off x="4884362" y="1913469"/>
              <a:ext cx="2743200" cy="830834"/>
            </a:xfrm>
            <a:prstGeom prst="rect">
              <a:avLst/>
            </a:prstGeom>
            <a:grpFill/>
            <a:ln w="9525">
              <a:noFill/>
              <a:miter lim="800000"/>
              <a:headEnd/>
              <a:tailEnd/>
            </a:ln>
          </p:spPr>
          <p:txBody>
            <a:bodyPr anchor="ctr">
              <a:spAutoFit/>
            </a:bodyPr>
            <a:lstStyle/>
            <a:p>
              <a:pPr algn="ctr">
                <a:defRPr/>
              </a:pPr>
              <a:r>
                <a:rPr lang="en-US" sz="2400" dirty="0">
                  <a:solidFill>
                    <a:srgbClr val="315E6D"/>
                  </a:solidFill>
                  <a:latin typeface="Poppins" panose="00000800000000000000" pitchFamily="2" charset="0"/>
                  <a:cs typeface="Poppins" panose="00000800000000000000" pitchFamily="2" charset="0"/>
                </a:rPr>
                <a:t>Talents and skills</a:t>
              </a:r>
            </a:p>
          </p:txBody>
        </p:sp>
      </p:grpSp>
      <p:sp>
        <p:nvSpPr>
          <p:cNvPr id="19" name="Multiply 17">
            <a:extLst>
              <a:ext uri="{FF2B5EF4-FFF2-40B4-BE49-F238E27FC236}">
                <a16:creationId xmlns:a16="http://schemas.microsoft.com/office/drawing/2014/main" id="{6530F4D3-5505-4041-4D7B-9D22114DB4B2}"/>
              </a:ext>
            </a:extLst>
          </p:cNvPr>
          <p:cNvSpPr/>
          <p:nvPr/>
        </p:nvSpPr>
        <p:spPr>
          <a:xfrm>
            <a:off x="8051215" y="3188154"/>
            <a:ext cx="725706" cy="71058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291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60165" y="52613"/>
            <a:ext cx="9839477" cy="1143000"/>
          </a:xfrm>
        </p:spPr>
        <p:txBody>
          <a:bodyPr/>
          <a:lstStyle/>
          <a:p>
            <a:pPr eaLnBrk="1" hangingPunct="1"/>
            <a:r>
              <a:rPr lang="en-US" dirty="0"/>
              <a:t>Reframing Mattie</a:t>
            </a:r>
          </a:p>
        </p:txBody>
      </p:sp>
      <p:sp>
        <p:nvSpPr>
          <p:cNvPr id="284675" name="Rectangle 3"/>
          <p:cNvSpPr>
            <a:spLocks noGrp="1" noChangeArrowheads="1"/>
          </p:cNvSpPr>
          <p:nvPr>
            <p:ph sz="half" idx="1"/>
          </p:nvPr>
        </p:nvSpPr>
        <p:spPr>
          <a:xfrm>
            <a:off x="352930" y="1222177"/>
            <a:ext cx="5418283" cy="4767143"/>
          </a:xfrm>
        </p:spPr>
        <p:txBody>
          <a:bodyPr>
            <a:normAutofit lnSpcReduction="10000"/>
          </a:bodyPr>
          <a:lstStyle/>
          <a:p>
            <a:pPr eaLnBrk="1" hangingPunct="1">
              <a:buFontTx/>
              <a:buNone/>
            </a:pPr>
            <a:r>
              <a:rPr lang="en-US" u="sng" dirty="0">
                <a:solidFill>
                  <a:schemeClr val="bg2">
                    <a:lumMod val="50000"/>
                  </a:schemeClr>
                </a:solidFill>
              </a:rPr>
              <a:t>What Mattie's file said:</a:t>
            </a:r>
          </a:p>
          <a:p>
            <a:pPr>
              <a:lnSpc>
                <a:spcPct val="120000"/>
              </a:lnSpc>
              <a:spcBef>
                <a:spcPts val="0"/>
              </a:spcBef>
            </a:pPr>
            <a:r>
              <a:rPr lang="en-US" dirty="0">
                <a:solidFill>
                  <a:schemeClr val="bg2">
                    <a:lumMod val="50000"/>
                  </a:schemeClr>
                </a:solidFill>
              </a:rPr>
              <a:t>Developmentally disabled</a:t>
            </a:r>
          </a:p>
          <a:p>
            <a:pPr>
              <a:lnSpc>
                <a:spcPct val="120000"/>
              </a:lnSpc>
              <a:spcBef>
                <a:spcPts val="0"/>
              </a:spcBef>
            </a:pPr>
            <a:r>
              <a:rPr lang="en-US" dirty="0">
                <a:solidFill>
                  <a:schemeClr val="bg2">
                    <a:lumMod val="50000"/>
                  </a:schemeClr>
                </a:solidFill>
              </a:rPr>
              <a:t>Deaf and blind</a:t>
            </a:r>
          </a:p>
          <a:p>
            <a:pPr>
              <a:lnSpc>
                <a:spcPct val="120000"/>
              </a:lnSpc>
              <a:spcBef>
                <a:spcPts val="0"/>
              </a:spcBef>
            </a:pPr>
            <a:r>
              <a:rPr lang="en-US" dirty="0">
                <a:solidFill>
                  <a:schemeClr val="bg2">
                    <a:lumMod val="50000"/>
                  </a:schemeClr>
                </a:solidFill>
              </a:rPr>
              <a:t>Lived in an institution most of her life</a:t>
            </a:r>
          </a:p>
          <a:p>
            <a:pPr>
              <a:lnSpc>
                <a:spcPct val="120000"/>
              </a:lnSpc>
              <a:spcBef>
                <a:spcPts val="0"/>
              </a:spcBef>
            </a:pPr>
            <a:r>
              <a:rPr lang="en-US" dirty="0">
                <a:solidFill>
                  <a:schemeClr val="bg2">
                    <a:lumMod val="50000"/>
                  </a:schemeClr>
                </a:solidFill>
              </a:rPr>
              <a:t>“Failed” at several work placements</a:t>
            </a:r>
          </a:p>
          <a:p>
            <a:pPr>
              <a:lnSpc>
                <a:spcPct val="120000"/>
              </a:lnSpc>
              <a:spcBef>
                <a:spcPts val="0"/>
              </a:spcBef>
            </a:pPr>
            <a:r>
              <a:rPr lang="en-US" dirty="0">
                <a:solidFill>
                  <a:schemeClr val="bg2">
                    <a:lumMod val="50000"/>
                  </a:schemeClr>
                </a:solidFill>
              </a:rPr>
              <a:t>Nonverbal</a:t>
            </a:r>
          </a:p>
          <a:p>
            <a:pPr>
              <a:lnSpc>
                <a:spcPct val="120000"/>
              </a:lnSpc>
              <a:spcBef>
                <a:spcPts val="0"/>
              </a:spcBef>
            </a:pPr>
            <a:r>
              <a:rPr lang="en-US" dirty="0">
                <a:solidFill>
                  <a:schemeClr val="bg2">
                    <a:lumMod val="50000"/>
                  </a:schemeClr>
                </a:solidFill>
              </a:rPr>
              <a:t>“Behavior outbursts”</a:t>
            </a:r>
          </a:p>
          <a:p>
            <a:pPr>
              <a:lnSpc>
                <a:spcPct val="120000"/>
              </a:lnSpc>
              <a:spcBef>
                <a:spcPts val="0"/>
              </a:spcBef>
            </a:pPr>
            <a:r>
              <a:rPr lang="en-US" dirty="0">
                <a:solidFill>
                  <a:schemeClr val="bg2">
                    <a:lumMod val="50000"/>
                  </a:schemeClr>
                </a:solidFill>
              </a:rPr>
              <a:t>Moves slowly </a:t>
            </a:r>
          </a:p>
          <a:p>
            <a:pPr eaLnBrk="1" hangingPunct="1">
              <a:buFontTx/>
              <a:buNone/>
            </a:pPr>
            <a:endParaRPr lang="en-US" u="sng" dirty="0"/>
          </a:p>
        </p:txBody>
      </p:sp>
      <p:sp>
        <p:nvSpPr>
          <p:cNvPr id="284676" name="Rectangle 4"/>
          <p:cNvSpPr>
            <a:spLocks noGrp="1" noChangeArrowheads="1"/>
          </p:cNvSpPr>
          <p:nvPr>
            <p:ph sz="half" idx="2"/>
          </p:nvPr>
        </p:nvSpPr>
        <p:spPr>
          <a:xfrm>
            <a:off x="6096000" y="1195613"/>
            <a:ext cx="5870713" cy="4793707"/>
          </a:xfrm>
        </p:spPr>
        <p:txBody>
          <a:bodyPr>
            <a:normAutofit lnSpcReduction="10000"/>
          </a:bodyPr>
          <a:lstStyle/>
          <a:p>
            <a:pPr eaLnBrk="1" hangingPunct="1">
              <a:buFontTx/>
              <a:buNone/>
            </a:pPr>
            <a:r>
              <a:rPr lang="en-US" u="sng" dirty="0">
                <a:solidFill>
                  <a:schemeClr val="bg2">
                    <a:lumMod val="50000"/>
                  </a:schemeClr>
                </a:solidFill>
              </a:rPr>
              <a:t>What we Discovered:</a:t>
            </a:r>
          </a:p>
          <a:p>
            <a:pPr marL="274320">
              <a:lnSpc>
                <a:spcPct val="100000"/>
              </a:lnSpc>
              <a:spcBef>
                <a:spcPts val="0"/>
              </a:spcBef>
            </a:pPr>
            <a:r>
              <a:rPr lang="en-US" dirty="0">
                <a:solidFill>
                  <a:schemeClr val="bg2">
                    <a:lumMod val="50000"/>
                  </a:schemeClr>
                </a:solidFill>
              </a:rPr>
              <a:t>Very curious</a:t>
            </a:r>
          </a:p>
          <a:p>
            <a:pPr marL="274320">
              <a:lnSpc>
                <a:spcPct val="100000"/>
              </a:lnSpc>
              <a:spcBef>
                <a:spcPts val="0"/>
              </a:spcBef>
            </a:pPr>
            <a:r>
              <a:rPr lang="en-US" dirty="0">
                <a:solidFill>
                  <a:schemeClr val="bg2">
                    <a:lumMod val="50000"/>
                  </a:schemeClr>
                </a:solidFill>
              </a:rPr>
              <a:t>Loves variety and learning new things (like tactile communication)</a:t>
            </a:r>
          </a:p>
          <a:p>
            <a:pPr marL="274320">
              <a:lnSpc>
                <a:spcPct val="100000"/>
              </a:lnSpc>
              <a:spcBef>
                <a:spcPts val="0"/>
              </a:spcBef>
            </a:pPr>
            <a:r>
              <a:rPr lang="en-US" dirty="0">
                <a:solidFill>
                  <a:schemeClr val="bg2">
                    <a:lumMod val="50000"/>
                  </a:schemeClr>
                </a:solidFill>
              </a:rPr>
              <a:t>Likes working with her hands</a:t>
            </a:r>
          </a:p>
          <a:p>
            <a:pPr marL="274320">
              <a:lnSpc>
                <a:spcPct val="100000"/>
              </a:lnSpc>
              <a:spcBef>
                <a:spcPts val="0"/>
              </a:spcBef>
            </a:pPr>
            <a:r>
              <a:rPr lang="en-US" dirty="0">
                <a:solidFill>
                  <a:schemeClr val="bg2">
                    <a:lumMod val="50000"/>
                  </a:schemeClr>
                </a:solidFill>
              </a:rPr>
              <a:t>Always smiling</a:t>
            </a:r>
          </a:p>
          <a:p>
            <a:pPr marL="274320">
              <a:lnSpc>
                <a:spcPct val="100000"/>
              </a:lnSpc>
              <a:spcBef>
                <a:spcPts val="0"/>
              </a:spcBef>
            </a:pPr>
            <a:r>
              <a:rPr lang="en-US" dirty="0">
                <a:solidFill>
                  <a:schemeClr val="bg2">
                    <a:lumMod val="50000"/>
                  </a:schemeClr>
                </a:solidFill>
              </a:rPr>
              <a:t>Enjoys cooking (smelling the food, stirring, laughs)</a:t>
            </a:r>
          </a:p>
          <a:p>
            <a:pPr marL="274320">
              <a:lnSpc>
                <a:spcPct val="100000"/>
              </a:lnSpc>
              <a:spcBef>
                <a:spcPts val="0"/>
              </a:spcBef>
            </a:pPr>
            <a:r>
              <a:rPr lang="en-US" dirty="0">
                <a:solidFill>
                  <a:schemeClr val="bg2">
                    <a:lumMod val="50000"/>
                  </a:schemeClr>
                </a:solidFill>
              </a:rPr>
              <a:t>Loves swimming (especially the whirlpool)</a:t>
            </a:r>
          </a:p>
          <a:p>
            <a:pPr eaLnBrk="1" hangingPunct="1">
              <a:buFontTx/>
              <a:buNone/>
            </a:pPr>
            <a:endParaRPr lang="en-US" u="sng" dirty="0"/>
          </a:p>
        </p:txBody>
      </p:sp>
    </p:spTree>
    <p:extLst>
      <p:ext uri="{BB962C8B-B14F-4D97-AF65-F5344CB8AC3E}">
        <p14:creationId xmlns:p14="http://schemas.microsoft.com/office/powerpoint/2010/main" val="2605989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fade">
                                      <p:cBhvr>
                                        <p:cTn id="7" dur="2000"/>
                                        <p:tgtEl>
                                          <p:spTgt spid="284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Effect transition="in" filter="fade">
                                      <p:cBhvr>
                                        <p:cTn id="12" dur="2000"/>
                                        <p:tgtEl>
                                          <p:spTgt spid="284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4675">
                                            <p:txEl>
                                              <p:pRg st="1" end="1"/>
                                            </p:txEl>
                                          </p:spTgt>
                                        </p:tgtEl>
                                        <p:attrNameLst>
                                          <p:attrName>style.visibility</p:attrName>
                                        </p:attrNameLst>
                                      </p:cBhvr>
                                      <p:to>
                                        <p:strVal val="visible"/>
                                      </p:to>
                                    </p:set>
                                    <p:animEffect transition="in" filter="fade">
                                      <p:cBhvr>
                                        <p:cTn id="17" dur="2000"/>
                                        <p:tgtEl>
                                          <p:spTgt spid="2846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4675">
                                            <p:txEl>
                                              <p:pRg st="2" end="2"/>
                                            </p:txEl>
                                          </p:spTgt>
                                        </p:tgtEl>
                                        <p:attrNameLst>
                                          <p:attrName>style.visibility</p:attrName>
                                        </p:attrNameLst>
                                      </p:cBhvr>
                                      <p:to>
                                        <p:strVal val="visible"/>
                                      </p:to>
                                    </p:set>
                                    <p:animEffect transition="in" filter="fade">
                                      <p:cBhvr>
                                        <p:cTn id="22" dur="2000"/>
                                        <p:tgtEl>
                                          <p:spTgt spid="2846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4675">
                                            <p:txEl>
                                              <p:pRg st="3" end="3"/>
                                            </p:txEl>
                                          </p:spTgt>
                                        </p:tgtEl>
                                        <p:attrNameLst>
                                          <p:attrName>style.visibility</p:attrName>
                                        </p:attrNameLst>
                                      </p:cBhvr>
                                      <p:to>
                                        <p:strVal val="visible"/>
                                      </p:to>
                                    </p:set>
                                    <p:animEffect transition="in" filter="fade">
                                      <p:cBhvr>
                                        <p:cTn id="27" dur="2000"/>
                                        <p:tgtEl>
                                          <p:spTgt spid="2846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4675">
                                            <p:txEl>
                                              <p:pRg st="4" end="4"/>
                                            </p:txEl>
                                          </p:spTgt>
                                        </p:tgtEl>
                                        <p:attrNameLst>
                                          <p:attrName>style.visibility</p:attrName>
                                        </p:attrNameLst>
                                      </p:cBhvr>
                                      <p:to>
                                        <p:strVal val="visible"/>
                                      </p:to>
                                    </p:set>
                                    <p:animEffect transition="in" filter="fade">
                                      <p:cBhvr>
                                        <p:cTn id="32" dur="2000"/>
                                        <p:tgtEl>
                                          <p:spTgt spid="2846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4675">
                                            <p:txEl>
                                              <p:pRg st="5" end="5"/>
                                            </p:txEl>
                                          </p:spTgt>
                                        </p:tgtEl>
                                        <p:attrNameLst>
                                          <p:attrName>style.visibility</p:attrName>
                                        </p:attrNameLst>
                                      </p:cBhvr>
                                      <p:to>
                                        <p:strVal val="visible"/>
                                      </p:to>
                                    </p:set>
                                    <p:animEffect transition="in" filter="fade">
                                      <p:cBhvr>
                                        <p:cTn id="37" dur="2000"/>
                                        <p:tgtEl>
                                          <p:spTgt spid="2846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4675">
                                            <p:txEl>
                                              <p:pRg st="6" end="6"/>
                                            </p:txEl>
                                          </p:spTgt>
                                        </p:tgtEl>
                                        <p:attrNameLst>
                                          <p:attrName>style.visibility</p:attrName>
                                        </p:attrNameLst>
                                      </p:cBhvr>
                                      <p:to>
                                        <p:strVal val="visible"/>
                                      </p:to>
                                    </p:set>
                                    <p:animEffect transition="in" filter="fade">
                                      <p:cBhvr>
                                        <p:cTn id="42" dur="2000"/>
                                        <p:tgtEl>
                                          <p:spTgt spid="2846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4675">
                                            <p:txEl>
                                              <p:pRg st="7" end="7"/>
                                            </p:txEl>
                                          </p:spTgt>
                                        </p:tgtEl>
                                        <p:attrNameLst>
                                          <p:attrName>style.visibility</p:attrName>
                                        </p:attrNameLst>
                                      </p:cBhvr>
                                      <p:to>
                                        <p:strVal val="visible"/>
                                      </p:to>
                                    </p:set>
                                    <p:animEffect transition="in" filter="fade">
                                      <p:cBhvr>
                                        <p:cTn id="47" dur="2000"/>
                                        <p:tgtEl>
                                          <p:spTgt spid="28467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4676">
                                            <p:txEl>
                                              <p:pRg st="0" end="0"/>
                                            </p:txEl>
                                          </p:spTgt>
                                        </p:tgtEl>
                                        <p:attrNameLst>
                                          <p:attrName>style.visibility</p:attrName>
                                        </p:attrNameLst>
                                      </p:cBhvr>
                                      <p:to>
                                        <p:strVal val="visible"/>
                                      </p:to>
                                    </p:set>
                                    <p:animEffect transition="in" filter="fade">
                                      <p:cBhvr>
                                        <p:cTn id="52" dur="2000"/>
                                        <p:tgtEl>
                                          <p:spTgt spid="28467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4676">
                                            <p:txEl>
                                              <p:pRg st="1" end="1"/>
                                            </p:txEl>
                                          </p:spTgt>
                                        </p:tgtEl>
                                        <p:attrNameLst>
                                          <p:attrName>style.visibility</p:attrName>
                                        </p:attrNameLst>
                                      </p:cBhvr>
                                      <p:to>
                                        <p:strVal val="visible"/>
                                      </p:to>
                                    </p:set>
                                    <p:animEffect transition="in" filter="fade">
                                      <p:cBhvr>
                                        <p:cTn id="57" dur="2000"/>
                                        <p:tgtEl>
                                          <p:spTgt spid="28467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4676">
                                            <p:txEl>
                                              <p:pRg st="2" end="2"/>
                                            </p:txEl>
                                          </p:spTgt>
                                        </p:tgtEl>
                                        <p:attrNameLst>
                                          <p:attrName>style.visibility</p:attrName>
                                        </p:attrNameLst>
                                      </p:cBhvr>
                                      <p:to>
                                        <p:strVal val="visible"/>
                                      </p:to>
                                    </p:set>
                                    <p:animEffect transition="in" filter="fade">
                                      <p:cBhvr>
                                        <p:cTn id="62" dur="2000"/>
                                        <p:tgtEl>
                                          <p:spTgt spid="28467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4676">
                                            <p:txEl>
                                              <p:pRg st="3" end="3"/>
                                            </p:txEl>
                                          </p:spTgt>
                                        </p:tgtEl>
                                        <p:attrNameLst>
                                          <p:attrName>style.visibility</p:attrName>
                                        </p:attrNameLst>
                                      </p:cBhvr>
                                      <p:to>
                                        <p:strVal val="visible"/>
                                      </p:to>
                                    </p:set>
                                    <p:animEffect transition="in" filter="fade">
                                      <p:cBhvr>
                                        <p:cTn id="67" dur="2000"/>
                                        <p:tgtEl>
                                          <p:spTgt spid="28467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4676">
                                            <p:txEl>
                                              <p:pRg st="4" end="4"/>
                                            </p:txEl>
                                          </p:spTgt>
                                        </p:tgtEl>
                                        <p:attrNameLst>
                                          <p:attrName>style.visibility</p:attrName>
                                        </p:attrNameLst>
                                      </p:cBhvr>
                                      <p:to>
                                        <p:strVal val="visible"/>
                                      </p:to>
                                    </p:set>
                                    <p:animEffect transition="in" filter="fade">
                                      <p:cBhvr>
                                        <p:cTn id="72" dur="2000"/>
                                        <p:tgtEl>
                                          <p:spTgt spid="28467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4676">
                                            <p:txEl>
                                              <p:pRg st="5" end="5"/>
                                            </p:txEl>
                                          </p:spTgt>
                                        </p:tgtEl>
                                        <p:attrNameLst>
                                          <p:attrName>style.visibility</p:attrName>
                                        </p:attrNameLst>
                                      </p:cBhvr>
                                      <p:to>
                                        <p:strVal val="visible"/>
                                      </p:to>
                                    </p:set>
                                    <p:animEffect transition="in" filter="fade">
                                      <p:cBhvr>
                                        <p:cTn id="77" dur="2000"/>
                                        <p:tgtEl>
                                          <p:spTgt spid="284676">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4676">
                                            <p:txEl>
                                              <p:pRg st="6" end="6"/>
                                            </p:txEl>
                                          </p:spTgt>
                                        </p:tgtEl>
                                        <p:attrNameLst>
                                          <p:attrName>style.visibility</p:attrName>
                                        </p:attrNameLst>
                                      </p:cBhvr>
                                      <p:to>
                                        <p:strVal val="visible"/>
                                      </p:to>
                                    </p:set>
                                    <p:animEffect transition="in" filter="fade">
                                      <p:cBhvr>
                                        <p:cTn id="82" dur="2000"/>
                                        <p:tgtEl>
                                          <p:spTgt spid="2846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P spid="28467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FF46-EC82-3843-A7AB-70D42985EF3D}"/>
              </a:ext>
            </a:extLst>
          </p:cNvPr>
          <p:cNvSpPr>
            <a:spLocks noGrp="1"/>
          </p:cNvSpPr>
          <p:nvPr>
            <p:ph type="title"/>
          </p:nvPr>
        </p:nvSpPr>
        <p:spPr>
          <a:xfrm>
            <a:off x="877219" y="148320"/>
            <a:ext cx="9962322" cy="1325563"/>
          </a:xfrm>
        </p:spPr>
        <p:txBody>
          <a:bodyPr>
            <a:normAutofit/>
          </a:bodyPr>
          <a:lstStyle/>
          <a:p>
            <a:r>
              <a:rPr lang="en-US" sz="4000" dirty="0">
                <a:solidFill>
                  <a:srgbClr val="315E6D"/>
                </a:solidFill>
              </a:rPr>
              <a:t>Mattie’s Venn Diagram</a:t>
            </a:r>
            <a:endParaRPr lang="en-US" sz="4000" dirty="0"/>
          </a:p>
        </p:txBody>
      </p:sp>
      <p:sp>
        <p:nvSpPr>
          <p:cNvPr id="5" name="Slide Number Placeholder 4">
            <a:extLst>
              <a:ext uri="{FF2B5EF4-FFF2-40B4-BE49-F238E27FC236}">
                <a16:creationId xmlns:a16="http://schemas.microsoft.com/office/drawing/2014/main" id="{C9B8B1A4-CEDB-D348-A1F1-E3C3D0C88EDC}"/>
              </a:ext>
            </a:extLst>
          </p:cNvPr>
          <p:cNvSpPr>
            <a:spLocks noGrp="1"/>
          </p:cNvSpPr>
          <p:nvPr>
            <p:ph type="sldNum" sz="quarter" idx="4294967295"/>
          </p:nvPr>
        </p:nvSpPr>
        <p:spPr>
          <a:xfrm>
            <a:off x="0" y="6311900"/>
            <a:ext cx="2743200" cy="365125"/>
          </a:xfrm>
        </p:spPr>
        <p:txBody>
          <a:bodyPr/>
          <a:lstStyle/>
          <a:p>
            <a:fld id="{D1DDEDF4-883C-4159-966D-7CEF8ED53DD3}" type="slidenum">
              <a:rPr lang="en-US" smtClean="0"/>
              <a:t>33</a:t>
            </a:fld>
            <a:endParaRPr lang="en-US" dirty="0"/>
          </a:p>
        </p:txBody>
      </p:sp>
      <p:grpSp>
        <p:nvGrpSpPr>
          <p:cNvPr id="11" name="Group 15" title="one of three overlapping circles that says &quot;fast-paced lots of variety&quot;">
            <a:extLst>
              <a:ext uri="{FF2B5EF4-FFF2-40B4-BE49-F238E27FC236}">
                <a16:creationId xmlns:a16="http://schemas.microsoft.com/office/drawing/2014/main" id="{136450CD-07EF-7C80-E562-BA55062C8270}"/>
              </a:ext>
            </a:extLst>
          </p:cNvPr>
          <p:cNvGrpSpPr>
            <a:grpSpLocks/>
          </p:cNvGrpSpPr>
          <p:nvPr/>
        </p:nvGrpSpPr>
        <p:grpSpPr bwMode="auto">
          <a:xfrm>
            <a:off x="7105180" y="453173"/>
            <a:ext cx="3529012" cy="3529013"/>
            <a:chOff x="4267829" y="316848"/>
            <a:chExt cx="3529745" cy="3528321"/>
          </a:xfrm>
          <a:noFill/>
        </p:grpSpPr>
        <p:sp>
          <p:nvSpPr>
            <p:cNvPr id="13" name="Oval 5">
              <a:extLst>
                <a:ext uri="{FF2B5EF4-FFF2-40B4-BE49-F238E27FC236}">
                  <a16:creationId xmlns:a16="http://schemas.microsoft.com/office/drawing/2014/main" id="{ABE6DA30-19EC-A271-8E6E-7E16842CE59C}"/>
                </a:ext>
              </a:extLst>
            </p:cNvPr>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15" name="Text Box 17">
              <a:extLst>
                <a:ext uri="{FF2B5EF4-FFF2-40B4-BE49-F238E27FC236}">
                  <a16:creationId xmlns:a16="http://schemas.microsoft.com/office/drawing/2014/main" id="{D7E2EA0F-3ECF-ACB1-0913-B83D494C76D1}"/>
                </a:ext>
              </a:extLst>
            </p:cNvPr>
            <p:cNvSpPr txBox="1">
              <a:spLocks noChangeArrowheads="1"/>
            </p:cNvSpPr>
            <p:nvPr/>
          </p:nvSpPr>
          <p:spPr bwMode="auto">
            <a:xfrm>
              <a:off x="4673006" y="1078876"/>
              <a:ext cx="2743200" cy="830834"/>
            </a:xfrm>
            <a:prstGeom prst="rect">
              <a:avLst/>
            </a:prstGeom>
            <a:grpFill/>
            <a:ln w="9525">
              <a:noFill/>
              <a:miter lim="800000"/>
              <a:headEnd/>
              <a:tailEnd/>
            </a:ln>
          </p:spPr>
          <p:txBody>
            <a:bodyPr anchor="ctr">
              <a:spAutoFit/>
            </a:bodyPr>
            <a:lstStyle/>
            <a:p>
              <a:pPr algn="ctr">
                <a:defRPr/>
              </a:pPr>
              <a:r>
                <a:rPr lang="en-US" sz="2400" dirty="0">
                  <a:solidFill>
                    <a:srgbClr val="315E6D"/>
                  </a:solidFill>
                  <a:latin typeface="Poppins" panose="00000800000000000000" pitchFamily="2" charset="0"/>
                  <a:cs typeface="Poppins" panose="00000800000000000000" pitchFamily="2" charset="0"/>
                </a:rPr>
                <a:t>Working with her hands</a:t>
              </a:r>
            </a:p>
          </p:txBody>
        </p:sp>
      </p:grpSp>
      <p:grpSp>
        <p:nvGrpSpPr>
          <p:cNvPr id="16" name="Group 15" title="one of three overlapping circles that says &quot;fast-paced lots of variety&quot;">
            <a:extLst>
              <a:ext uri="{FF2B5EF4-FFF2-40B4-BE49-F238E27FC236}">
                <a16:creationId xmlns:a16="http://schemas.microsoft.com/office/drawing/2014/main" id="{E599B945-524A-D265-951D-206887C984AC}"/>
              </a:ext>
            </a:extLst>
          </p:cNvPr>
          <p:cNvGrpSpPr>
            <a:grpSpLocks/>
          </p:cNvGrpSpPr>
          <p:nvPr/>
        </p:nvGrpSpPr>
        <p:grpSpPr bwMode="auto">
          <a:xfrm>
            <a:off x="8418464" y="2591277"/>
            <a:ext cx="3529012" cy="3529013"/>
            <a:chOff x="4267829" y="316848"/>
            <a:chExt cx="3529745" cy="3528321"/>
          </a:xfrm>
          <a:noFill/>
        </p:grpSpPr>
        <p:sp>
          <p:nvSpPr>
            <p:cNvPr id="19" name="Oval 5">
              <a:extLst>
                <a:ext uri="{FF2B5EF4-FFF2-40B4-BE49-F238E27FC236}">
                  <a16:creationId xmlns:a16="http://schemas.microsoft.com/office/drawing/2014/main" id="{71EF2DCF-CA3F-36E6-5476-691B17BC8B0C}"/>
                </a:ext>
              </a:extLst>
            </p:cNvPr>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20" name="Text Box 17">
              <a:extLst>
                <a:ext uri="{FF2B5EF4-FFF2-40B4-BE49-F238E27FC236}">
                  <a16:creationId xmlns:a16="http://schemas.microsoft.com/office/drawing/2014/main" id="{72E089D1-8C17-87CD-2E22-A924B4963C60}"/>
                </a:ext>
              </a:extLst>
            </p:cNvPr>
            <p:cNvSpPr txBox="1">
              <a:spLocks noChangeArrowheads="1"/>
            </p:cNvSpPr>
            <p:nvPr/>
          </p:nvSpPr>
          <p:spPr bwMode="auto">
            <a:xfrm>
              <a:off x="5007629" y="1955484"/>
              <a:ext cx="2743200" cy="461574"/>
            </a:xfrm>
            <a:prstGeom prst="rect">
              <a:avLst/>
            </a:prstGeom>
            <a:grpFill/>
            <a:ln w="9525">
              <a:noFill/>
              <a:miter lim="800000"/>
              <a:headEnd/>
              <a:tailEnd/>
            </a:ln>
          </p:spPr>
          <p:txBody>
            <a:bodyPr anchor="ctr">
              <a:spAutoFit/>
            </a:bodyPr>
            <a:lstStyle/>
            <a:p>
              <a:pPr algn="ctr">
                <a:defRPr/>
              </a:pPr>
              <a:r>
                <a:rPr lang="en-US" sz="2400" dirty="0">
                  <a:solidFill>
                    <a:srgbClr val="315E6D"/>
                  </a:solidFill>
                  <a:latin typeface="Poppins" panose="00000800000000000000" pitchFamily="2" charset="0"/>
                  <a:cs typeface="Poppins" panose="00000800000000000000" pitchFamily="2" charset="0"/>
                </a:rPr>
                <a:t>Desk Job</a:t>
              </a:r>
            </a:p>
          </p:txBody>
        </p:sp>
      </p:grpSp>
      <p:grpSp>
        <p:nvGrpSpPr>
          <p:cNvPr id="21" name="Group 15" title="one of three overlapping circles that says &quot;fast-paced lots of variety&quot;">
            <a:extLst>
              <a:ext uri="{FF2B5EF4-FFF2-40B4-BE49-F238E27FC236}">
                <a16:creationId xmlns:a16="http://schemas.microsoft.com/office/drawing/2014/main" id="{6FD0053F-54FA-06CC-7260-66824DAA5777}"/>
              </a:ext>
            </a:extLst>
          </p:cNvPr>
          <p:cNvGrpSpPr>
            <a:grpSpLocks/>
          </p:cNvGrpSpPr>
          <p:nvPr/>
        </p:nvGrpSpPr>
        <p:grpSpPr bwMode="auto">
          <a:xfrm>
            <a:off x="5858380" y="2606376"/>
            <a:ext cx="3590679" cy="3529013"/>
            <a:chOff x="4206149" y="316848"/>
            <a:chExt cx="3591425" cy="3528321"/>
          </a:xfrm>
          <a:noFill/>
        </p:grpSpPr>
        <p:sp>
          <p:nvSpPr>
            <p:cNvPr id="22" name="Oval 5">
              <a:extLst>
                <a:ext uri="{FF2B5EF4-FFF2-40B4-BE49-F238E27FC236}">
                  <a16:creationId xmlns:a16="http://schemas.microsoft.com/office/drawing/2014/main" id="{3302B065-E932-12E0-AE0C-B56031BBB0C1}"/>
                </a:ext>
              </a:extLst>
            </p:cNvPr>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23" name="Text Box 17">
              <a:extLst>
                <a:ext uri="{FF2B5EF4-FFF2-40B4-BE49-F238E27FC236}">
                  <a16:creationId xmlns:a16="http://schemas.microsoft.com/office/drawing/2014/main" id="{6BEA6AA1-B488-4C33-DC6F-051125003E55}"/>
                </a:ext>
              </a:extLst>
            </p:cNvPr>
            <p:cNvSpPr txBox="1">
              <a:spLocks noChangeArrowheads="1"/>
            </p:cNvSpPr>
            <p:nvPr/>
          </p:nvSpPr>
          <p:spPr bwMode="auto">
            <a:xfrm>
              <a:off x="4206149" y="1955174"/>
              <a:ext cx="2743200" cy="461574"/>
            </a:xfrm>
            <a:prstGeom prst="rect">
              <a:avLst/>
            </a:prstGeom>
            <a:grpFill/>
            <a:ln w="9525">
              <a:noFill/>
              <a:miter lim="800000"/>
              <a:headEnd/>
              <a:tailEnd/>
            </a:ln>
          </p:spPr>
          <p:txBody>
            <a:bodyPr anchor="ctr">
              <a:spAutoFit/>
            </a:bodyPr>
            <a:lstStyle/>
            <a:p>
              <a:pPr algn="ctr">
                <a:defRPr/>
              </a:pPr>
              <a:r>
                <a:rPr lang="en-US" sz="2400" dirty="0">
                  <a:solidFill>
                    <a:srgbClr val="315E6D"/>
                  </a:solidFill>
                  <a:latin typeface="Poppins" panose="00000800000000000000" pitchFamily="2" charset="0"/>
                  <a:cs typeface="Poppins" panose="00000800000000000000" pitchFamily="2" charset="0"/>
                </a:rPr>
                <a:t>Likes cooking</a:t>
              </a:r>
            </a:p>
          </p:txBody>
        </p:sp>
      </p:grpSp>
      <p:sp>
        <p:nvSpPr>
          <p:cNvPr id="24" name="Multiply 17">
            <a:extLst>
              <a:ext uri="{FF2B5EF4-FFF2-40B4-BE49-F238E27FC236}">
                <a16:creationId xmlns:a16="http://schemas.microsoft.com/office/drawing/2014/main" id="{B53FB798-1E0A-9991-A971-2E9E18F874AD}"/>
              </a:ext>
            </a:extLst>
          </p:cNvPr>
          <p:cNvSpPr/>
          <p:nvPr/>
        </p:nvSpPr>
        <p:spPr>
          <a:xfrm>
            <a:off x="8601009" y="3302478"/>
            <a:ext cx="643431" cy="71058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D91E1A3-8372-E486-5585-90A4009D99D3}"/>
              </a:ext>
            </a:extLst>
          </p:cNvPr>
          <p:cNvSpPr txBox="1"/>
          <p:nvPr/>
        </p:nvSpPr>
        <p:spPr>
          <a:xfrm>
            <a:off x="1046922" y="1128609"/>
            <a:ext cx="5254414" cy="1323439"/>
          </a:xfrm>
          <a:prstGeom prst="rect">
            <a:avLst/>
          </a:prstGeom>
          <a:noFill/>
        </p:spPr>
        <p:txBody>
          <a:bodyPr wrap="square" rtlCol="0">
            <a:spAutoFit/>
          </a:bodyPr>
          <a:lstStyle/>
          <a:p>
            <a:r>
              <a:rPr lang="en-US" sz="4000" dirty="0">
                <a:solidFill>
                  <a:schemeClr val="bg1">
                    <a:lumMod val="50000"/>
                  </a:schemeClr>
                </a:solidFill>
              </a:rPr>
              <a:t>What might a good job for Mattie be?</a:t>
            </a:r>
          </a:p>
        </p:txBody>
      </p:sp>
    </p:spTree>
    <p:extLst>
      <p:ext uri="{BB962C8B-B14F-4D97-AF65-F5344CB8AC3E}">
        <p14:creationId xmlns:p14="http://schemas.microsoft.com/office/powerpoint/2010/main" val="2404343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031" y="127969"/>
            <a:ext cx="10515600" cy="1325563"/>
          </a:xfrm>
        </p:spPr>
        <p:txBody>
          <a:bodyPr>
            <a:normAutofit/>
          </a:bodyPr>
          <a:lstStyle/>
          <a:p>
            <a:r>
              <a:rPr lang="en-US" sz="4000" dirty="0">
                <a:latin typeface="Poppins "/>
                <a:cs typeface="Arial" panose="020B0604020202020204" pitchFamily="34" charset="0"/>
              </a:rPr>
              <a:t>Mattie’s Jobs</a:t>
            </a:r>
          </a:p>
        </p:txBody>
      </p:sp>
      <p:sp>
        <p:nvSpPr>
          <p:cNvPr id="4" name="Slide Number Placeholder 3"/>
          <p:cNvSpPr>
            <a:spLocks noGrp="1"/>
          </p:cNvSpPr>
          <p:nvPr>
            <p:ph type="sldNum" sz="quarter" idx="12"/>
          </p:nvPr>
        </p:nvSpPr>
        <p:spPr/>
        <p:txBody>
          <a:bodyPr/>
          <a:lstStyle/>
          <a:p>
            <a:fld id="{DAB2635A-69B3-0346-A51E-80F2DF4B156A}" type="slidenum">
              <a:rPr lang="en-US" smtClean="0"/>
              <a:t>34</a:t>
            </a:fld>
            <a:endParaRPr lang="en-US" dirty="0"/>
          </a:p>
        </p:txBody>
      </p:sp>
      <p:sp>
        <p:nvSpPr>
          <p:cNvPr id="10" name="Text Placeholder 9">
            <a:extLst>
              <a:ext uri="{FF2B5EF4-FFF2-40B4-BE49-F238E27FC236}">
                <a16:creationId xmlns:a16="http://schemas.microsoft.com/office/drawing/2014/main" id="{7ED7348E-90F5-007F-DFC2-646740AA6EFA}"/>
              </a:ext>
            </a:extLst>
          </p:cNvPr>
          <p:cNvSpPr>
            <a:spLocks noGrp="1"/>
          </p:cNvSpPr>
          <p:nvPr>
            <p:ph type="body" idx="13"/>
          </p:nvPr>
        </p:nvSpPr>
        <p:spPr>
          <a:xfrm>
            <a:off x="831303" y="1271966"/>
            <a:ext cx="4568207" cy="779637"/>
          </a:xfrm>
        </p:spPr>
        <p:txBody>
          <a:bodyPr/>
          <a:lstStyle/>
          <a:p>
            <a:pPr algn="ctr"/>
            <a:r>
              <a:rPr lang="en-US" sz="2400" b="0" dirty="0">
                <a:solidFill>
                  <a:srgbClr val="207670"/>
                </a:solidFill>
                <a:latin typeface="Poppins "/>
                <a:cs typeface="Arial" panose="020B0604020202020204" pitchFamily="34" charset="0"/>
              </a:rPr>
              <a:t>18 years at Pizza Hut</a:t>
            </a:r>
            <a:endParaRPr lang="en-US" dirty="0">
              <a:solidFill>
                <a:srgbClr val="207670"/>
              </a:solidFill>
            </a:endParaRPr>
          </a:p>
        </p:txBody>
      </p:sp>
      <p:sp>
        <p:nvSpPr>
          <p:cNvPr id="12" name="Text Placeholder 11">
            <a:extLst>
              <a:ext uri="{FF2B5EF4-FFF2-40B4-BE49-F238E27FC236}">
                <a16:creationId xmlns:a16="http://schemas.microsoft.com/office/drawing/2014/main" id="{B65251AA-0734-56BE-3A1D-989057118DA1}"/>
              </a:ext>
            </a:extLst>
          </p:cNvPr>
          <p:cNvSpPr>
            <a:spLocks noGrp="1"/>
          </p:cNvSpPr>
          <p:nvPr>
            <p:ph type="body" idx="14"/>
          </p:nvPr>
        </p:nvSpPr>
        <p:spPr>
          <a:xfrm>
            <a:off x="6241073" y="389091"/>
            <a:ext cx="4746967" cy="1603401"/>
          </a:xfrm>
        </p:spPr>
        <p:txBody>
          <a:bodyPr>
            <a:normAutofit/>
          </a:bodyPr>
          <a:lstStyle/>
          <a:p>
            <a:pPr algn="ctr"/>
            <a:r>
              <a:rPr lang="en-US" b="0" dirty="0">
                <a:solidFill>
                  <a:srgbClr val="207670"/>
                </a:solidFill>
                <a:latin typeface="Poppins "/>
                <a:cs typeface="Arial" panose="020B0604020202020204" pitchFamily="34" charset="0"/>
              </a:rPr>
              <a:t>10 years at </a:t>
            </a:r>
          </a:p>
          <a:p>
            <a:pPr algn="ctr"/>
            <a:r>
              <a:rPr lang="en-US" b="0" dirty="0">
                <a:solidFill>
                  <a:srgbClr val="207670"/>
                </a:solidFill>
                <a:latin typeface="Poppins "/>
                <a:cs typeface="Arial" panose="020B0604020202020204" pitchFamily="34" charset="0"/>
              </a:rPr>
              <a:t>Menomonee Falls </a:t>
            </a:r>
          </a:p>
          <a:p>
            <a:pPr algn="ctr"/>
            <a:r>
              <a:rPr lang="en-US" b="0" dirty="0">
                <a:solidFill>
                  <a:srgbClr val="207670"/>
                </a:solidFill>
                <a:latin typeface="Poppins "/>
                <a:cs typeface="Arial" panose="020B0604020202020204" pitchFamily="34" charset="0"/>
              </a:rPr>
              <a:t>School District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717" y="2173094"/>
            <a:ext cx="4158301" cy="3640146"/>
          </a:xfrm>
          <a:prstGeom prst="rect">
            <a:avLst/>
          </a:prstGeom>
        </p:spPr>
      </p:pic>
      <p:pic>
        <p:nvPicPr>
          <p:cNvPr id="6" name="Picture 5" descr="A picture containing text, person, indoor&#10;&#10;Description automatically generated">
            <a:extLst>
              <a:ext uri="{FF2B5EF4-FFF2-40B4-BE49-F238E27FC236}">
                <a16:creationId xmlns:a16="http://schemas.microsoft.com/office/drawing/2014/main" id="{6524B255-9267-7346-AC9E-6026EECCD387}"/>
              </a:ext>
            </a:extLst>
          </p:cNvPr>
          <p:cNvPicPr>
            <a:picLocks noChangeAspect="1"/>
          </p:cNvPicPr>
          <p:nvPr/>
        </p:nvPicPr>
        <p:blipFill>
          <a:blip r:embed="rId3"/>
          <a:stretch>
            <a:fillRect/>
          </a:stretch>
        </p:blipFill>
        <p:spPr>
          <a:xfrm rot="5400000">
            <a:off x="6851486" y="2016120"/>
            <a:ext cx="3640145" cy="3962398"/>
          </a:xfrm>
          <a:prstGeom prst="rect">
            <a:avLst/>
          </a:prstGeom>
        </p:spPr>
      </p:pic>
    </p:spTree>
    <p:extLst>
      <p:ext uri="{BB962C8B-B14F-4D97-AF65-F5344CB8AC3E}">
        <p14:creationId xmlns:p14="http://schemas.microsoft.com/office/powerpoint/2010/main" val="4223858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5880" y="1709738"/>
            <a:ext cx="10626501" cy="2632075"/>
          </a:xfrm>
        </p:spPr>
        <p:txBody>
          <a:bodyPr>
            <a:normAutofit/>
          </a:bodyPr>
          <a:lstStyle/>
          <a:p>
            <a:r>
              <a:rPr lang="en-US" dirty="0"/>
              <a:t>Employer Engagement </a:t>
            </a:r>
          </a:p>
        </p:txBody>
      </p:sp>
      <p:sp>
        <p:nvSpPr>
          <p:cNvPr id="6" name="Text Placeholder 5"/>
          <p:cNvSpPr>
            <a:spLocks noGrp="1"/>
          </p:cNvSpPr>
          <p:nvPr>
            <p:ph type="body" idx="1"/>
          </p:nvPr>
        </p:nvSpPr>
        <p:spPr>
          <a:xfrm>
            <a:off x="1417320" y="4341813"/>
            <a:ext cx="10515600" cy="1500187"/>
          </a:xfrm>
        </p:spPr>
        <p:txBody>
          <a:bodyPr>
            <a:normAutofit/>
          </a:bodyPr>
          <a:lstStyle/>
          <a:p>
            <a:pPr>
              <a:lnSpc>
                <a:spcPct val="100000"/>
              </a:lnSpc>
              <a:spcBef>
                <a:spcPts val="1200"/>
              </a:spcBef>
            </a:pPr>
            <a:r>
              <a:rPr lang="en-US" sz="4000" dirty="0">
                <a:solidFill>
                  <a:schemeClr val="bg1">
                    <a:lumMod val="50000"/>
                  </a:schemeClr>
                </a:solidFill>
              </a:rPr>
              <a:t>Reframing how we approach and partner with business</a:t>
            </a:r>
          </a:p>
        </p:txBody>
      </p:sp>
      <p:sp>
        <p:nvSpPr>
          <p:cNvPr id="4" name="Slide Number Placeholder 3"/>
          <p:cNvSpPr>
            <a:spLocks noGrp="1"/>
          </p:cNvSpPr>
          <p:nvPr>
            <p:ph type="sldNum" sz="quarter" idx="4294967295"/>
          </p:nvPr>
        </p:nvSpPr>
        <p:spPr>
          <a:xfrm>
            <a:off x="0" y="6207125"/>
            <a:ext cx="2743200" cy="365125"/>
          </a:xfrm>
        </p:spPr>
        <p:txBody>
          <a:bodyPr/>
          <a:lstStyle/>
          <a:p>
            <a:fld id="{EE088E80-DDED-4E0A-A7AA-A3FE6FA3F075}" type="slidenum">
              <a:rPr lang="en-US" sz="1400" smtClean="0"/>
              <a:t>35</a:t>
            </a:fld>
            <a:endParaRPr lang="en-US" sz="1400"/>
          </a:p>
        </p:txBody>
      </p:sp>
    </p:spTree>
    <p:extLst>
      <p:ext uri="{BB962C8B-B14F-4D97-AF65-F5344CB8AC3E}">
        <p14:creationId xmlns:p14="http://schemas.microsoft.com/office/powerpoint/2010/main" val="206978331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0160" y="1676400"/>
            <a:ext cx="10264944" cy="5181600"/>
          </a:xfrm>
        </p:spPr>
        <p:txBody>
          <a:bodyPr>
            <a:normAutofit/>
          </a:bodyPr>
          <a:lstStyle/>
          <a:p>
            <a:r>
              <a:rPr lang="en-US" dirty="0"/>
              <a:t>Looking for easiest jobs to find (high turnover, low pay)</a:t>
            </a:r>
          </a:p>
          <a:p>
            <a:r>
              <a:rPr lang="en-US" dirty="0"/>
              <a:t>Selling “disability” (i.e., “</a:t>
            </a:r>
            <a:r>
              <a:rPr lang="en-US" i="1" dirty="0"/>
              <a:t>Hire the Handicapped</a:t>
            </a:r>
            <a:r>
              <a:rPr lang="en-US" dirty="0"/>
              <a:t>”, “</a:t>
            </a:r>
            <a:r>
              <a:rPr lang="en-US" i="1" dirty="0"/>
              <a:t>Untapped labor pool”, “</a:t>
            </a:r>
            <a:r>
              <a:rPr lang="en-US" i="1" dirty="0" err="1"/>
              <a:t>give’em</a:t>
            </a:r>
            <a:r>
              <a:rPr lang="en-US" i="1" dirty="0"/>
              <a:t> a chance”</a:t>
            </a:r>
            <a:r>
              <a:rPr lang="en-US" dirty="0"/>
              <a:t> )</a:t>
            </a:r>
          </a:p>
          <a:p>
            <a:r>
              <a:rPr lang="en-US" dirty="0"/>
              <a:t>Emphasizing quotas, tax credits or other stipends </a:t>
            </a:r>
          </a:p>
          <a:p>
            <a:r>
              <a:rPr lang="en-US" dirty="0"/>
              <a:t>Cold calling, carpet bombing and job stuffing</a:t>
            </a:r>
          </a:p>
          <a:p>
            <a:r>
              <a:rPr lang="en-US" dirty="0"/>
              <a:t>Focusing on </a:t>
            </a:r>
            <a:r>
              <a:rPr lang="en-US" u="sng" dirty="0"/>
              <a:t>just</a:t>
            </a:r>
            <a:r>
              <a:rPr lang="en-US" dirty="0"/>
              <a:t> the job seeker, not the business</a:t>
            </a:r>
          </a:p>
          <a:p>
            <a:r>
              <a:rPr lang="en-US" i="1" dirty="0"/>
              <a:t>“Job carving” </a:t>
            </a:r>
          </a:p>
        </p:txBody>
      </p:sp>
      <p:sp>
        <p:nvSpPr>
          <p:cNvPr id="3" name="Title 2"/>
          <p:cNvSpPr>
            <a:spLocks noGrp="1"/>
          </p:cNvSpPr>
          <p:nvPr>
            <p:ph type="title"/>
          </p:nvPr>
        </p:nvSpPr>
        <p:spPr>
          <a:xfrm>
            <a:off x="1280160" y="206107"/>
            <a:ext cx="9812135" cy="1219200"/>
          </a:xfrm>
        </p:spPr>
        <p:txBody>
          <a:bodyPr>
            <a:normAutofit/>
          </a:bodyPr>
          <a:lstStyle/>
          <a:p>
            <a:r>
              <a:rPr lang="en-US" dirty="0"/>
              <a:t>The Old Way to Job Develop</a:t>
            </a:r>
          </a:p>
        </p:txBody>
      </p:sp>
      <p:sp>
        <p:nvSpPr>
          <p:cNvPr id="4" name="Slide Number Placeholder 3"/>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36</a:t>
            </a:fld>
            <a:endParaRPr lang="en-US"/>
          </a:p>
        </p:txBody>
      </p:sp>
    </p:spTree>
    <p:extLst>
      <p:ext uri="{BB962C8B-B14F-4D97-AF65-F5344CB8AC3E}">
        <p14:creationId xmlns:p14="http://schemas.microsoft.com/office/powerpoint/2010/main" val="929079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DDC7D63-3A6F-5F80-191F-9BDBEF473833}"/>
              </a:ext>
            </a:extLst>
          </p:cNvPr>
          <p:cNvSpPr>
            <a:spLocks noGrp="1"/>
          </p:cNvSpPr>
          <p:nvPr>
            <p:ph type="sldNum" sz="quarter" idx="12"/>
          </p:nvPr>
        </p:nvSpPr>
        <p:spPr bwMode="auto">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spcAft>
                <a:spcPts val="600"/>
              </a:spcAft>
            </a:pPr>
            <a:fld id="{5CC36EA1-1274-4232-B988-EE6E3566F1AD}" type="slidenum">
              <a:rPr lang="en-US" altLang="en-US" sz="1200">
                <a:solidFill>
                  <a:prstClr val="black">
                    <a:lumMod val="50000"/>
                    <a:lumOff val="50000"/>
                  </a:prstClr>
                </a:solidFill>
              </a:rPr>
              <a:pPr>
                <a:spcAft>
                  <a:spcPts val="600"/>
                </a:spcAft>
              </a:pPr>
              <a:t>37</a:t>
            </a:fld>
            <a:endParaRPr lang="en-US" altLang="en-US" sz="1200">
              <a:solidFill>
                <a:prstClr val="black">
                  <a:lumMod val="50000"/>
                  <a:lumOff val="50000"/>
                </a:prstClr>
              </a:solidFill>
            </a:endParaRPr>
          </a:p>
        </p:txBody>
      </p:sp>
      <p:sp>
        <p:nvSpPr>
          <p:cNvPr id="151555" name="Rectangle 3">
            <a:extLst>
              <a:ext uri="{FF2B5EF4-FFF2-40B4-BE49-F238E27FC236}">
                <a16:creationId xmlns:a16="http://schemas.microsoft.com/office/drawing/2014/main" id="{6CB88D20-D4B2-89A9-552B-162CEA02122B}"/>
              </a:ext>
            </a:extLst>
          </p:cNvPr>
          <p:cNvSpPr>
            <a:spLocks noGrp="1" noChangeArrowheads="1"/>
          </p:cNvSpPr>
          <p:nvPr>
            <p:ph idx="1"/>
          </p:nvPr>
        </p:nvSpPr>
        <p:spPr>
          <a:xfrm>
            <a:off x="4333981" y="2024620"/>
            <a:ext cx="7468578" cy="3997798"/>
          </a:xfrm>
        </p:spPr>
        <p:txBody>
          <a:bodyPr>
            <a:normAutofit/>
          </a:bodyPr>
          <a:lstStyle/>
          <a:p>
            <a:pPr marL="0" indent="0">
              <a:buNone/>
            </a:pPr>
            <a:r>
              <a:rPr lang="en-US" altLang="en-US" dirty="0"/>
              <a:t>“As much as we want to be compassionate, we have to meet the bottom line. All employees must contribute to the bottom line. Our question is, what can your candidate do to help our bottom line?</a:t>
            </a:r>
          </a:p>
          <a:p>
            <a:pPr marL="0" indent="0" algn="ctr">
              <a:buNone/>
            </a:pPr>
            <a:r>
              <a:rPr lang="en-US" altLang="en-US" sz="2400" dirty="0"/>
              <a:t>                              </a:t>
            </a:r>
          </a:p>
          <a:p>
            <a:pPr marL="0" indent="0" algn="ctr">
              <a:spcBef>
                <a:spcPts val="600"/>
              </a:spcBef>
              <a:buNone/>
            </a:pPr>
            <a:r>
              <a:rPr lang="en-US" altLang="en-US" sz="2400" dirty="0"/>
              <a:t>                              </a:t>
            </a:r>
            <a:r>
              <a:rPr lang="en-US" altLang="en-US" sz="2400" i="1" dirty="0"/>
              <a:t>Alison Mitchell, VP</a:t>
            </a:r>
          </a:p>
          <a:p>
            <a:pPr marL="0" indent="0" algn="ctr">
              <a:spcBef>
                <a:spcPts val="600"/>
              </a:spcBef>
              <a:buNone/>
            </a:pPr>
            <a:r>
              <a:rPr lang="en-US" altLang="en-US" sz="2400" i="1" dirty="0"/>
              <a:t>                                 Appletree Credit Union</a:t>
            </a:r>
          </a:p>
        </p:txBody>
      </p:sp>
      <p:sp>
        <p:nvSpPr>
          <p:cNvPr id="151554" name="Rectangle 2">
            <a:extLst>
              <a:ext uri="{FF2B5EF4-FFF2-40B4-BE49-F238E27FC236}">
                <a16:creationId xmlns:a16="http://schemas.microsoft.com/office/drawing/2014/main" id="{F501F665-C057-8714-5876-B3C27BA34E97}"/>
              </a:ext>
            </a:extLst>
          </p:cNvPr>
          <p:cNvSpPr>
            <a:spLocks noGrp="1" noChangeArrowheads="1"/>
          </p:cNvSpPr>
          <p:nvPr>
            <p:ph type="title"/>
          </p:nvPr>
        </p:nvSpPr>
        <p:spPr/>
        <p:txBody>
          <a:bodyPr anchor="b">
            <a:normAutofit/>
          </a:bodyPr>
          <a:lstStyle/>
          <a:p>
            <a:r>
              <a:rPr lang="en-US" altLang="en-US" dirty="0"/>
              <a:t>What Employers say about Hiring People with Disabilities:</a:t>
            </a:r>
          </a:p>
        </p:txBody>
      </p:sp>
      <p:pic>
        <p:nvPicPr>
          <p:cNvPr id="5" name="Picture 4">
            <a:extLst>
              <a:ext uri="{FF2B5EF4-FFF2-40B4-BE49-F238E27FC236}">
                <a16:creationId xmlns:a16="http://schemas.microsoft.com/office/drawing/2014/main" id="{0B6A25C8-7F5D-94D9-A744-2C47EC9DAE19}"/>
              </a:ext>
            </a:extLst>
          </p:cNvPr>
          <p:cNvPicPr>
            <a:picLocks noChangeAspect="1"/>
          </p:cNvPicPr>
          <p:nvPr/>
        </p:nvPicPr>
        <p:blipFill>
          <a:blip r:embed="rId2"/>
          <a:stretch>
            <a:fillRect/>
          </a:stretch>
        </p:blipFill>
        <p:spPr>
          <a:xfrm>
            <a:off x="838200" y="2237805"/>
            <a:ext cx="2777013" cy="238239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82880"/>
            <a:ext cx="10607040" cy="1624741"/>
          </a:xfrm>
        </p:spPr>
        <p:txBody>
          <a:bodyPr>
            <a:normAutofit/>
          </a:bodyPr>
          <a:lstStyle/>
          <a:p>
            <a:r>
              <a:rPr lang="en-US" dirty="0">
                <a:solidFill>
                  <a:schemeClr val="tx2">
                    <a:lumMod val="75000"/>
                  </a:schemeClr>
                </a:solidFill>
              </a:rPr>
              <a:t>With </a:t>
            </a:r>
            <a:r>
              <a:rPr lang="en-US" i="1" dirty="0">
                <a:solidFill>
                  <a:schemeClr val="tx2">
                    <a:lumMod val="75000"/>
                  </a:schemeClr>
                </a:solidFill>
              </a:rPr>
              <a:t>Customized Employment</a:t>
            </a:r>
            <a:r>
              <a:rPr lang="en-US" dirty="0">
                <a:solidFill>
                  <a:schemeClr val="tx2">
                    <a:lumMod val="75000"/>
                  </a:schemeClr>
                </a:solidFill>
              </a:rPr>
              <a:t>, </a:t>
            </a:r>
            <a:br>
              <a:rPr lang="en-US" dirty="0">
                <a:solidFill>
                  <a:schemeClr val="tx2">
                    <a:lumMod val="75000"/>
                  </a:schemeClr>
                </a:solidFill>
              </a:rPr>
            </a:br>
            <a:r>
              <a:rPr lang="en-US" dirty="0">
                <a:solidFill>
                  <a:schemeClr val="tx2">
                    <a:lumMod val="75000"/>
                  </a:schemeClr>
                </a:solidFill>
              </a:rPr>
              <a:t>We Must </a:t>
            </a:r>
            <a:r>
              <a:rPr lang="en-US" i="1" dirty="0">
                <a:solidFill>
                  <a:schemeClr val="tx2">
                    <a:lumMod val="75000"/>
                  </a:schemeClr>
                </a:solidFill>
              </a:rPr>
              <a:t>Switch Hats</a:t>
            </a:r>
          </a:p>
        </p:txBody>
      </p:sp>
      <p:sp>
        <p:nvSpPr>
          <p:cNvPr id="3" name="Content Placeholder 2"/>
          <p:cNvSpPr>
            <a:spLocks noGrp="1"/>
          </p:cNvSpPr>
          <p:nvPr>
            <p:ph idx="1"/>
          </p:nvPr>
        </p:nvSpPr>
        <p:spPr>
          <a:xfrm>
            <a:off x="1661160" y="2198844"/>
            <a:ext cx="9433560" cy="3861722"/>
          </a:xfrm>
        </p:spPr>
        <p:txBody>
          <a:bodyPr>
            <a:normAutofit/>
          </a:bodyPr>
          <a:lstStyle/>
          <a:p>
            <a:pPr marL="0" indent="0" algn="ctr">
              <a:buNone/>
            </a:pPr>
            <a:r>
              <a:rPr lang="en-US" sz="3200" dirty="0"/>
              <a:t>We must stop selling “disability” and start selling “customized business solutions”</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38</a:t>
            </a:fld>
            <a:endParaRPr lang="en-US"/>
          </a:p>
        </p:txBody>
      </p:sp>
      <p:pic>
        <p:nvPicPr>
          <p:cNvPr id="10" name="Picture 9" title="Sargent in a different hat with a sign that says employment services"/>
          <p:cNvPicPr>
            <a:picLocks noChangeAspect="1"/>
          </p:cNvPicPr>
          <p:nvPr/>
        </p:nvPicPr>
        <p:blipFill rotWithShape="1">
          <a:blip r:embed="rId3">
            <a:extLst>
              <a:ext uri="{28A0092B-C50C-407E-A947-70E740481C1C}">
                <a14:useLocalDpi xmlns:a14="http://schemas.microsoft.com/office/drawing/2010/main" val="0"/>
              </a:ext>
            </a:extLst>
          </a:blip>
          <a:srcRect l="52045" b="35874"/>
          <a:stretch/>
        </p:blipFill>
        <p:spPr>
          <a:xfrm>
            <a:off x="7089278" y="3429001"/>
            <a:ext cx="2576350" cy="2296750"/>
          </a:xfrm>
          <a:prstGeom prst="rect">
            <a:avLst/>
          </a:prstGeom>
          <a:ln>
            <a:noFill/>
          </a:ln>
          <a:effectLst/>
        </p:spPr>
      </p:pic>
      <p:pic>
        <p:nvPicPr>
          <p:cNvPr id="13" name="Picture 12" title="Sargent in a hat with a sign that says social services"/>
          <p:cNvPicPr>
            <a:picLocks noChangeAspect="1"/>
          </p:cNvPicPr>
          <p:nvPr/>
        </p:nvPicPr>
        <p:blipFill rotWithShape="1">
          <a:blip r:embed="rId3">
            <a:extLst>
              <a:ext uri="{28A0092B-C50C-407E-A947-70E740481C1C}">
                <a14:useLocalDpi xmlns:a14="http://schemas.microsoft.com/office/drawing/2010/main" val="0"/>
              </a:ext>
            </a:extLst>
          </a:blip>
          <a:srcRect r="49814" b="33085"/>
          <a:stretch/>
        </p:blipFill>
        <p:spPr>
          <a:xfrm>
            <a:off x="2560320" y="3406852"/>
            <a:ext cx="2651620" cy="2356997"/>
          </a:xfrm>
          <a:prstGeom prst="rect">
            <a:avLst/>
          </a:prstGeom>
          <a:ln>
            <a:noFill/>
          </a:ln>
          <a:effectLst/>
        </p:spPr>
      </p:pic>
      <p:sp>
        <p:nvSpPr>
          <p:cNvPr id="11" name="TextBox 10"/>
          <p:cNvSpPr txBox="1"/>
          <p:nvPr/>
        </p:nvSpPr>
        <p:spPr>
          <a:xfrm>
            <a:off x="2781230" y="5759360"/>
            <a:ext cx="2209800" cy="400110"/>
          </a:xfrm>
          <a:prstGeom prst="rect">
            <a:avLst/>
          </a:prstGeom>
          <a:noFill/>
        </p:spPr>
        <p:txBody>
          <a:bodyPr wrap="square" rtlCol="0">
            <a:spAutoFit/>
          </a:bodyPr>
          <a:lstStyle/>
          <a:p>
            <a:pPr algn="ctr"/>
            <a:r>
              <a:rPr lang="en-US" sz="2000" b="1" dirty="0"/>
              <a:t>Social Worker</a:t>
            </a:r>
          </a:p>
        </p:txBody>
      </p:sp>
      <p:sp>
        <p:nvSpPr>
          <p:cNvPr id="12" name="TextBox 11"/>
          <p:cNvSpPr txBox="1"/>
          <p:nvPr/>
        </p:nvSpPr>
        <p:spPr>
          <a:xfrm>
            <a:off x="7101841" y="5741946"/>
            <a:ext cx="2529839" cy="707886"/>
          </a:xfrm>
          <a:prstGeom prst="rect">
            <a:avLst/>
          </a:prstGeom>
          <a:noFill/>
        </p:spPr>
        <p:txBody>
          <a:bodyPr wrap="square" rtlCol="0">
            <a:spAutoFit/>
          </a:bodyPr>
          <a:lstStyle/>
          <a:p>
            <a:pPr algn="ctr"/>
            <a:r>
              <a:rPr lang="en-US" sz="2000" b="1" dirty="0"/>
              <a:t>Employment Consultant</a:t>
            </a:r>
          </a:p>
        </p:txBody>
      </p:sp>
      <p:sp>
        <p:nvSpPr>
          <p:cNvPr id="17" name="Right Arrow 16" title="arrow to another picture"/>
          <p:cNvSpPr/>
          <p:nvPr/>
        </p:nvSpPr>
        <p:spPr>
          <a:xfrm>
            <a:off x="5617725" y="4554085"/>
            <a:ext cx="946784" cy="470714"/>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874554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781" y="990600"/>
            <a:ext cx="8934748" cy="3566160"/>
          </a:xfrm>
        </p:spPr>
        <p:txBody>
          <a:bodyPr>
            <a:normAutofit/>
          </a:bodyPr>
          <a:lstStyle/>
          <a:p>
            <a:r>
              <a:rPr lang="en-US" dirty="0">
                <a:solidFill>
                  <a:schemeClr val="tx2">
                    <a:lumMod val="75000"/>
                  </a:schemeClr>
                </a:solidFill>
              </a:rPr>
              <a:t>Check your message</a:t>
            </a:r>
          </a:p>
        </p:txBody>
      </p:sp>
      <p:sp>
        <p:nvSpPr>
          <p:cNvPr id="3" name="Text Placeholder 2"/>
          <p:cNvSpPr>
            <a:spLocks noGrp="1"/>
          </p:cNvSpPr>
          <p:nvPr>
            <p:ph type="body" idx="1"/>
          </p:nvPr>
        </p:nvSpPr>
        <p:spPr>
          <a:xfrm>
            <a:off x="1676400" y="4589463"/>
            <a:ext cx="10515600" cy="1500187"/>
          </a:xfrm>
        </p:spPr>
        <p:txBody>
          <a:bodyPr>
            <a:normAutofit/>
          </a:bodyPr>
          <a:lstStyle/>
          <a:p>
            <a:pPr>
              <a:spcBef>
                <a:spcPts val="0"/>
              </a:spcBef>
            </a:pPr>
            <a:r>
              <a:rPr lang="en-US" sz="2800" i="1" dirty="0">
                <a:solidFill>
                  <a:schemeClr val="bg1">
                    <a:lumMod val="50000"/>
                  </a:schemeClr>
                </a:solidFill>
              </a:rPr>
              <a:t>Lion’s Blind Center</a:t>
            </a:r>
            <a:r>
              <a:rPr lang="en-US" sz="2800" dirty="0">
                <a:solidFill>
                  <a:schemeClr val="bg1">
                    <a:lumMod val="50000"/>
                  </a:schemeClr>
                </a:solidFill>
              </a:rPr>
              <a:t>, </a:t>
            </a:r>
            <a:r>
              <a:rPr lang="en-US" sz="2800" i="1" dirty="0">
                <a:solidFill>
                  <a:schemeClr val="bg1">
                    <a:lumMod val="50000"/>
                  </a:schemeClr>
                </a:solidFill>
              </a:rPr>
              <a:t>Goodwill</a:t>
            </a:r>
            <a:r>
              <a:rPr lang="en-US" sz="2800" dirty="0">
                <a:solidFill>
                  <a:schemeClr val="bg1">
                    <a:lumMod val="50000"/>
                  </a:schemeClr>
                </a:solidFill>
              </a:rPr>
              <a:t>, Catholic Charities.  </a:t>
            </a:r>
          </a:p>
          <a:p>
            <a:pPr>
              <a:spcBef>
                <a:spcPts val="0"/>
              </a:spcBef>
            </a:pPr>
            <a:r>
              <a:rPr lang="en-US" sz="2800" dirty="0">
                <a:solidFill>
                  <a:schemeClr val="bg1">
                    <a:lumMod val="50000"/>
                  </a:schemeClr>
                </a:solidFill>
              </a:rPr>
              <a:t>What are you selling? </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39</a:t>
            </a:fld>
            <a:endParaRPr lang="en-US"/>
          </a:p>
        </p:txBody>
      </p:sp>
    </p:spTree>
    <p:extLst>
      <p:ext uri="{BB962C8B-B14F-4D97-AF65-F5344CB8AC3E}">
        <p14:creationId xmlns:p14="http://schemas.microsoft.com/office/powerpoint/2010/main" val="133797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23066" b="6621"/>
          <a:stretch/>
        </p:blipFill>
        <p:spPr>
          <a:xfrm>
            <a:off x="20" y="136525"/>
            <a:ext cx="12191980" cy="6857999"/>
          </a:xfrm>
          <a:prstGeom prst="rect">
            <a:avLst/>
          </a:prstGeom>
        </p:spPr>
      </p:pic>
      <p:sp>
        <p:nvSpPr>
          <p:cNvPr id="2" name="Title 1">
            <a:extLst>
              <a:ext uri="{FF2B5EF4-FFF2-40B4-BE49-F238E27FC236}">
                <a16:creationId xmlns:a16="http://schemas.microsoft.com/office/drawing/2014/main" id="{63F3CF89-7E7A-6C32-4081-946741DE9507}"/>
              </a:ext>
            </a:extLst>
          </p:cNvPr>
          <p:cNvSpPr>
            <a:spLocks noGrp="1"/>
          </p:cNvSpPr>
          <p:nvPr>
            <p:ph type="title"/>
          </p:nvPr>
        </p:nvSpPr>
        <p:spPr>
          <a:xfrm>
            <a:off x="1524000" y="136525"/>
            <a:ext cx="9144000" cy="2652395"/>
          </a:xfrm>
        </p:spPr>
        <p:txBody>
          <a:bodyPr vert="horz" lIns="91440" tIns="45720" rIns="91440" bIns="45720" rtlCol="0" anchor="b">
            <a:normAutofit fontScale="90000"/>
          </a:bodyPr>
          <a:lstStyle/>
          <a:p>
            <a:pPr algn="ctr"/>
            <a:r>
              <a:rPr lang="en-US" altLang="en-US" sz="3600" dirty="0">
                <a:solidFill>
                  <a:schemeClr val="tx1"/>
                </a:solidFill>
                <a:latin typeface="Poppins" panose="00000800000000000000" pitchFamily="2" charset="0"/>
                <a:cs typeface="Poppins" panose="00000800000000000000" pitchFamily="2" charset="0"/>
              </a:rPr>
              <a:t>Customized Employment </a:t>
            </a:r>
            <a:br>
              <a:rPr lang="en-US" altLang="en-US" sz="3600" dirty="0">
                <a:solidFill>
                  <a:schemeClr val="tx1"/>
                </a:solidFill>
                <a:latin typeface="Poppins" panose="00000800000000000000" pitchFamily="2" charset="0"/>
                <a:cs typeface="Poppins" panose="00000800000000000000" pitchFamily="2" charset="0"/>
              </a:rPr>
            </a:br>
            <a:r>
              <a:rPr lang="en-US" altLang="en-US" sz="3600" dirty="0">
                <a:solidFill>
                  <a:schemeClr val="tx1"/>
                </a:solidFill>
                <a:latin typeface="Poppins" panose="00000800000000000000" pitchFamily="2" charset="0"/>
                <a:cs typeface="Poppins" panose="00000800000000000000" pitchFamily="2" charset="0"/>
              </a:rPr>
              <a:t>re-frames how we see job seekers with disabilities and how we approach and partner with employers.</a:t>
            </a:r>
            <a:r>
              <a:rPr lang="en-US" sz="3600" dirty="0">
                <a:solidFill>
                  <a:schemeClr val="tx1"/>
                </a:solidFill>
                <a:latin typeface="Poppins" panose="00000800000000000000" pitchFamily="2" charset="0"/>
                <a:cs typeface="Poppins" panose="00000800000000000000" pitchFamily="2" charset="0"/>
              </a:rPr>
              <a:t>.</a:t>
            </a:r>
            <a:br>
              <a:rPr lang="en-US" sz="3800" dirty="0">
                <a:solidFill>
                  <a:schemeClr val="tx1"/>
                </a:solidFill>
                <a:latin typeface="Poppins" panose="00000800000000000000" pitchFamily="2" charset="0"/>
                <a:cs typeface="Poppins" panose="00000800000000000000" pitchFamily="2" charset="0"/>
              </a:rPr>
            </a:br>
            <a:endParaRPr lang="en-US" sz="3800" dirty="0">
              <a:solidFill>
                <a:schemeClr val="tx1"/>
              </a:solidFill>
              <a:latin typeface="Poppins" panose="00000800000000000000" pitchFamily="2" charset="0"/>
              <a:cs typeface="Poppins" panose="00000800000000000000" pitchFamily="2" charset="0"/>
            </a:endParaRPr>
          </a:p>
        </p:txBody>
      </p:sp>
      <p:sp>
        <p:nvSpPr>
          <p:cNvPr id="4" name="Slide Number Placeholder 3"/>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AAA8C269-850C-4158-B451-7083264BF9B6}"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139030196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18288"/>
            <a:ext cx="10515600" cy="1590519"/>
          </a:xfrm>
        </p:spPr>
        <p:txBody>
          <a:bodyPr>
            <a:normAutofit/>
          </a:bodyPr>
          <a:lstStyle/>
          <a:p>
            <a:r>
              <a:rPr lang="en-US" dirty="0">
                <a:solidFill>
                  <a:schemeClr val="tx2">
                    <a:lumMod val="75000"/>
                  </a:schemeClr>
                </a:solidFill>
              </a:rPr>
              <a:t>No more “Selling Disability”</a:t>
            </a:r>
          </a:p>
        </p:txBody>
      </p:sp>
      <p:sp>
        <p:nvSpPr>
          <p:cNvPr id="3" name="Content Placeholder 2"/>
          <p:cNvSpPr>
            <a:spLocks noGrp="1"/>
          </p:cNvSpPr>
          <p:nvPr>
            <p:ph idx="1"/>
          </p:nvPr>
        </p:nvSpPr>
        <p:spPr>
          <a:xfrm>
            <a:off x="1203960" y="1472752"/>
            <a:ext cx="10515600" cy="4204862"/>
          </a:xfrm>
        </p:spPr>
        <p:txBody>
          <a:bodyPr>
            <a:normAutofit/>
          </a:bodyPr>
          <a:lstStyle/>
          <a:p>
            <a:pPr>
              <a:defRPr/>
            </a:pPr>
            <a:r>
              <a:rPr lang="en-US" dirty="0">
                <a:solidFill>
                  <a:schemeClr val="tx1">
                    <a:lumMod val="50000"/>
                    <a:lumOff val="50000"/>
                  </a:schemeClr>
                </a:solidFill>
              </a:rPr>
              <a:t>“Untapped labor pool”, “Hire the Disabled”, “Give him a go.”  (</a:t>
            </a:r>
            <a:r>
              <a:rPr lang="en-US" i="1" dirty="0">
                <a:solidFill>
                  <a:schemeClr val="tx1">
                    <a:lumMod val="50000"/>
                    <a:lumOff val="50000"/>
                  </a:schemeClr>
                </a:solidFill>
              </a:rPr>
              <a:t>Deficit Marketing</a:t>
            </a:r>
            <a:r>
              <a:rPr lang="en-US" dirty="0">
                <a:solidFill>
                  <a:schemeClr val="tx1">
                    <a:lumMod val="50000"/>
                    <a:lumOff val="50000"/>
                  </a:schemeClr>
                </a:solidFill>
              </a:rPr>
              <a:t>)</a:t>
            </a:r>
          </a:p>
          <a:p>
            <a:pPr>
              <a:defRPr/>
            </a:pPr>
            <a:r>
              <a:rPr lang="en-US" dirty="0">
                <a:solidFill>
                  <a:schemeClr val="tx1">
                    <a:lumMod val="50000"/>
                    <a:lumOff val="50000"/>
                  </a:schemeClr>
                </a:solidFill>
              </a:rPr>
              <a:t>Focus is on Job seeker’s skills , not tax credits or employer stipends</a:t>
            </a:r>
          </a:p>
          <a:p>
            <a:pPr>
              <a:defRPr/>
            </a:pPr>
            <a:r>
              <a:rPr lang="en-US" dirty="0">
                <a:solidFill>
                  <a:schemeClr val="tx1">
                    <a:lumMod val="50000"/>
                    <a:lumOff val="50000"/>
                  </a:schemeClr>
                </a:solidFill>
              </a:rPr>
              <a:t>Customized Employment is not “job carving”. It is building jobs based on the employer’s needs and a job seeker’s strengths.</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40</a:t>
            </a:fld>
            <a:endParaRPr kumimoji="0" lang="en-US" dirty="0"/>
          </a:p>
        </p:txBody>
      </p:sp>
      <p:sp>
        <p:nvSpPr>
          <p:cNvPr id="6" name="TextBox 5"/>
          <p:cNvSpPr txBox="1"/>
          <p:nvPr/>
        </p:nvSpPr>
        <p:spPr>
          <a:xfrm>
            <a:off x="2423160" y="4797985"/>
            <a:ext cx="8077200" cy="646331"/>
          </a:xfrm>
          <a:prstGeom prst="rect">
            <a:avLst/>
          </a:prstGeom>
          <a:noFill/>
          <a:ln w="25400">
            <a:solidFill>
              <a:schemeClr val="tx1"/>
            </a:solidFill>
          </a:ln>
        </p:spPr>
        <p:txBody>
          <a:bodyPr wrap="square" rtlCol="0">
            <a:spAutoFit/>
          </a:bodyPr>
          <a:lstStyle/>
          <a:p>
            <a:r>
              <a:rPr lang="en-US" sz="3600" dirty="0"/>
              <a:t>We must stop stigmatizing our candidates!</a:t>
            </a:r>
            <a:endParaRPr lang="en-US" dirty="0"/>
          </a:p>
        </p:txBody>
      </p:sp>
    </p:spTree>
    <p:extLst>
      <p:ext uri="{BB962C8B-B14F-4D97-AF65-F5344CB8AC3E}">
        <p14:creationId xmlns:p14="http://schemas.microsoft.com/office/powerpoint/2010/main" val="3441729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Grp="1" noChangeArrowheads="1"/>
          </p:cNvSpPr>
          <p:nvPr>
            <p:ph type="body" idx="1"/>
          </p:nvPr>
        </p:nvSpPr>
        <p:spPr>
          <a:xfrm>
            <a:off x="6723208" y="2023788"/>
            <a:ext cx="5024606" cy="3707643"/>
          </a:xfrm>
        </p:spPr>
        <p:txBody>
          <a:bodyPr>
            <a:noAutofit/>
          </a:bodyPr>
          <a:lstStyle/>
          <a:p>
            <a:pPr eaLnBrk="1" hangingPunct="1">
              <a:lnSpc>
                <a:spcPct val="100000"/>
              </a:lnSpc>
              <a:buFont typeface="Wingdings" panose="05000000000000000000" pitchFamily="2" charset="2"/>
              <a:buNone/>
            </a:pPr>
            <a:r>
              <a:rPr lang="en-US" altLang="en-US" sz="3200" dirty="0">
                <a:latin typeface="Poppins Medium" panose="00000600000000000000" pitchFamily="2" charset="0"/>
                <a:ea typeface="ＭＳ Ｐゴシック" panose="020B0600070205080204" pitchFamily="34" charset="-128"/>
                <a:cs typeface="Poppins Medium" panose="00000600000000000000" pitchFamily="2" charset="0"/>
              </a:rPr>
              <a:t> “It is better to find out what your customers need and want and then match it to what you have, than it is to get them to buy what you are selling.”</a:t>
            </a:r>
          </a:p>
        </p:txBody>
      </p:sp>
      <p:sp>
        <p:nvSpPr>
          <p:cNvPr id="2" name="Slide Number Placeholder 1"/>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41</a:t>
            </a:fld>
            <a:endParaRPr lang="en-US"/>
          </a:p>
        </p:txBody>
      </p:sp>
      <p:pic>
        <p:nvPicPr>
          <p:cNvPr id="3" name="Picture 2">
            <a:extLst>
              <a:ext uri="{FF2B5EF4-FFF2-40B4-BE49-F238E27FC236}">
                <a16:creationId xmlns:a16="http://schemas.microsoft.com/office/drawing/2014/main" id="{AAB91DDC-6F59-6A91-A7CE-A44407B6F8D9}"/>
              </a:ext>
            </a:extLst>
          </p:cNvPr>
          <p:cNvPicPr>
            <a:picLocks noChangeAspect="1"/>
          </p:cNvPicPr>
          <p:nvPr/>
        </p:nvPicPr>
        <p:blipFill>
          <a:blip r:embed="rId2"/>
          <a:stretch>
            <a:fillRect/>
          </a:stretch>
        </p:blipFill>
        <p:spPr>
          <a:xfrm>
            <a:off x="838200" y="213301"/>
            <a:ext cx="5639289" cy="6175783"/>
          </a:xfrm>
          <a:prstGeom prst="rect">
            <a:avLst/>
          </a:prstGeom>
        </p:spPr>
      </p:pic>
      <p:sp>
        <p:nvSpPr>
          <p:cNvPr id="4" name="TextBox 3">
            <a:extLst>
              <a:ext uri="{FF2B5EF4-FFF2-40B4-BE49-F238E27FC236}">
                <a16:creationId xmlns:a16="http://schemas.microsoft.com/office/drawing/2014/main" id="{C6F93C9C-2E80-1844-55E5-1738ED2ECC73}"/>
              </a:ext>
            </a:extLst>
          </p:cNvPr>
          <p:cNvSpPr txBox="1"/>
          <p:nvPr/>
        </p:nvSpPr>
        <p:spPr>
          <a:xfrm>
            <a:off x="7300031" y="381000"/>
            <a:ext cx="3870960" cy="1446550"/>
          </a:xfrm>
          <a:prstGeom prst="rect">
            <a:avLst/>
          </a:prstGeom>
          <a:noFill/>
        </p:spPr>
        <p:txBody>
          <a:bodyPr wrap="square" rtlCol="0">
            <a:spAutoFit/>
          </a:bodyPr>
          <a:lstStyle/>
          <a:p>
            <a:r>
              <a:rPr lang="en-US" sz="4400" b="1" i="1" dirty="0">
                <a:latin typeface="Poppins" panose="00000500000000000000" pitchFamily="2" charset="0"/>
                <a:cs typeface="Poppins" panose="00000500000000000000" pitchFamily="2" charset="0"/>
              </a:rPr>
              <a:t>Marketing</a:t>
            </a:r>
            <a:r>
              <a:rPr lang="en-US" sz="4400" b="1" dirty="0">
                <a:latin typeface="Poppins" panose="00000500000000000000" pitchFamily="2" charset="0"/>
                <a:cs typeface="Poppins" panose="00000500000000000000" pitchFamily="2" charset="0"/>
              </a:rPr>
              <a:t> vs. Selling</a:t>
            </a:r>
          </a:p>
        </p:txBody>
      </p:sp>
    </p:spTree>
    <p:extLst>
      <p:ext uri="{BB962C8B-B14F-4D97-AF65-F5344CB8AC3E}">
        <p14:creationId xmlns:p14="http://schemas.microsoft.com/office/powerpoint/2010/main" val="1871013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What’s Your </a:t>
            </a:r>
            <a:br>
              <a:rPr lang="en-US" dirty="0"/>
            </a:br>
            <a:r>
              <a:rPr lang="en-US" dirty="0"/>
              <a:t>Elevator Speech?</a:t>
            </a:r>
          </a:p>
        </p:txBody>
      </p:sp>
      <p:sp>
        <p:nvSpPr>
          <p:cNvPr id="6" name="Text Placeholder 5"/>
          <p:cNvSpPr>
            <a:spLocks noGrp="1"/>
          </p:cNvSpPr>
          <p:nvPr>
            <p:ph type="body" idx="1"/>
          </p:nvPr>
        </p:nvSpPr>
        <p:spPr/>
        <p:txBody>
          <a:bodyPr>
            <a:normAutofit/>
          </a:bodyPr>
          <a:lstStyle/>
          <a:p>
            <a:pPr>
              <a:spcBef>
                <a:spcPts val="600"/>
              </a:spcBef>
            </a:pPr>
            <a:r>
              <a:rPr lang="en-US" sz="3600" dirty="0">
                <a:solidFill>
                  <a:schemeClr val="tx1">
                    <a:lumMod val="50000"/>
                    <a:lumOff val="50000"/>
                  </a:schemeClr>
                </a:solidFill>
              </a:rPr>
              <a:t>What do you say </a:t>
            </a:r>
          </a:p>
          <a:p>
            <a:pPr>
              <a:spcBef>
                <a:spcPts val="600"/>
              </a:spcBef>
            </a:pPr>
            <a:r>
              <a:rPr lang="en-US" sz="3600" dirty="0">
                <a:solidFill>
                  <a:schemeClr val="tx1">
                    <a:lumMod val="50000"/>
                    <a:lumOff val="50000"/>
                  </a:schemeClr>
                </a:solidFill>
              </a:rPr>
              <a:t>when someone asks, “what do you do?”</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42</a:t>
            </a:fld>
            <a:endParaRPr lang="en-US"/>
          </a:p>
        </p:txBody>
      </p:sp>
    </p:spTree>
    <p:extLst>
      <p:ext uri="{BB962C8B-B14F-4D97-AF65-F5344CB8AC3E}">
        <p14:creationId xmlns:p14="http://schemas.microsoft.com/office/powerpoint/2010/main" val="98634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1" y="25758"/>
            <a:ext cx="10239392" cy="1472596"/>
          </a:xfrm>
        </p:spPr>
        <p:txBody>
          <a:bodyPr>
            <a:normAutofit/>
          </a:bodyPr>
          <a:lstStyle/>
          <a:p>
            <a:r>
              <a:rPr lang="en-US" dirty="0">
                <a:cs typeface="Arial" panose="020B0604020202020204" pitchFamily="34" charset="0"/>
              </a:rPr>
              <a:t>Effective Elevator Speeches </a:t>
            </a:r>
          </a:p>
        </p:txBody>
      </p:sp>
      <p:sp>
        <p:nvSpPr>
          <p:cNvPr id="3" name="Content Placeholder 2"/>
          <p:cNvSpPr>
            <a:spLocks noGrp="1"/>
          </p:cNvSpPr>
          <p:nvPr>
            <p:ph idx="1"/>
          </p:nvPr>
        </p:nvSpPr>
        <p:spPr>
          <a:xfrm>
            <a:off x="1432521" y="1544074"/>
            <a:ext cx="9721311" cy="4786895"/>
          </a:xfrm>
        </p:spPr>
        <p:txBody>
          <a:bodyPr>
            <a:normAutofit/>
          </a:bodyPr>
          <a:lstStyle/>
          <a:p>
            <a:pPr marL="514350" indent="-514350">
              <a:lnSpc>
                <a:spcPct val="110000"/>
              </a:lnSpc>
              <a:buFont typeface="+mj-lt"/>
              <a:buAutoNum type="arabicPeriod"/>
            </a:pPr>
            <a:r>
              <a:rPr lang="en-US" altLang="en-US" sz="2800" b="1" dirty="0">
                <a:latin typeface="Poppins Medium" panose="00000600000000000000" pitchFamily="2" charset="0"/>
                <a:cs typeface="Poppins Medium" panose="00000600000000000000" pitchFamily="2" charset="0"/>
              </a:rPr>
              <a:t>Are Short</a:t>
            </a:r>
            <a:r>
              <a:rPr lang="en-US" altLang="en-US" sz="2800" dirty="0">
                <a:latin typeface="Poppins Medium" panose="00000600000000000000" pitchFamily="2" charset="0"/>
                <a:cs typeface="Poppins Medium" panose="00000600000000000000" pitchFamily="2" charset="0"/>
              </a:rPr>
              <a:t>. An elevator speech is NOT a sales pitch. Think 3 to 4 sentences!</a:t>
            </a:r>
          </a:p>
          <a:p>
            <a:pPr marL="514350" indent="-514350">
              <a:lnSpc>
                <a:spcPct val="110000"/>
              </a:lnSpc>
              <a:buFont typeface="+mj-lt"/>
              <a:buAutoNum type="arabicPeriod"/>
            </a:pPr>
            <a:r>
              <a:rPr lang="en-US" altLang="en-US" sz="2800" b="1" dirty="0">
                <a:latin typeface="Poppins Medium" panose="00000600000000000000" pitchFamily="2" charset="0"/>
                <a:cs typeface="Poppins Medium" panose="00000600000000000000" pitchFamily="2" charset="0"/>
              </a:rPr>
              <a:t>Use Everyday Language</a:t>
            </a:r>
            <a:r>
              <a:rPr lang="en-US" altLang="en-US" sz="2800" dirty="0">
                <a:latin typeface="Poppins Medium" panose="00000600000000000000" pitchFamily="2" charset="0"/>
                <a:cs typeface="Poppins Medium" panose="00000600000000000000" pitchFamily="2" charset="0"/>
              </a:rPr>
              <a:t>. Avoid our jargon </a:t>
            </a:r>
            <a:r>
              <a:rPr lang="en-US" altLang="en-US" dirty="0">
                <a:latin typeface="Poppins Medium" panose="00000600000000000000" pitchFamily="2" charset="0"/>
                <a:cs typeface="Poppins Medium" panose="00000600000000000000" pitchFamily="2" charset="0"/>
              </a:rPr>
              <a:t>or sounding like a </a:t>
            </a:r>
            <a:r>
              <a:rPr lang="en-US" altLang="en-US" sz="2800" dirty="0">
                <a:latin typeface="Poppins Medium" panose="00000600000000000000" pitchFamily="2" charset="0"/>
                <a:cs typeface="Poppins Medium" panose="00000600000000000000" pitchFamily="2" charset="0"/>
              </a:rPr>
              <a:t>salesman</a:t>
            </a:r>
          </a:p>
          <a:p>
            <a:pPr marL="514350" indent="-514350">
              <a:lnSpc>
                <a:spcPct val="110000"/>
              </a:lnSpc>
              <a:buFont typeface="+mj-lt"/>
              <a:buAutoNum type="arabicPeriod"/>
            </a:pPr>
            <a:r>
              <a:rPr lang="en-US" altLang="en-US" b="1" dirty="0">
                <a:latin typeface="Poppins Medium" panose="00000600000000000000" pitchFamily="2" charset="0"/>
                <a:cs typeface="Poppins Medium" panose="00000600000000000000" pitchFamily="2" charset="0"/>
              </a:rPr>
              <a:t>Start</a:t>
            </a:r>
            <a:r>
              <a:rPr lang="en-US" altLang="en-US" sz="2800" b="1" dirty="0">
                <a:latin typeface="Poppins Medium" panose="00000600000000000000" pitchFamily="2" charset="0"/>
                <a:cs typeface="Poppins Medium" panose="00000600000000000000" pitchFamily="2" charset="0"/>
              </a:rPr>
              <a:t> a Conversation</a:t>
            </a:r>
            <a:r>
              <a:rPr lang="en-US" altLang="en-US" sz="2800" dirty="0">
                <a:latin typeface="Poppins Medium" panose="00000600000000000000" pitchFamily="2" charset="0"/>
                <a:cs typeface="Poppins Medium" panose="00000600000000000000" pitchFamily="2" charset="0"/>
              </a:rPr>
              <a:t>. Ask a question </a:t>
            </a:r>
            <a:r>
              <a:rPr lang="en-US" altLang="en-US" dirty="0">
                <a:latin typeface="Poppins Medium" panose="00000600000000000000" pitchFamily="2" charset="0"/>
                <a:cs typeface="Poppins Medium" panose="00000600000000000000" pitchFamily="2" charset="0"/>
              </a:rPr>
              <a:t>of your listener. </a:t>
            </a:r>
            <a:r>
              <a:rPr lang="en-US" altLang="en-US" sz="2800" dirty="0">
                <a:latin typeface="Poppins Medium" panose="00000600000000000000" pitchFamily="2" charset="0"/>
                <a:cs typeface="Poppins Medium" panose="00000600000000000000" pitchFamily="2" charset="0"/>
              </a:rPr>
              <a:t>A successful elevator speech is when the other person says “Interesting. Tell me more.”</a:t>
            </a:r>
          </a:p>
          <a:p>
            <a:pPr marL="514350" indent="-514350">
              <a:buFont typeface="+mj-lt"/>
              <a:buAutoNum type="arabicPeriod"/>
            </a:pPr>
            <a:endParaRPr lang="en-US" altLang="en-US" sz="2800" dirty="0">
              <a:latin typeface="Poppins Medium" panose="00000600000000000000" pitchFamily="2" charset="0"/>
              <a:cs typeface="Poppins Medium" panose="00000600000000000000" pitchFamily="2" charset="0"/>
            </a:endParaRPr>
          </a:p>
          <a:p>
            <a:endParaRPr lang="en-US" dirty="0">
              <a:latin typeface="+mj-lt"/>
            </a:endParaRPr>
          </a:p>
        </p:txBody>
      </p:sp>
    </p:spTree>
    <p:extLst>
      <p:ext uri="{BB962C8B-B14F-4D97-AF65-F5344CB8AC3E}">
        <p14:creationId xmlns:p14="http://schemas.microsoft.com/office/powerpoint/2010/main" val="16507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464" y="182880"/>
            <a:ext cx="10515600" cy="1325563"/>
          </a:xfrm>
        </p:spPr>
        <p:txBody>
          <a:bodyPr>
            <a:noAutofit/>
          </a:bodyPr>
          <a:lstStyle/>
          <a:p>
            <a:r>
              <a:rPr lang="en-US" sz="3600" dirty="0">
                <a:solidFill>
                  <a:schemeClr val="tx2">
                    <a:lumMod val="75000"/>
                  </a:schemeClr>
                </a:solidFill>
              </a:rPr>
              <a:t>Use Positive Language </a:t>
            </a:r>
            <a:br>
              <a:rPr lang="en-US" sz="3600" dirty="0">
                <a:solidFill>
                  <a:schemeClr val="tx2">
                    <a:lumMod val="75000"/>
                  </a:schemeClr>
                </a:solidFill>
              </a:rPr>
            </a:br>
            <a:r>
              <a:rPr lang="en-US" sz="3600" dirty="0">
                <a:solidFill>
                  <a:schemeClr val="tx2">
                    <a:lumMod val="75000"/>
                  </a:schemeClr>
                </a:solidFill>
              </a:rPr>
              <a:t>and Business Terminology</a:t>
            </a:r>
          </a:p>
        </p:txBody>
      </p:sp>
      <p:sp>
        <p:nvSpPr>
          <p:cNvPr id="3" name="Content Placeholder 2"/>
          <p:cNvSpPr>
            <a:spLocks noGrp="1"/>
          </p:cNvSpPr>
          <p:nvPr>
            <p:ph idx="1"/>
          </p:nvPr>
        </p:nvSpPr>
        <p:spPr>
          <a:xfrm>
            <a:off x="1167384" y="1673035"/>
            <a:ext cx="10515600" cy="4982145"/>
          </a:xfrm>
        </p:spPr>
        <p:txBody>
          <a:bodyPr>
            <a:normAutofit/>
          </a:bodyPr>
          <a:lstStyle/>
          <a:p>
            <a:pPr>
              <a:defRPr/>
            </a:pPr>
            <a:r>
              <a:rPr lang="en-US" dirty="0"/>
              <a:t>Look at your agency’s branding &amp; website</a:t>
            </a:r>
          </a:p>
          <a:p>
            <a:pPr>
              <a:defRPr/>
            </a:pPr>
            <a:r>
              <a:rPr lang="en-US" dirty="0"/>
              <a:t>No social service lingo or acronyms  </a:t>
            </a:r>
          </a:p>
          <a:p>
            <a:pPr>
              <a:defRPr/>
            </a:pPr>
            <a:r>
              <a:rPr lang="en-US" dirty="0"/>
              <a:t>“Candidates” vs.  “clients/consumers”</a:t>
            </a:r>
          </a:p>
          <a:p>
            <a:pPr>
              <a:defRPr/>
            </a:pPr>
            <a:r>
              <a:rPr lang="en-US" dirty="0"/>
              <a:t>“Systematic , routine tasks”, “entry level” vs. “easy, menial jobs”  or “repetitive work”</a:t>
            </a:r>
          </a:p>
          <a:p>
            <a:pPr>
              <a:defRPr/>
            </a:pPr>
            <a:r>
              <a:rPr lang="en-US" dirty="0"/>
              <a:t>“Recruit and screen candidates” vs. “job development”</a:t>
            </a:r>
          </a:p>
          <a:p>
            <a:pPr>
              <a:defRPr/>
            </a:pPr>
            <a:r>
              <a:rPr lang="en-US" dirty="0"/>
              <a:t>Business tools and principles (i.e. Lean, Six Sigma)</a:t>
            </a:r>
          </a:p>
          <a:p>
            <a:pPr>
              <a:defRPr/>
            </a:pPr>
            <a:r>
              <a:rPr lang="en-US" dirty="0"/>
              <a:t>“Orientation and training” vs. job coaching</a:t>
            </a:r>
          </a:p>
          <a:p>
            <a:pPr>
              <a:defRPr/>
            </a:pPr>
            <a:r>
              <a:rPr lang="en-US" dirty="0"/>
              <a:t>Tools  vs. accommodations</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44</a:t>
            </a:fld>
            <a:endParaRPr kumimoji="0" lang="en-US" dirty="0"/>
          </a:p>
        </p:txBody>
      </p:sp>
    </p:spTree>
    <p:extLst>
      <p:ext uri="{BB962C8B-B14F-4D97-AF65-F5344CB8AC3E}">
        <p14:creationId xmlns:p14="http://schemas.microsoft.com/office/powerpoint/2010/main" val="906485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145607"/>
            <a:ext cx="10972800" cy="1325563"/>
          </a:xfrm>
        </p:spPr>
        <p:txBody>
          <a:bodyPr/>
          <a:lstStyle/>
          <a:p>
            <a:r>
              <a:rPr lang="en-US" dirty="0">
                <a:solidFill>
                  <a:schemeClr val="tx2">
                    <a:lumMod val="75000"/>
                  </a:schemeClr>
                </a:solidFill>
              </a:rPr>
              <a:t>Advantages &amp; Benefits for Employers</a:t>
            </a:r>
          </a:p>
        </p:txBody>
      </p:sp>
      <p:sp>
        <p:nvSpPr>
          <p:cNvPr id="3" name="Content Placeholder 2"/>
          <p:cNvSpPr>
            <a:spLocks noGrp="1"/>
          </p:cNvSpPr>
          <p:nvPr>
            <p:ph idx="1"/>
          </p:nvPr>
        </p:nvSpPr>
        <p:spPr>
          <a:xfrm>
            <a:off x="1051560" y="1269304"/>
            <a:ext cx="10515600" cy="4674296"/>
          </a:xfrm>
        </p:spPr>
        <p:txBody>
          <a:bodyPr>
            <a:normAutofit fontScale="25000" lnSpcReduction="20000"/>
          </a:bodyPr>
          <a:lstStyle/>
          <a:p>
            <a:pPr>
              <a:lnSpc>
                <a:spcPct val="120000"/>
              </a:lnSpc>
            </a:pPr>
            <a:r>
              <a:rPr lang="en-US" sz="11200" dirty="0"/>
              <a:t>Cost effective way to improve workflow and reduce waste</a:t>
            </a:r>
          </a:p>
          <a:p>
            <a:pPr>
              <a:lnSpc>
                <a:spcPct val="120000"/>
              </a:lnSpc>
            </a:pPr>
            <a:r>
              <a:rPr lang="en-US" sz="11200" dirty="0"/>
              <a:t>Supports core staff so they can concentrate on key aspects of their positions</a:t>
            </a:r>
          </a:p>
          <a:p>
            <a:pPr>
              <a:lnSpc>
                <a:spcPct val="120000"/>
              </a:lnSpc>
            </a:pPr>
            <a:r>
              <a:rPr lang="en-US" sz="11200" dirty="0"/>
              <a:t>Productive, dependable, loyal employees</a:t>
            </a:r>
          </a:p>
          <a:p>
            <a:pPr>
              <a:lnSpc>
                <a:spcPct val="120000"/>
              </a:lnSpc>
            </a:pPr>
            <a:r>
              <a:rPr lang="en-US" sz="11200" dirty="0"/>
              <a:t>Reduces recruitment and training costs for support positions</a:t>
            </a:r>
          </a:p>
          <a:p>
            <a:pPr>
              <a:lnSpc>
                <a:spcPct val="120000"/>
              </a:lnSpc>
            </a:pPr>
            <a:r>
              <a:rPr lang="en-US" sz="11200" dirty="0"/>
              <a:t>Diversifies the workforce</a:t>
            </a:r>
          </a:p>
          <a:p>
            <a:pPr>
              <a:lnSpc>
                <a:spcPct val="120000"/>
              </a:lnSpc>
            </a:pPr>
            <a:r>
              <a:rPr lang="en-US" sz="11200" dirty="0"/>
              <a:t>Leverages resources of employment service to assist with orientation and training of the new employee. </a:t>
            </a:r>
          </a:p>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45</a:t>
            </a:fld>
            <a:endParaRPr kumimoji="0" lang="en-US" dirty="0"/>
          </a:p>
        </p:txBody>
      </p:sp>
    </p:spTree>
    <p:extLst>
      <p:ext uri="{BB962C8B-B14F-4D97-AF65-F5344CB8AC3E}">
        <p14:creationId xmlns:p14="http://schemas.microsoft.com/office/powerpoint/2010/main" val="997802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7DB25D-8C89-3BD6-BC63-BFDB7E5D929F}"/>
              </a:ext>
            </a:extLst>
          </p:cNvPr>
          <p:cNvSpPr>
            <a:spLocks noGrp="1"/>
          </p:cNvSpPr>
          <p:nvPr>
            <p:ph type="title"/>
          </p:nvPr>
        </p:nvSpPr>
        <p:spPr>
          <a:xfrm>
            <a:off x="6454848" y="1837997"/>
            <a:ext cx="4908740" cy="1523048"/>
          </a:xfrm>
        </p:spPr>
        <p:txBody>
          <a:bodyPr/>
          <a:lstStyle/>
          <a:p>
            <a:pPr algn="ctr"/>
            <a:r>
              <a:rPr lang="en-US" dirty="0"/>
              <a:t>Activity</a:t>
            </a:r>
          </a:p>
        </p:txBody>
      </p:sp>
      <p:sp>
        <p:nvSpPr>
          <p:cNvPr id="8" name="TextBox 7">
            <a:extLst>
              <a:ext uri="{FF2B5EF4-FFF2-40B4-BE49-F238E27FC236}">
                <a16:creationId xmlns:a16="http://schemas.microsoft.com/office/drawing/2014/main" id="{F98C90BA-408F-8C52-2652-71105C50CC93}"/>
              </a:ext>
            </a:extLst>
          </p:cNvPr>
          <p:cNvSpPr txBox="1"/>
          <p:nvPr/>
        </p:nvSpPr>
        <p:spPr>
          <a:xfrm>
            <a:off x="6364868" y="2995285"/>
            <a:ext cx="4998720" cy="1446550"/>
          </a:xfrm>
          <a:prstGeom prst="rect">
            <a:avLst/>
          </a:prstGeom>
          <a:noFill/>
        </p:spPr>
        <p:txBody>
          <a:bodyPr wrap="square" rtlCol="0">
            <a:spAutoFit/>
          </a:bodyPr>
          <a:lstStyle/>
          <a:p>
            <a:pPr algn="ctr"/>
            <a:r>
              <a:rPr lang="en-US" sz="4400" b="1" dirty="0">
                <a:solidFill>
                  <a:schemeClr val="bg1">
                    <a:lumMod val="65000"/>
                  </a:schemeClr>
                </a:solidFill>
              </a:rPr>
              <a:t>Write Your</a:t>
            </a:r>
          </a:p>
          <a:p>
            <a:pPr algn="ctr"/>
            <a:r>
              <a:rPr lang="en-US" sz="4400" b="1" dirty="0">
                <a:solidFill>
                  <a:schemeClr val="bg1">
                    <a:lumMod val="65000"/>
                  </a:schemeClr>
                </a:solidFill>
              </a:rPr>
              <a:t> Elevator Speech</a:t>
            </a:r>
          </a:p>
        </p:txBody>
      </p:sp>
      <p:pic>
        <p:nvPicPr>
          <p:cNvPr id="10" name="Picture 9">
            <a:extLst>
              <a:ext uri="{FF2B5EF4-FFF2-40B4-BE49-F238E27FC236}">
                <a16:creationId xmlns:a16="http://schemas.microsoft.com/office/drawing/2014/main" id="{BA79819E-F43A-E742-8DAD-94E929889611}"/>
              </a:ext>
            </a:extLst>
          </p:cNvPr>
          <p:cNvPicPr>
            <a:picLocks noChangeAspect="1"/>
          </p:cNvPicPr>
          <p:nvPr/>
        </p:nvPicPr>
        <p:blipFill>
          <a:blip r:embed="rId2"/>
          <a:stretch>
            <a:fillRect/>
          </a:stretch>
        </p:blipFill>
        <p:spPr>
          <a:xfrm>
            <a:off x="1459309" y="655320"/>
            <a:ext cx="4399765" cy="5547360"/>
          </a:xfrm>
          <a:prstGeom prst="rect">
            <a:avLst/>
          </a:prstGeom>
          <a:ln>
            <a:solidFill>
              <a:schemeClr val="tx1"/>
            </a:solidFill>
          </a:ln>
        </p:spPr>
      </p:pic>
    </p:spTree>
    <p:extLst>
      <p:ext uri="{BB962C8B-B14F-4D97-AF65-F5344CB8AC3E}">
        <p14:creationId xmlns:p14="http://schemas.microsoft.com/office/powerpoint/2010/main" val="4087704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AFBD3-2058-2A6C-36D5-0FBEF28C0462}"/>
              </a:ext>
            </a:extLst>
          </p:cNvPr>
          <p:cNvSpPr>
            <a:spLocks noGrp="1"/>
          </p:cNvSpPr>
          <p:nvPr>
            <p:ph type="title"/>
          </p:nvPr>
        </p:nvSpPr>
        <p:spPr>
          <a:xfrm>
            <a:off x="1234440" y="1709738"/>
            <a:ext cx="10717941" cy="2852737"/>
          </a:xfrm>
        </p:spPr>
        <p:txBody>
          <a:bodyPr>
            <a:normAutofit fontScale="90000"/>
          </a:bodyPr>
          <a:lstStyle/>
          <a:p>
            <a:r>
              <a:rPr lang="en-US" dirty="0"/>
              <a:t> </a:t>
            </a:r>
            <a:br>
              <a:rPr lang="en-US" dirty="0"/>
            </a:br>
            <a:br>
              <a:rPr lang="en-US" dirty="0"/>
            </a:br>
            <a:br>
              <a:rPr lang="en-US" dirty="0"/>
            </a:br>
            <a:r>
              <a:rPr lang="en-US" sz="6700" dirty="0"/>
              <a:t>Networking </a:t>
            </a:r>
            <a:endParaRPr lang="en-US" dirty="0"/>
          </a:p>
        </p:txBody>
      </p:sp>
      <p:sp>
        <p:nvSpPr>
          <p:cNvPr id="3" name="Text Placeholder 2">
            <a:extLst>
              <a:ext uri="{FF2B5EF4-FFF2-40B4-BE49-F238E27FC236}">
                <a16:creationId xmlns:a16="http://schemas.microsoft.com/office/drawing/2014/main" id="{5EFF18F7-FF81-739D-5AF7-FEAD09654CD1}"/>
              </a:ext>
            </a:extLst>
          </p:cNvPr>
          <p:cNvSpPr>
            <a:spLocks noGrp="1"/>
          </p:cNvSpPr>
          <p:nvPr>
            <p:ph type="body" idx="1"/>
          </p:nvPr>
        </p:nvSpPr>
        <p:spPr/>
        <p:txBody>
          <a:bodyPr>
            <a:normAutofit/>
          </a:bodyPr>
          <a:lstStyle/>
          <a:p>
            <a:pPr>
              <a:lnSpc>
                <a:spcPct val="100000"/>
              </a:lnSpc>
              <a:spcBef>
                <a:spcPts val="600"/>
              </a:spcBef>
            </a:pPr>
            <a:r>
              <a:rPr lang="en-US" sz="3600" dirty="0">
                <a:solidFill>
                  <a:schemeClr val="bg1">
                    <a:lumMod val="50000"/>
                  </a:schemeClr>
                </a:solidFill>
              </a:rPr>
              <a:t>Learning about business needs and </a:t>
            </a:r>
          </a:p>
          <a:p>
            <a:pPr>
              <a:lnSpc>
                <a:spcPct val="100000"/>
              </a:lnSpc>
              <a:spcBef>
                <a:spcPts val="600"/>
              </a:spcBef>
            </a:pPr>
            <a:r>
              <a:rPr lang="en-US" sz="3600" dirty="0">
                <a:solidFill>
                  <a:schemeClr val="bg1">
                    <a:lumMod val="50000"/>
                  </a:schemeClr>
                </a:solidFill>
              </a:rPr>
              <a:t>building relationships with employers</a:t>
            </a:r>
          </a:p>
        </p:txBody>
      </p:sp>
    </p:spTree>
    <p:extLst>
      <p:ext uri="{BB962C8B-B14F-4D97-AF65-F5344CB8AC3E}">
        <p14:creationId xmlns:p14="http://schemas.microsoft.com/office/powerpoint/2010/main" val="2436500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099C94-D7E3-8A4F-AE0B-8C0752CEE029}"/>
              </a:ext>
            </a:extLst>
          </p:cNvPr>
          <p:cNvSpPr>
            <a:spLocks noGrp="1"/>
          </p:cNvSpPr>
          <p:nvPr>
            <p:ph type="title"/>
          </p:nvPr>
        </p:nvSpPr>
        <p:spPr>
          <a:xfrm>
            <a:off x="1752600" y="2887"/>
            <a:ext cx="9601200" cy="1325563"/>
          </a:xfrm>
        </p:spPr>
        <p:txBody>
          <a:bodyPr>
            <a:normAutofit/>
          </a:bodyPr>
          <a:lstStyle/>
          <a:p>
            <a:pPr>
              <a:lnSpc>
                <a:spcPct val="100000"/>
              </a:lnSpc>
            </a:pPr>
            <a:r>
              <a:rPr lang="en-US" sz="4000" i="1" dirty="0"/>
              <a:t>Why is networking so important?</a:t>
            </a:r>
          </a:p>
        </p:txBody>
      </p:sp>
      <p:sp>
        <p:nvSpPr>
          <p:cNvPr id="6" name="Content Placeholder 5">
            <a:extLst>
              <a:ext uri="{FF2B5EF4-FFF2-40B4-BE49-F238E27FC236}">
                <a16:creationId xmlns:a16="http://schemas.microsoft.com/office/drawing/2014/main" id="{3195BFEC-5242-CC42-9C02-0D6DE560722F}"/>
              </a:ext>
            </a:extLst>
          </p:cNvPr>
          <p:cNvSpPr>
            <a:spLocks noGrp="1"/>
          </p:cNvSpPr>
          <p:nvPr>
            <p:ph idx="1"/>
          </p:nvPr>
        </p:nvSpPr>
        <p:spPr>
          <a:xfrm>
            <a:off x="838201" y="984222"/>
            <a:ext cx="4900612" cy="1757205"/>
          </a:xfrm>
        </p:spPr>
        <p:txBody>
          <a:bodyPr anchor="ctr">
            <a:normAutofit/>
          </a:bodyPr>
          <a:lstStyle/>
          <a:p>
            <a:pPr marL="0" indent="0" algn="ctr">
              <a:spcBef>
                <a:spcPts val="2200"/>
              </a:spcBef>
              <a:buNone/>
            </a:pPr>
            <a:r>
              <a:rPr lang="en-US" dirty="0">
                <a:solidFill>
                  <a:schemeClr val="tx1">
                    <a:lumMod val="75000"/>
                    <a:lumOff val="25000"/>
                  </a:schemeClr>
                </a:solidFill>
              </a:rPr>
              <a:t>80% of job seekers </a:t>
            </a:r>
            <a:r>
              <a:rPr lang="en-US" u="sng" dirty="0">
                <a:solidFill>
                  <a:schemeClr val="tx1">
                    <a:lumMod val="75000"/>
                    <a:lumOff val="25000"/>
                  </a:schemeClr>
                </a:solidFill>
              </a:rPr>
              <a:t>only</a:t>
            </a:r>
            <a:r>
              <a:rPr lang="en-US" dirty="0">
                <a:solidFill>
                  <a:schemeClr val="tx1">
                    <a:lumMod val="75000"/>
                    <a:lumOff val="25000"/>
                  </a:schemeClr>
                </a:solidFill>
              </a:rPr>
              <a:t> apply for posted positions.</a:t>
            </a:r>
          </a:p>
        </p:txBody>
      </p:sp>
      <p:pic>
        <p:nvPicPr>
          <p:cNvPr id="19" name="Content Placeholder 18" descr="Pie chart divided between 80% and 20% ">
            <a:extLst>
              <a:ext uri="{FF2B5EF4-FFF2-40B4-BE49-F238E27FC236}">
                <a16:creationId xmlns:a16="http://schemas.microsoft.com/office/drawing/2014/main" id="{F1654E04-D092-2342-AFCB-ABE54FDF96A4}"/>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156485" y="2835399"/>
            <a:ext cx="3833812" cy="3917950"/>
          </a:xfrm>
          <a:effectLst>
            <a:outerShdw blurRad="342900" dist="38100" dir="2700000" sx="102000" sy="102000" algn="tl" rotWithShape="0">
              <a:srgbClr val="7F7F7F">
                <a:alpha val="40000"/>
              </a:srgbClr>
            </a:outerShdw>
          </a:effectLst>
        </p:spPr>
      </p:pic>
      <p:sp>
        <p:nvSpPr>
          <p:cNvPr id="20" name="TextBox 19">
            <a:extLst>
              <a:ext uri="{FF2B5EF4-FFF2-40B4-BE49-F238E27FC236}">
                <a16:creationId xmlns:a16="http://schemas.microsoft.com/office/drawing/2014/main" id="{1A98ED57-EA0A-2745-B97B-EDA3F953B55F}"/>
              </a:ext>
            </a:extLst>
          </p:cNvPr>
          <p:cNvSpPr txBox="1"/>
          <p:nvPr/>
        </p:nvSpPr>
        <p:spPr>
          <a:xfrm>
            <a:off x="6854429" y="5231935"/>
            <a:ext cx="2437924" cy="707886"/>
          </a:xfrm>
          <a:prstGeom prst="rect">
            <a:avLst/>
          </a:prstGeom>
          <a:noFill/>
        </p:spPr>
        <p:txBody>
          <a:bodyPr wrap="square" rtlCol="0">
            <a:spAutoFit/>
          </a:bodyPr>
          <a:lstStyle/>
          <a:p>
            <a:pPr algn="ctr"/>
            <a:r>
              <a:rPr lang="en-US" sz="2000" b="1" dirty="0">
                <a:solidFill>
                  <a:schemeClr val="tx1">
                    <a:lumMod val="75000"/>
                    <a:lumOff val="25000"/>
                  </a:schemeClr>
                </a:solidFill>
                <a:latin typeface="Arial" panose="020B0604020202020204" pitchFamily="34" charset="0"/>
                <a:cs typeface="Arial" panose="020B0604020202020204" pitchFamily="34" charset="0"/>
              </a:rPr>
              <a:t>80% of jobs are NOT posted</a:t>
            </a:r>
          </a:p>
        </p:txBody>
      </p:sp>
      <p:sp>
        <p:nvSpPr>
          <p:cNvPr id="21" name="TextBox 20">
            <a:extLst>
              <a:ext uri="{FF2B5EF4-FFF2-40B4-BE49-F238E27FC236}">
                <a16:creationId xmlns:a16="http://schemas.microsoft.com/office/drawing/2014/main" id="{26D8A6D1-3117-F34D-AAD7-88E7844495DA}"/>
              </a:ext>
            </a:extLst>
          </p:cNvPr>
          <p:cNvSpPr txBox="1"/>
          <p:nvPr/>
        </p:nvSpPr>
        <p:spPr>
          <a:xfrm>
            <a:off x="7939042" y="2960063"/>
            <a:ext cx="1235877" cy="646331"/>
          </a:xfrm>
          <a:prstGeom prst="rect">
            <a:avLst/>
          </a:prstGeom>
          <a:noFill/>
        </p:spPr>
        <p:txBody>
          <a:bodyPr wrap="square" rtlCol="0">
            <a:sp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20% posted</a:t>
            </a:r>
          </a:p>
        </p:txBody>
      </p:sp>
      <p:pic>
        <p:nvPicPr>
          <p:cNvPr id="2" name="Content Placeholder 18" descr="Pie chart divided between 80% and 20% ">
            <a:extLst>
              <a:ext uri="{FF2B5EF4-FFF2-40B4-BE49-F238E27FC236}">
                <a16:creationId xmlns:a16="http://schemas.microsoft.com/office/drawing/2014/main" id="{56E2BA23-7992-7BF4-3339-ECFB70B49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960" y="2741427"/>
            <a:ext cx="3833812" cy="3917950"/>
          </a:xfrm>
          <a:prstGeom prst="rect">
            <a:avLst/>
          </a:prstGeom>
          <a:effectLst>
            <a:outerShdw blurRad="342900" dist="38100" dir="2700000" sx="102000" sy="102000" algn="tl" rotWithShape="0">
              <a:srgbClr val="7F7F7F">
                <a:alpha val="40000"/>
              </a:srgbClr>
            </a:outerShdw>
          </a:effectLst>
        </p:spPr>
      </p:pic>
      <p:sp>
        <p:nvSpPr>
          <p:cNvPr id="8" name="TextBox 7">
            <a:extLst>
              <a:ext uri="{FF2B5EF4-FFF2-40B4-BE49-F238E27FC236}">
                <a16:creationId xmlns:a16="http://schemas.microsoft.com/office/drawing/2014/main" id="{3D5305A3-951A-A748-1D08-E838496B9B29}"/>
              </a:ext>
            </a:extLst>
          </p:cNvPr>
          <p:cNvSpPr txBox="1"/>
          <p:nvPr/>
        </p:nvSpPr>
        <p:spPr>
          <a:xfrm>
            <a:off x="2181270" y="4974619"/>
            <a:ext cx="2053590" cy="1200329"/>
          </a:xfrm>
          <a:prstGeom prst="rect">
            <a:avLst/>
          </a:prstGeom>
          <a:noFill/>
        </p:spPr>
        <p:txBody>
          <a:bodyPr wrap="square">
            <a:spAutoFit/>
          </a:bodyPr>
          <a:lstStyle/>
          <a:p>
            <a:pPr algn="ctr"/>
            <a:r>
              <a:rPr lang="en-US" sz="1800" b="1" dirty="0">
                <a:solidFill>
                  <a:schemeClr val="tx1">
                    <a:lumMod val="75000"/>
                    <a:lumOff val="25000"/>
                  </a:schemeClr>
                </a:solidFill>
                <a:latin typeface="Arial" panose="020B0604020202020204" pitchFamily="34" charset="0"/>
                <a:cs typeface="Arial" panose="020B0604020202020204" pitchFamily="34" charset="0"/>
              </a:rPr>
              <a:t>80% of jobs of Jobseekers apply for jobs via postings</a:t>
            </a:r>
          </a:p>
        </p:txBody>
      </p:sp>
      <p:sp>
        <p:nvSpPr>
          <p:cNvPr id="10" name="TextBox 9">
            <a:extLst>
              <a:ext uri="{FF2B5EF4-FFF2-40B4-BE49-F238E27FC236}">
                <a16:creationId xmlns:a16="http://schemas.microsoft.com/office/drawing/2014/main" id="{9663F516-B476-0717-D887-953D92B124E8}"/>
              </a:ext>
            </a:extLst>
          </p:cNvPr>
          <p:cNvSpPr txBox="1"/>
          <p:nvPr/>
        </p:nvSpPr>
        <p:spPr>
          <a:xfrm>
            <a:off x="2795080" y="2927721"/>
            <a:ext cx="1753172" cy="646331"/>
          </a:xfrm>
          <a:prstGeom prst="rect">
            <a:avLst/>
          </a:prstGeom>
          <a:noFill/>
        </p:spPr>
        <p:txBody>
          <a:bodyPr wrap="square">
            <a:spAutoFit/>
          </a:bodyPr>
          <a:lstStyle/>
          <a:p>
            <a:pPr algn="ctr"/>
            <a:r>
              <a:rPr lang="en-US" sz="1800" b="1" dirty="0">
                <a:solidFill>
                  <a:schemeClr val="tx1">
                    <a:lumMod val="75000"/>
                    <a:lumOff val="25000"/>
                  </a:schemeClr>
                </a:solidFill>
                <a:latin typeface="Arial" panose="020B0604020202020204" pitchFamily="34" charset="0"/>
                <a:cs typeface="Arial" panose="020B0604020202020204" pitchFamily="34" charset="0"/>
              </a:rPr>
              <a:t>20%</a:t>
            </a:r>
          </a:p>
          <a:p>
            <a:pPr algn="ctr"/>
            <a:r>
              <a:rPr lang="en-US" b="1" dirty="0">
                <a:solidFill>
                  <a:schemeClr val="tx1">
                    <a:lumMod val="75000"/>
                    <a:lumOff val="25000"/>
                  </a:schemeClr>
                </a:solidFill>
                <a:latin typeface="Arial" panose="020B0604020202020204" pitchFamily="34" charset="0"/>
                <a:cs typeface="Arial" panose="020B0604020202020204" pitchFamily="34" charset="0"/>
              </a:rPr>
              <a:t>Network</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5BF83A-09D9-CFFB-4918-2A63627B2C0C}"/>
              </a:ext>
            </a:extLst>
          </p:cNvPr>
          <p:cNvSpPr txBox="1"/>
          <p:nvPr/>
        </p:nvSpPr>
        <p:spPr>
          <a:xfrm>
            <a:off x="6285549" y="1175969"/>
            <a:ext cx="3833812" cy="1354217"/>
          </a:xfrm>
          <a:prstGeom prst="rect">
            <a:avLst/>
          </a:prstGeom>
          <a:noFill/>
        </p:spPr>
        <p:txBody>
          <a:bodyPr wrap="square" rtlCol="0">
            <a:spAutoFit/>
          </a:bodyPr>
          <a:lstStyle/>
          <a:p>
            <a:pPr algn="ctr"/>
            <a:r>
              <a:rPr lang="en-US" sz="3200" dirty="0">
                <a:solidFill>
                  <a:schemeClr val="tx1">
                    <a:lumMod val="75000"/>
                    <a:lumOff val="25000"/>
                  </a:schemeClr>
                </a:solidFill>
              </a:rPr>
              <a:t>But, </a:t>
            </a:r>
            <a:r>
              <a:rPr lang="en-US" sz="3200" u="sng" dirty="0">
                <a:solidFill>
                  <a:schemeClr val="tx1">
                    <a:lumMod val="75000"/>
                    <a:lumOff val="25000"/>
                  </a:schemeClr>
                </a:solidFill>
              </a:rPr>
              <a:t>only</a:t>
            </a:r>
            <a:r>
              <a:rPr lang="en-US" sz="3200" dirty="0">
                <a:solidFill>
                  <a:schemeClr val="tx1">
                    <a:lumMod val="75000"/>
                    <a:lumOff val="25000"/>
                  </a:schemeClr>
                </a:solidFill>
              </a:rPr>
              <a:t> 20% of </a:t>
            </a:r>
          </a:p>
          <a:p>
            <a:pPr algn="ctr"/>
            <a:r>
              <a:rPr lang="en-US" sz="3200" dirty="0">
                <a:solidFill>
                  <a:schemeClr val="tx1">
                    <a:lumMod val="75000"/>
                    <a:lumOff val="25000"/>
                  </a:schemeClr>
                </a:solidFill>
              </a:rPr>
              <a:t>jobs are ever posted.</a:t>
            </a:r>
          </a:p>
          <a:p>
            <a:endParaRPr lang="en-US" dirty="0"/>
          </a:p>
        </p:txBody>
      </p:sp>
      <p:cxnSp>
        <p:nvCxnSpPr>
          <p:cNvPr id="14" name="Straight Arrow Connector 13">
            <a:extLst>
              <a:ext uri="{FF2B5EF4-FFF2-40B4-BE49-F238E27FC236}">
                <a16:creationId xmlns:a16="http://schemas.microsoft.com/office/drawing/2014/main" id="{3C64F225-1A1C-520B-28D7-D8AF391AD6B0}"/>
              </a:ext>
            </a:extLst>
          </p:cNvPr>
          <p:cNvCxnSpPr>
            <a:cxnSpLocks/>
          </p:cNvCxnSpPr>
          <p:nvPr/>
        </p:nvCxnSpPr>
        <p:spPr>
          <a:xfrm flipV="1">
            <a:off x="4268175" y="3760346"/>
            <a:ext cx="3688967" cy="16200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960961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hite board with a maker with a pink background. ">
            <a:extLst>
              <a:ext uri="{FF2B5EF4-FFF2-40B4-BE49-F238E27FC236}">
                <a16:creationId xmlns:a16="http://schemas.microsoft.com/office/drawing/2014/main" id="{5686D950-712E-0E4C-AD8B-6928BC383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99" b="7979"/>
          <a:stretch/>
        </p:blipFill>
        <p:spPr>
          <a:xfrm>
            <a:off x="-22058" y="0"/>
            <a:ext cx="12214058" cy="6858000"/>
          </a:xfrm>
          <a:prstGeom prst="rect">
            <a:avLst/>
          </a:prstGeom>
        </p:spPr>
      </p:pic>
      <p:sp>
        <p:nvSpPr>
          <p:cNvPr id="4" name="Slide Number Placeholder 3">
            <a:extLst>
              <a:ext uri="{FF2B5EF4-FFF2-40B4-BE49-F238E27FC236}">
                <a16:creationId xmlns:a16="http://schemas.microsoft.com/office/drawing/2014/main" id="{E14C96B5-63C0-5A40-AC83-FEF2877E6B4F}"/>
              </a:ext>
            </a:extLst>
          </p:cNvPr>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49</a:t>
            </a:fld>
            <a:endParaRPr lang="en-US" sz="1400" dirty="0">
              <a:solidFill>
                <a:schemeClr val="tx1"/>
              </a:solidFill>
            </a:endParaRPr>
          </a:p>
        </p:txBody>
      </p:sp>
      <p:sp>
        <p:nvSpPr>
          <p:cNvPr id="2" name="Title 1">
            <a:extLst>
              <a:ext uri="{FF2B5EF4-FFF2-40B4-BE49-F238E27FC236}">
                <a16:creationId xmlns:a16="http://schemas.microsoft.com/office/drawing/2014/main" id="{FCED3B9C-5D70-F246-93DD-5D7D870372FB}"/>
              </a:ext>
            </a:extLst>
          </p:cNvPr>
          <p:cNvSpPr>
            <a:spLocks noGrp="1"/>
          </p:cNvSpPr>
          <p:nvPr>
            <p:ph type="title"/>
          </p:nvPr>
        </p:nvSpPr>
        <p:spPr>
          <a:xfrm rot="21034947">
            <a:off x="2464307" y="1043140"/>
            <a:ext cx="6885680" cy="1292250"/>
          </a:xfrm>
        </p:spPr>
        <p:txBody>
          <a:bodyPr>
            <a:normAutofit/>
          </a:bodyPr>
          <a:lstStyle/>
          <a:p>
            <a:r>
              <a:rPr lang="en-US" sz="4000" dirty="0"/>
              <a:t>Everyone is a Job Developer! </a:t>
            </a:r>
          </a:p>
        </p:txBody>
      </p:sp>
      <p:sp>
        <p:nvSpPr>
          <p:cNvPr id="3" name="Content Placeholder 2">
            <a:extLst>
              <a:ext uri="{FF2B5EF4-FFF2-40B4-BE49-F238E27FC236}">
                <a16:creationId xmlns:a16="http://schemas.microsoft.com/office/drawing/2014/main" id="{3C89EAD0-68B1-E745-9C5A-BB17560A9093}"/>
              </a:ext>
            </a:extLst>
          </p:cNvPr>
          <p:cNvSpPr>
            <a:spLocks noGrp="1"/>
          </p:cNvSpPr>
          <p:nvPr>
            <p:ph idx="1"/>
          </p:nvPr>
        </p:nvSpPr>
        <p:spPr>
          <a:xfrm rot="21027692">
            <a:off x="2982043" y="2200495"/>
            <a:ext cx="6705703" cy="3120314"/>
          </a:xfrm>
        </p:spPr>
        <p:txBody>
          <a:bodyPr/>
          <a:lstStyle/>
          <a:p>
            <a:r>
              <a:rPr lang="en-US" sz="2400" dirty="0"/>
              <a:t>Everyone in your agency – set up a white board</a:t>
            </a:r>
          </a:p>
          <a:p>
            <a:pPr lvl="1">
              <a:buFont typeface="System Font Regular"/>
              <a:buChar char="-"/>
            </a:pPr>
            <a:r>
              <a:rPr lang="en-US" sz="2000" dirty="0"/>
              <a:t>Board of directors</a:t>
            </a:r>
          </a:p>
          <a:p>
            <a:pPr lvl="1">
              <a:buFont typeface="System Font Regular"/>
              <a:buChar char="-"/>
            </a:pPr>
            <a:r>
              <a:rPr lang="en-US" sz="2000" dirty="0"/>
              <a:t>Administrators</a:t>
            </a:r>
          </a:p>
          <a:p>
            <a:pPr lvl="1">
              <a:buFont typeface="System Font Regular"/>
              <a:buChar char="-"/>
            </a:pPr>
            <a:r>
              <a:rPr lang="en-US" sz="2000" dirty="0"/>
              <a:t>Others…</a:t>
            </a:r>
          </a:p>
          <a:p>
            <a:r>
              <a:rPr lang="en-US" sz="2400" dirty="0"/>
              <a:t>Personal and professional networks</a:t>
            </a:r>
          </a:p>
          <a:p>
            <a:pPr lvl="1">
              <a:buFont typeface="System Font Regular"/>
              <a:buChar char="-"/>
            </a:pPr>
            <a:r>
              <a:rPr lang="en-US" sz="2000" dirty="0"/>
              <a:t>Job seekers, family, friends, neighbors </a:t>
            </a:r>
            <a:endParaRPr lang="en-US" sz="2400" dirty="0"/>
          </a:p>
          <a:p>
            <a:endParaRPr lang="en-US" sz="2400" dirty="0"/>
          </a:p>
          <a:p>
            <a:endParaRPr lang="en-US" sz="2400" dirty="0"/>
          </a:p>
        </p:txBody>
      </p:sp>
    </p:spTree>
    <p:extLst>
      <p:ext uri="{BB962C8B-B14F-4D97-AF65-F5344CB8AC3E}">
        <p14:creationId xmlns:p14="http://schemas.microsoft.com/office/powerpoint/2010/main" val="6960677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524000" y="685800"/>
            <a:ext cx="9144000" cy="1371600"/>
          </a:xfrm>
        </p:spPr>
        <p:txBody>
          <a:bodyPr/>
          <a:lstStyle/>
          <a:p>
            <a:pPr algn="ctr" eaLnBrk="1" hangingPunct="1"/>
            <a:r>
              <a:rPr lang="en-US" sz="7200" dirty="0">
                <a:solidFill>
                  <a:schemeClr val="accent1">
                    <a:lumMod val="50000"/>
                  </a:schemeClr>
                </a:solidFill>
                <a:latin typeface="Times" pitchFamily="18" charset="0"/>
              </a:rPr>
              <a:t>Help Wanted</a:t>
            </a:r>
          </a:p>
        </p:txBody>
      </p:sp>
      <p:sp>
        <p:nvSpPr>
          <p:cNvPr id="17413" name="Rectangle 3"/>
          <p:cNvSpPr>
            <a:spLocks noGrp="1" noChangeArrowheads="1"/>
          </p:cNvSpPr>
          <p:nvPr>
            <p:ph idx="1"/>
          </p:nvPr>
        </p:nvSpPr>
        <p:spPr>
          <a:xfrm>
            <a:off x="904240" y="1894841"/>
            <a:ext cx="10891520" cy="4530725"/>
          </a:xfrm>
        </p:spPr>
        <p:txBody>
          <a:bodyPr/>
          <a:lstStyle/>
          <a:p>
            <a:pPr algn="ctr" eaLnBrk="1" hangingPunct="1">
              <a:buFontTx/>
              <a:buNone/>
            </a:pPr>
            <a:r>
              <a:rPr lang="en-US" dirty="0"/>
              <a:t>	</a:t>
            </a:r>
          </a:p>
          <a:p>
            <a:pPr marL="454025" indent="0" algn="ctr" eaLnBrk="1" hangingPunct="1">
              <a:buNone/>
            </a:pPr>
            <a:r>
              <a:rPr lang="en-US" dirty="0"/>
              <a:t>	</a:t>
            </a:r>
            <a:r>
              <a:rPr lang="en-US" altLang="en-US" sz="3200" dirty="0">
                <a:latin typeface="Poppins Medium" panose="00000600000000000000" pitchFamily="2" charset="0"/>
                <a:cs typeface="Poppins Medium" panose="00000600000000000000" pitchFamily="2" charset="0"/>
              </a:rPr>
              <a:t>Company looking for individual with developmental disabilities, autism and/or history of aggressive behaviors. Extensive history of segregation preferred. Social challenges and anxiety, okay. Supportive co-workers. </a:t>
            </a:r>
          </a:p>
          <a:p>
            <a:pPr marL="454025" indent="0" algn="ctr" eaLnBrk="1" hangingPunct="1">
              <a:buNone/>
            </a:pPr>
            <a:r>
              <a:rPr lang="en-US" altLang="en-US" sz="3200" dirty="0">
                <a:latin typeface="Poppins Medium" panose="00000600000000000000" pitchFamily="2" charset="0"/>
                <a:cs typeface="Poppins Medium" panose="00000600000000000000" pitchFamily="2" charset="0"/>
              </a:rPr>
              <a:t>Call for an application.</a:t>
            </a:r>
          </a:p>
          <a:p>
            <a:pPr eaLnBrk="1" hangingPunct="1">
              <a:buFontTx/>
              <a:buNone/>
            </a:pPr>
            <a:endParaRPr lang="en-US" dirty="0">
              <a:latin typeface="Times" pitchFamily="18" charset="0"/>
            </a:endParaRPr>
          </a:p>
        </p:txBody>
      </p:sp>
      <p:sp>
        <p:nvSpPr>
          <p:cNvPr id="2" name="Slide Number Placeholder 1"/>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5</a:t>
            </a:fld>
            <a:endParaRPr lang="en-US"/>
          </a:p>
        </p:txBody>
      </p:sp>
    </p:spTree>
    <p:extLst>
      <p:ext uri="{BB962C8B-B14F-4D97-AF65-F5344CB8AC3E}">
        <p14:creationId xmlns:p14="http://schemas.microsoft.com/office/powerpoint/2010/main" val="11228547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58ED-B932-AC42-902B-48B1BDF9473A}"/>
              </a:ext>
            </a:extLst>
          </p:cNvPr>
          <p:cNvSpPr>
            <a:spLocks noGrp="1"/>
          </p:cNvSpPr>
          <p:nvPr>
            <p:ph type="title"/>
          </p:nvPr>
        </p:nvSpPr>
        <p:spPr/>
        <p:txBody>
          <a:bodyPr/>
          <a:lstStyle/>
          <a:p>
            <a:r>
              <a:rPr lang="en-US" dirty="0"/>
              <a:t>Personal Sphere of Influence</a:t>
            </a:r>
          </a:p>
        </p:txBody>
      </p:sp>
      <p:sp>
        <p:nvSpPr>
          <p:cNvPr id="3" name="Content Placeholder 2">
            <a:extLst>
              <a:ext uri="{FF2B5EF4-FFF2-40B4-BE49-F238E27FC236}">
                <a16:creationId xmlns:a16="http://schemas.microsoft.com/office/drawing/2014/main" id="{941B3A97-C0E6-1C49-BDF5-5E2F7CAB4C05}"/>
              </a:ext>
            </a:extLst>
          </p:cNvPr>
          <p:cNvSpPr>
            <a:spLocks noGrp="1"/>
          </p:cNvSpPr>
          <p:nvPr>
            <p:ph idx="1"/>
          </p:nvPr>
        </p:nvSpPr>
        <p:spPr>
          <a:xfrm>
            <a:off x="1167384" y="1920695"/>
            <a:ext cx="5975096" cy="4203880"/>
          </a:xfrm>
        </p:spPr>
        <p:txBody>
          <a:bodyPr>
            <a:normAutofit fontScale="70000" lnSpcReduction="20000"/>
          </a:bodyPr>
          <a:lstStyle/>
          <a:p>
            <a:pPr marL="0" indent="0">
              <a:lnSpc>
                <a:spcPct val="120000"/>
              </a:lnSpc>
              <a:buNone/>
            </a:pPr>
            <a:r>
              <a:rPr lang="en-US" sz="3600" b="1" dirty="0">
                <a:solidFill>
                  <a:srgbClr val="207670"/>
                </a:solidFill>
              </a:rPr>
              <a:t>You Already Know All the People You Need to Know!</a:t>
            </a:r>
          </a:p>
          <a:p>
            <a:pPr>
              <a:lnSpc>
                <a:spcPct val="120000"/>
              </a:lnSpc>
            </a:pPr>
            <a:r>
              <a:rPr lang="en-US" dirty="0"/>
              <a:t>Immediate family – distant relatives</a:t>
            </a:r>
          </a:p>
          <a:p>
            <a:pPr>
              <a:lnSpc>
                <a:spcPct val="120000"/>
              </a:lnSpc>
            </a:pPr>
            <a:r>
              <a:rPr lang="en-US" dirty="0"/>
              <a:t>Close friends – casual acquaintances</a:t>
            </a:r>
          </a:p>
          <a:p>
            <a:pPr>
              <a:lnSpc>
                <a:spcPct val="120000"/>
              </a:lnSpc>
            </a:pPr>
            <a:r>
              <a:rPr lang="en-US" dirty="0"/>
              <a:t>People you do business with – mail carrier, plumber, tailor, barber, dry cleaner, deli counter clerk, gas station attendant, etc.</a:t>
            </a:r>
          </a:p>
          <a:p>
            <a:pPr>
              <a:lnSpc>
                <a:spcPct val="120000"/>
              </a:lnSpc>
            </a:pPr>
            <a:r>
              <a:rPr lang="en-US" dirty="0"/>
              <a:t>People who do business with you – family members, other businesses, school personnel, etc.</a:t>
            </a:r>
          </a:p>
          <a:p>
            <a:pPr>
              <a:lnSpc>
                <a:spcPct val="120000"/>
              </a:lnSpc>
            </a:pPr>
            <a:endParaRPr lang="en-US" dirty="0"/>
          </a:p>
          <a:p>
            <a:pPr>
              <a:lnSpc>
                <a:spcPct val="120000"/>
              </a:lnSpc>
            </a:pPr>
            <a:endParaRPr lang="en-US" dirty="0"/>
          </a:p>
          <a:p>
            <a:pPr>
              <a:lnSpc>
                <a:spcPct val="120000"/>
              </a:lnSpc>
            </a:pPr>
            <a:endParaRPr lang="en-US" dirty="0"/>
          </a:p>
        </p:txBody>
      </p:sp>
      <p:sp>
        <p:nvSpPr>
          <p:cNvPr id="5" name="Slide Number Placeholder 4">
            <a:extLst>
              <a:ext uri="{FF2B5EF4-FFF2-40B4-BE49-F238E27FC236}">
                <a16:creationId xmlns:a16="http://schemas.microsoft.com/office/drawing/2014/main" id="{CECBC32C-EB46-2E40-8FDB-84F33D02B9AF}"/>
              </a:ext>
            </a:extLst>
          </p:cNvPr>
          <p:cNvSpPr>
            <a:spLocks noGrp="1"/>
          </p:cNvSpPr>
          <p:nvPr>
            <p:ph type="sldNum" sz="quarter" idx="4294967295"/>
          </p:nvPr>
        </p:nvSpPr>
        <p:spPr>
          <a:xfrm>
            <a:off x="9448800" y="6356350"/>
            <a:ext cx="2743200" cy="365125"/>
          </a:xfrm>
        </p:spPr>
        <p:txBody>
          <a:bodyPr/>
          <a:lstStyle/>
          <a:p>
            <a:fld id="{D1DDEDF4-883C-4159-966D-7CEF8ED53DD3}" type="slidenum">
              <a:rPr lang="en-US" sz="1400" smtClean="0">
                <a:solidFill>
                  <a:schemeClr val="tx1"/>
                </a:solidFill>
              </a:rPr>
              <a:t>50</a:t>
            </a:fld>
            <a:endParaRPr lang="en-US" sz="1400" dirty="0">
              <a:solidFill>
                <a:schemeClr val="tx1"/>
              </a:solidFill>
            </a:endParaRPr>
          </a:p>
        </p:txBody>
      </p:sp>
      <p:pic>
        <p:nvPicPr>
          <p:cNvPr id="8" name="Picture 7" descr="A group of people sitting around a round table that has an image of the world on it looking up smiling at the camera. ">
            <a:extLst>
              <a:ext uri="{FF2B5EF4-FFF2-40B4-BE49-F238E27FC236}">
                <a16:creationId xmlns:a16="http://schemas.microsoft.com/office/drawing/2014/main" id="{EF222BB9-D399-2F4A-AAB2-15F6114CD59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1604" y="1646134"/>
            <a:ext cx="4842965" cy="4478441"/>
          </a:xfrm>
          <a:prstGeom prst="rect">
            <a:avLst/>
          </a:prstGeom>
        </p:spPr>
      </p:pic>
    </p:spTree>
    <p:extLst>
      <p:ext uri="{BB962C8B-B14F-4D97-AF65-F5344CB8AC3E}">
        <p14:creationId xmlns:p14="http://schemas.microsoft.com/office/powerpoint/2010/main" val="286027514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5">
            <a:extLst>
              <a:ext uri="{FF2B5EF4-FFF2-40B4-BE49-F238E27FC236}">
                <a16:creationId xmlns:a16="http://schemas.microsoft.com/office/drawing/2014/main" id="{4D02C201-127C-1F75-A65F-FF9572F0A847}"/>
              </a:ext>
            </a:extLst>
          </p:cNvPr>
          <p:cNvSpPr>
            <a:spLocks noGrp="1" noChangeArrowheads="1"/>
          </p:cNvSpPr>
          <p:nvPr>
            <p:ph type="title"/>
          </p:nvPr>
        </p:nvSpPr>
        <p:spPr/>
        <p:txBody>
          <a:bodyPr/>
          <a:lstStyle/>
          <a:p>
            <a:r>
              <a:rPr lang="en-US" altLang="en-US" dirty="0">
                <a:latin typeface="Arial" panose="020B0604020202020204" pitchFamily="34" charset="0"/>
              </a:rPr>
              <a:t>Activity</a:t>
            </a:r>
          </a:p>
        </p:txBody>
      </p:sp>
      <p:sp>
        <p:nvSpPr>
          <p:cNvPr id="83973" name="Content Placeholder 2">
            <a:extLst>
              <a:ext uri="{FF2B5EF4-FFF2-40B4-BE49-F238E27FC236}">
                <a16:creationId xmlns:a16="http://schemas.microsoft.com/office/drawing/2014/main" id="{FAD75EC9-4A26-4AF0-1E25-D4E70E961647}"/>
              </a:ext>
            </a:extLst>
          </p:cNvPr>
          <p:cNvSpPr>
            <a:spLocks noGrp="1"/>
          </p:cNvSpPr>
          <p:nvPr>
            <p:ph idx="4294967295"/>
          </p:nvPr>
        </p:nvSpPr>
        <p:spPr>
          <a:xfrm>
            <a:off x="1295400" y="1825625"/>
            <a:ext cx="10515600" cy="4351338"/>
          </a:xfrm>
        </p:spPr>
        <p:txBody>
          <a:bodyPr>
            <a:normAutofit/>
          </a:bodyPr>
          <a:lstStyle/>
          <a:p>
            <a:pPr marL="547688" indent="-411163"/>
            <a:r>
              <a:rPr lang="en-US" altLang="en-US" dirty="0">
                <a:latin typeface="Arial" panose="020B0604020202020204" pitchFamily="34" charset="0"/>
              </a:rPr>
              <a:t>Write down your “ideal” job - if you weren’t doing this job!</a:t>
            </a:r>
          </a:p>
          <a:p>
            <a:pPr marL="547688" indent="-411163"/>
            <a:r>
              <a:rPr lang="en-US" altLang="en-US" dirty="0">
                <a:latin typeface="Arial" panose="020B0604020202020204" pitchFamily="34" charset="0"/>
              </a:rPr>
              <a:t>Go around the table – introduce yourself – and  identify your “ideal” job</a:t>
            </a:r>
          </a:p>
          <a:p>
            <a:pPr marL="547688" indent="-411163"/>
            <a:r>
              <a:rPr lang="en-US" altLang="en-US" dirty="0">
                <a:latin typeface="Arial" panose="020B0604020202020204" pitchFamily="34" charset="0"/>
              </a:rPr>
              <a:t>Choose one person from your table who will be the job seeker (based on ideal job they identified)</a:t>
            </a:r>
          </a:p>
          <a:p>
            <a:pPr marL="547688" indent="-411163"/>
            <a:r>
              <a:rPr lang="en-US" altLang="en-US" dirty="0">
                <a:latin typeface="Arial" panose="020B0604020202020204" pitchFamily="34" charset="0"/>
              </a:rPr>
              <a:t>Now…think of who you know, look at YOUR contacts on your phone, on Facebook, Instagram or LinkedIn.  How many people do you know who know about this kind of job or industry? </a:t>
            </a:r>
          </a:p>
          <a:p>
            <a:pPr marL="547688" indent="-411163"/>
            <a:endParaRPr lang="en-US" altLang="en-US" dirty="0">
              <a:latin typeface="Arial" panose="020B0604020202020204" pitchFamily="34" charset="0"/>
            </a:endParaRPr>
          </a:p>
        </p:txBody>
      </p:sp>
      <p:pic>
        <p:nvPicPr>
          <p:cNvPr id="83974" name="Picture 3" descr="alarm_clock_10">
            <a:extLst>
              <a:ext uri="{FF2B5EF4-FFF2-40B4-BE49-F238E27FC236}">
                <a16:creationId xmlns:a16="http://schemas.microsoft.com/office/drawing/2014/main" id="{403F8096-ED3B-3094-D8CC-544AFF01D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20328"/>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57969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974DF9-AD47-4691-BA21-BBFCE3637A9A}" type="slidenum">
              <a:rPr kumimoji="0" lang="en-US" smtClean="0"/>
              <a:pPr/>
              <a:t>52</a:t>
            </a:fld>
            <a:endParaRPr kumimoji="0" lang="en-US" dirty="0"/>
          </a:p>
        </p:txBody>
      </p:sp>
      <p:sp>
        <p:nvSpPr>
          <p:cNvPr id="2" name="Title 1"/>
          <p:cNvSpPr>
            <a:spLocks noGrp="1"/>
          </p:cNvSpPr>
          <p:nvPr>
            <p:ph type="title"/>
          </p:nvPr>
        </p:nvSpPr>
        <p:spPr>
          <a:xfrm>
            <a:off x="838200" y="157277"/>
            <a:ext cx="10515600" cy="1325563"/>
          </a:xfrm>
        </p:spPr>
        <p:txBody>
          <a:bodyPr/>
          <a:lstStyle/>
          <a:p>
            <a:pPr algn="ctr"/>
            <a:r>
              <a:rPr lang="en-US" kern="10" dirty="0">
                <a:ln w="9525">
                  <a:solidFill>
                    <a:srgbClr val="000000"/>
                  </a:solidFill>
                  <a:round/>
                  <a:headEnd/>
                  <a:tailEnd/>
                </a:ln>
                <a:solidFill>
                  <a:schemeClr val="accent1">
                    <a:lumMod val="50000"/>
                  </a:schemeClr>
                </a:solidFill>
                <a:latin typeface="Poppins" panose="00000500000000000000" pitchFamily="2" charset="0"/>
                <a:ea typeface="+mn-lt"/>
                <a:cs typeface="Poppins" panose="00000500000000000000" pitchFamily="2" charset="0"/>
              </a:rPr>
              <a:t>Employer Relationships</a:t>
            </a:r>
            <a:endParaRPr lang="en-US" dirty="0">
              <a:solidFill>
                <a:schemeClr val="accent1">
                  <a:lumMod val="50000"/>
                </a:schemeClr>
              </a:solidFill>
              <a:latin typeface="Poppins" panose="00000500000000000000" pitchFamily="2" charset="0"/>
              <a:cs typeface="Poppins" panose="00000500000000000000" pitchFamily="2" charset="0"/>
            </a:endParaRPr>
          </a:p>
        </p:txBody>
      </p:sp>
      <p:graphicFrame>
        <p:nvGraphicFramePr>
          <p:cNvPr id="5" name="Diagram 4"/>
          <p:cNvGraphicFramePr/>
          <p:nvPr/>
        </p:nvGraphicFramePr>
        <p:xfrm>
          <a:off x="2819400" y="1447800"/>
          <a:ext cx="6629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487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AE83-270C-9141-841B-A0EAF7D46393}"/>
              </a:ext>
            </a:extLst>
          </p:cNvPr>
          <p:cNvSpPr>
            <a:spLocks noGrp="1"/>
          </p:cNvSpPr>
          <p:nvPr>
            <p:ph type="title"/>
          </p:nvPr>
        </p:nvSpPr>
        <p:spPr>
          <a:xfrm>
            <a:off x="1167384" y="246835"/>
            <a:ext cx="5863336" cy="1325563"/>
          </a:xfrm>
        </p:spPr>
        <p:txBody>
          <a:bodyPr>
            <a:normAutofit/>
          </a:bodyPr>
          <a:lstStyle/>
          <a:p>
            <a:r>
              <a:rPr lang="en-US" dirty="0"/>
              <a:t>Where to Find Contacts</a:t>
            </a:r>
          </a:p>
        </p:txBody>
      </p:sp>
      <p:sp>
        <p:nvSpPr>
          <p:cNvPr id="3" name="Content Placeholder 2">
            <a:extLst>
              <a:ext uri="{FF2B5EF4-FFF2-40B4-BE49-F238E27FC236}">
                <a16:creationId xmlns:a16="http://schemas.microsoft.com/office/drawing/2014/main" id="{8AB8884D-AB70-E349-B811-0EE4716404E8}"/>
              </a:ext>
            </a:extLst>
          </p:cNvPr>
          <p:cNvSpPr>
            <a:spLocks noGrp="1"/>
          </p:cNvSpPr>
          <p:nvPr>
            <p:ph idx="1"/>
          </p:nvPr>
        </p:nvSpPr>
        <p:spPr>
          <a:xfrm>
            <a:off x="1167384" y="1783080"/>
            <a:ext cx="5863336" cy="4573270"/>
          </a:xfrm>
        </p:spPr>
        <p:txBody>
          <a:bodyPr>
            <a:normAutofit fontScale="92500"/>
          </a:bodyPr>
          <a:lstStyle/>
          <a:p>
            <a:pPr>
              <a:lnSpc>
                <a:spcPct val="110000"/>
              </a:lnSpc>
            </a:pPr>
            <a:r>
              <a:rPr lang="en-US" dirty="0"/>
              <a:t>The Internet (e.g., Linked-In, Google, Facebook)</a:t>
            </a:r>
          </a:p>
          <a:p>
            <a:pPr>
              <a:lnSpc>
                <a:spcPct val="110000"/>
              </a:lnSpc>
            </a:pPr>
            <a:r>
              <a:rPr lang="en-US" dirty="0"/>
              <a:t>Business section of newspaper or business publications </a:t>
            </a:r>
          </a:p>
          <a:p>
            <a:pPr>
              <a:lnSpc>
                <a:spcPct val="110000"/>
              </a:lnSpc>
            </a:pPr>
            <a:r>
              <a:rPr lang="en-US" dirty="0"/>
              <a:t>Chamber of Commerce and other professional organizations </a:t>
            </a:r>
          </a:p>
          <a:p>
            <a:pPr>
              <a:lnSpc>
                <a:spcPct val="110000"/>
              </a:lnSpc>
            </a:pPr>
            <a:r>
              <a:rPr lang="en-US" dirty="0"/>
              <a:t>In your neighborhood/building</a:t>
            </a:r>
          </a:p>
          <a:p>
            <a:pPr>
              <a:lnSpc>
                <a:spcPct val="110000"/>
              </a:lnSpc>
            </a:pPr>
            <a:r>
              <a:rPr lang="en-US" dirty="0"/>
              <a:t>Carpools, elevators &amp; dinner parties,…</a:t>
            </a:r>
          </a:p>
          <a:p>
            <a:pPr>
              <a:lnSpc>
                <a:spcPct val="110000"/>
              </a:lnSpc>
            </a:pPr>
            <a:endParaRPr lang="en-US" dirty="0"/>
          </a:p>
        </p:txBody>
      </p:sp>
      <p:sp>
        <p:nvSpPr>
          <p:cNvPr id="5" name="Slide Number Placeholder 4">
            <a:extLst>
              <a:ext uri="{FF2B5EF4-FFF2-40B4-BE49-F238E27FC236}">
                <a16:creationId xmlns:a16="http://schemas.microsoft.com/office/drawing/2014/main" id="{E1BEA1A1-9868-3540-A333-C0088AAF6EB2}"/>
              </a:ext>
            </a:extLst>
          </p:cNvPr>
          <p:cNvSpPr>
            <a:spLocks noGrp="1"/>
          </p:cNvSpPr>
          <p:nvPr>
            <p:ph type="sldNum" sz="quarter" idx="4294967295"/>
          </p:nvPr>
        </p:nvSpPr>
        <p:spPr>
          <a:xfrm>
            <a:off x="9448800" y="6356350"/>
            <a:ext cx="2743200" cy="365125"/>
          </a:xfrm>
        </p:spPr>
        <p:txBody>
          <a:bodyPr/>
          <a:lstStyle/>
          <a:p>
            <a:fld id="{D1DDEDF4-883C-4159-966D-7CEF8ED53DD3}" type="slidenum">
              <a:rPr lang="en-US" sz="1400" smtClean="0">
                <a:solidFill>
                  <a:schemeClr val="tx1"/>
                </a:solidFill>
              </a:rPr>
              <a:t>53</a:t>
            </a:fld>
            <a:endParaRPr lang="en-US" dirty="0">
              <a:solidFill>
                <a:schemeClr val="tx1"/>
              </a:solidFill>
            </a:endParaRPr>
          </a:p>
        </p:txBody>
      </p:sp>
      <p:pic>
        <p:nvPicPr>
          <p:cNvPr id="7" name="Content Placeholder 6" descr="Person looking out through their binoculars ">
            <a:extLst>
              <a:ext uri="{FF2B5EF4-FFF2-40B4-BE49-F238E27FC236}">
                <a16:creationId xmlns:a16="http://schemas.microsoft.com/office/drawing/2014/main" id="{786C8672-52A1-2F4B-8A60-D726FAD4F400}"/>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25697" r="28173"/>
          <a:stretch/>
        </p:blipFill>
        <p:spPr>
          <a:xfrm>
            <a:off x="7415213" y="-33338"/>
            <a:ext cx="4776787" cy="6891338"/>
          </a:xfrm>
        </p:spPr>
      </p:pic>
    </p:spTree>
    <p:extLst>
      <p:ext uri="{BB962C8B-B14F-4D97-AF65-F5344CB8AC3E}">
        <p14:creationId xmlns:p14="http://schemas.microsoft.com/office/powerpoint/2010/main" val="254203527"/>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ACFB1-A871-4740-AF4C-8B46EFEC4547}"/>
              </a:ext>
            </a:extLst>
          </p:cNvPr>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54</a:t>
            </a:fld>
            <a:endParaRPr lang="en-US" sz="1400" dirty="0">
              <a:solidFill>
                <a:schemeClr val="tx1"/>
              </a:solidFill>
            </a:endParaRPr>
          </a:p>
        </p:txBody>
      </p:sp>
      <p:sp>
        <p:nvSpPr>
          <p:cNvPr id="2" name="Title 1">
            <a:extLst>
              <a:ext uri="{FF2B5EF4-FFF2-40B4-BE49-F238E27FC236}">
                <a16:creationId xmlns:a16="http://schemas.microsoft.com/office/drawing/2014/main" id="{DF28889A-EB42-274E-9413-80F7DAE15E1A}"/>
              </a:ext>
            </a:extLst>
          </p:cNvPr>
          <p:cNvSpPr>
            <a:spLocks noGrp="1"/>
          </p:cNvSpPr>
          <p:nvPr>
            <p:ph type="title"/>
          </p:nvPr>
        </p:nvSpPr>
        <p:spPr/>
        <p:txBody>
          <a:bodyPr/>
          <a:lstStyle/>
          <a:p>
            <a:r>
              <a:rPr lang="en-US" dirty="0"/>
              <a:t>Getting from “Contact” to “Job”</a:t>
            </a:r>
          </a:p>
        </p:txBody>
      </p:sp>
      <p:sp>
        <p:nvSpPr>
          <p:cNvPr id="3" name="Content Placeholder 2">
            <a:extLst>
              <a:ext uri="{FF2B5EF4-FFF2-40B4-BE49-F238E27FC236}">
                <a16:creationId xmlns:a16="http://schemas.microsoft.com/office/drawing/2014/main" id="{9725A077-808C-614E-B4B0-7C6EA983E51B}"/>
              </a:ext>
            </a:extLst>
          </p:cNvPr>
          <p:cNvSpPr>
            <a:spLocks noGrp="1"/>
          </p:cNvSpPr>
          <p:nvPr>
            <p:ph idx="1"/>
          </p:nvPr>
        </p:nvSpPr>
        <p:spPr>
          <a:xfrm>
            <a:off x="1167384" y="1920695"/>
            <a:ext cx="10515600" cy="4203880"/>
          </a:xfrm>
        </p:spPr>
        <p:txBody>
          <a:bodyPr/>
          <a:lstStyle/>
          <a:p>
            <a:r>
              <a:rPr lang="en-US" dirty="0"/>
              <a:t>Know how a business works and more importantly, how it doesn’t</a:t>
            </a:r>
          </a:p>
          <a:p>
            <a:r>
              <a:rPr lang="en-US" dirty="0"/>
              <a:t>Build a relationship with the employer</a:t>
            </a:r>
          </a:p>
          <a:p>
            <a:r>
              <a:rPr lang="en-US" dirty="0"/>
              <a:t>Learn how the business works and the employer’s needs and challenges.  Can your job seeker help address these needs? (“Prospect”)</a:t>
            </a:r>
          </a:p>
          <a:p>
            <a:r>
              <a:rPr lang="en-US" dirty="0"/>
              <a:t>“It’s the perfect place!” Present your ideas, solutions and candidate (“Negotiate Jobs”)</a:t>
            </a:r>
          </a:p>
          <a:p>
            <a:endParaRPr lang="en-US" dirty="0"/>
          </a:p>
        </p:txBody>
      </p:sp>
    </p:spTree>
    <p:extLst>
      <p:ext uri="{BB962C8B-B14F-4D97-AF65-F5344CB8AC3E}">
        <p14:creationId xmlns:p14="http://schemas.microsoft.com/office/powerpoint/2010/main" val="75140038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6781" y="1709739"/>
            <a:ext cx="10515600" cy="2618422"/>
          </a:xfrm>
        </p:spPr>
        <p:txBody>
          <a:bodyPr/>
          <a:lstStyle/>
          <a:p>
            <a:br>
              <a:rPr lang="en-US" dirty="0"/>
            </a:br>
            <a:r>
              <a:rPr lang="en-US" dirty="0"/>
              <a:t>Informational Interviews</a:t>
            </a:r>
          </a:p>
        </p:txBody>
      </p:sp>
      <p:sp>
        <p:nvSpPr>
          <p:cNvPr id="5" name="Text Placeholder 4"/>
          <p:cNvSpPr>
            <a:spLocks noGrp="1"/>
          </p:cNvSpPr>
          <p:nvPr>
            <p:ph type="body" idx="1"/>
          </p:nvPr>
        </p:nvSpPr>
        <p:spPr>
          <a:xfrm>
            <a:off x="1436781" y="4328161"/>
            <a:ext cx="10515600" cy="1500187"/>
          </a:xfrm>
        </p:spPr>
        <p:txBody>
          <a:bodyPr>
            <a:normAutofit/>
          </a:bodyPr>
          <a:lstStyle/>
          <a:p>
            <a:r>
              <a:rPr lang="en-US" sz="4000" dirty="0">
                <a:solidFill>
                  <a:schemeClr val="bg1">
                    <a:lumMod val="50000"/>
                  </a:schemeClr>
                </a:solidFill>
              </a:rPr>
              <a:t>Talk to employers to learn about their businesses</a:t>
            </a:r>
          </a:p>
        </p:txBody>
      </p:sp>
    </p:spTree>
    <p:extLst>
      <p:ext uri="{BB962C8B-B14F-4D97-AF65-F5344CB8AC3E}">
        <p14:creationId xmlns:p14="http://schemas.microsoft.com/office/powerpoint/2010/main" val="2716227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013228"/>
            <a:ext cx="8077200" cy="861774"/>
          </a:xfrm>
          <a:prstGeom prst="rect">
            <a:avLst/>
          </a:prstGeom>
        </p:spPr>
        <p:txBody>
          <a:bodyPr wrap="square">
            <a:spAutoFit/>
          </a:bodyPr>
          <a:lstStyle/>
          <a:p>
            <a:pPr marL="0" lvl="1" algn="ctr">
              <a:buClr>
                <a:schemeClr val="accent3"/>
              </a:buClr>
            </a:pPr>
            <a:r>
              <a:rPr lang="en-US" sz="3200" dirty="0"/>
              <a:t>.</a:t>
            </a:r>
          </a:p>
          <a:p>
            <a:pPr marL="0" lvl="1" algn="ctr">
              <a:buClr>
                <a:schemeClr val="accent3"/>
              </a:buClr>
            </a:pPr>
            <a:r>
              <a:rPr lang="en-US" dirty="0"/>
              <a:t> </a:t>
            </a:r>
          </a:p>
        </p:txBody>
      </p:sp>
      <p:sp>
        <p:nvSpPr>
          <p:cNvPr id="3" name="Title 2"/>
          <p:cNvSpPr>
            <a:spLocks noGrp="1"/>
          </p:cNvSpPr>
          <p:nvPr>
            <p:ph type="title"/>
          </p:nvPr>
        </p:nvSpPr>
        <p:spPr>
          <a:xfrm>
            <a:off x="1167384" y="460195"/>
            <a:ext cx="10515600" cy="1764845"/>
          </a:xfrm>
        </p:spPr>
        <p:txBody>
          <a:bodyPr>
            <a:noAutofit/>
          </a:bodyPr>
          <a:lstStyle/>
          <a:p>
            <a:pPr algn="ctr"/>
            <a:r>
              <a:rPr lang="en-US" dirty="0">
                <a:latin typeface="Poppins "/>
              </a:rPr>
              <a:t>Employees Must Add Value to an Employer’s Workforce</a:t>
            </a:r>
            <a:endParaRPr lang="en-US" i="1" dirty="0">
              <a:latin typeface="Poppins "/>
            </a:endParaRPr>
          </a:p>
        </p:txBody>
      </p:sp>
      <p:sp>
        <p:nvSpPr>
          <p:cNvPr id="5" name="Content Placeholder 4"/>
          <p:cNvSpPr>
            <a:spLocks noGrp="1"/>
          </p:cNvSpPr>
          <p:nvPr>
            <p:ph idx="1"/>
          </p:nvPr>
        </p:nvSpPr>
        <p:spPr>
          <a:xfrm>
            <a:off x="1167384" y="2444115"/>
            <a:ext cx="10515600" cy="4203880"/>
          </a:xfrm>
        </p:spPr>
        <p:txBody>
          <a:bodyPr>
            <a:normAutofit/>
          </a:bodyPr>
          <a:lstStyle/>
          <a:p>
            <a:pPr>
              <a:lnSpc>
                <a:spcPct val="110000"/>
              </a:lnSpc>
            </a:pPr>
            <a:r>
              <a:rPr lang="en-US" b="1" dirty="0">
                <a:solidFill>
                  <a:srgbClr val="207670"/>
                </a:solidFill>
              </a:rPr>
              <a:t>Hiring is a business decision</a:t>
            </a:r>
            <a:r>
              <a:rPr lang="en-US" dirty="0">
                <a:solidFill>
                  <a:schemeClr val="bg2">
                    <a:lumMod val="50000"/>
                  </a:schemeClr>
                </a:solidFill>
              </a:rPr>
              <a:t>, not a social issue or charitable cause</a:t>
            </a:r>
          </a:p>
          <a:p>
            <a:pPr>
              <a:lnSpc>
                <a:spcPct val="110000"/>
              </a:lnSpc>
            </a:pPr>
            <a:r>
              <a:rPr lang="en-US" b="1" dirty="0">
                <a:solidFill>
                  <a:srgbClr val="207670"/>
                </a:solidFill>
              </a:rPr>
              <a:t>Employment is a mutually beneficial relationship </a:t>
            </a:r>
            <a:r>
              <a:rPr lang="en-US" dirty="0">
                <a:solidFill>
                  <a:schemeClr val="bg2">
                    <a:lumMod val="50000"/>
                  </a:schemeClr>
                </a:solidFill>
              </a:rPr>
              <a:t>- must be right for both parties</a:t>
            </a:r>
          </a:p>
          <a:p>
            <a:pPr>
              <a:lnSpc>
                <a:spcPct val="110000"/>
              </a:lnSpc>
            </a:pPr>
            <a:r>
              <a:rPr lang="en-US" dirty="0">
                <a:solidFill>
                  <a:srgbClr val="207670"/>
                </a:solidFill>
              </a:rPr>
              <a:t>There is a job out there for everybody</a:t>
            </a:r>
            <a:r>
              <a:rPr lang="en-US" dirty="0">
                <a:solidFill>
                  <a:schemeClr val="bg2">
                    <a:lumMod val="50000"/>
                  </a:schemeClr>
                </a:solidFill>
              </a:rPr>
              <a:t>- but it is about adding value – not charity!</a:t>
            </a:r>
          </a:p>
          <a:p>
            <a:pPr marL="0" lvl="1" indent="0">
              <a:buClr>
                <a:schemeClr val="accent3"/>
              </a:buClr>
              <a:buNone/>
            </a:pPr>
            <a:endParaRPr lang="en-US" sz="3200" dirty="0"/>
          </a:p>
          <a:p>
            <a:endParaRPr lang="en-US"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5897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57</a:t>
            </a:fld>
            <a:endParaRPr lang="en-US" sz="1400" dirty="0">
              <a:solidFill>
                <a:schemeClr val="tx1"/>
              </a:solidFill>
            </a:endParaRPr>
          </a:p>
        </p:txBody>
      </p:sp>
      <p:sp>
        <p:nvSpPr>
          <p:cNvPr id="2" name="Title 1"/>
          <p:cNvSpPr>
            <a:spLocks noGrp="1"/>
          </p:cNvSpPr>
          <p:nvPr>
            <p:ph type="title"/>
          </p:nvPr>
        </p:nvSpPr>
        <p:spPr>
          <a:xfrm>
            <a:off x="1143000" y="75565"/>
            <a:ext cx="10515600" cy="1325563"/>
          </a:xfrm>
        </p:spPr>
        <p:txBody>
          <a:bodyPr/>
          <a:lstStyle/>
          <a:p>
            <a:r>
              <a:rPr lang="en-US" dirty="0"/>
              <a:t>How Do You Get in the Door </a:t>
            </a:r>
          </a:p>
        </p:txBody>
      </p:sp>
      <p:sp>
        <p:nvSpPr>
          <p:cNvPr id="3" name="Content Placeholder 2"/>
          <p:cNvSpPr>
            <a:spLocks noGrp="1"/>
          </p:cNvSpPr>
          <p:nvPr>
            <p:ph idx="1"/>
          </p:nvPr>
        </p:nvSpPr>
        <p:spPr>
          <a:xfrm>
            <a:off x="1143000" y="1249680"/>
            <a:ext cx="10210800" cy="4927283"/>
          </a:xfrm>
        </p:spPr>
        <p:txBody>
          <a:bodyPr>
            <a:normAutofit fontScale="92500" lnSpcReduction="20000"/>
          </a:bodyPr>
          <a:lstStyle/>
          <a:p>
            <a:pPr>
              <a:lnSpc>
                <a:spcPct val="110000"/>
              </a:lnSpc>
            </a:pPr>
            <a:r>
              <a:rPr lang="en-US" dirty="0"/>
              <a:t>Find a “warm”, not “cold” contact</a:t>
            </a:r>
          </a:p>
          <a:p>
            <a:pPr>
              <a:lnSpc>
                <a:spcPct val="110000"/>
              </a:lnSpc>
            </a:pPr>
            <a:r>
              <a:rPr lang="en-US" dirty="0"/>
              <a:t>Do not lead with “I work with people with disabilities”</a:t>
            </a:r>
          </a:p>
          <a:p>
            <a:pPr>
              <a:lnSpc>
                <a:spcPct val="110000"/>
              </a:lnSpc>
            </a:pPr>
            <a:r>
              <a:rPr lang="en-US" dirty="0"/>
              <a:t>A good opening line…</a:t>
            </a:r>
          </a:p>
          <a:p>
            <a:pPr lvl="1">
              <a:lnSpc>
                <a:spcPct val="110000"/>
              </a:lnSpc>
              <a:buFont typeface="System Font Regular"/>
              <a:buChar char="-"/>
            </a:pPr>
            <a:r>
              <a:rPr lang="en-US" dirty="0"/>
              <a:t>“I work with job seekers interested in your industry.  My Friend, Mary Smith, said you are an expert in the field and might be able to help me.”</a:t>
            </a:r>
          </a:p>
          <a:p>
            <a:pPr>
              <a:lnSpc>
                <a:spcPct val="110000"/>
              </a:lnSpc>
            </a:pPr>
            <a:r>
              <a:rPr lang="en-US" dirty="0"/>
              <a:t>Elevator Speech for your organization.</a:t>
            </a:r>
          </a:p>
          <a:p>
            <a:pPr lvl="1">
              <a:lnSpc>
                <a:spcPct val="110000"/>
              </a:lnSpc>
              <a:buFont typeface="System Font Regular"/>
              <a:buChar char="-"/>
            </a:pPr>
            <a:r>
              <a:rPr lang="en-US" dirty="0"/>
              <a:t>“Who are you with? What does your organization do from the perspective of an employer?” (Do NOT sell disability)</a:t>
            </a:r>
          </a:p>
          <a:p>
            <a:pPr>
              <a:lnSpc>
                <a:spcPct val="110000"/>
              </a:lnSpc>
            </a:pPr>
            <a:r>
              <a:rPr lang="en-US" dirty="0"/>
              <a:t>Make your initial request easy…</a:t>
            </a:r>
          </a:p>
          <a:p>
            <a:pPr lvl="1">
              <a:lnSpc>
                <a:spcPct val="110000"/>
              </a:lnSpc>
              <a:buFont typeface="System Font Regular"/>
              <a:buChar char="-"/>
            </a:pPr>
            <a:r>
              <a:rPr lang="en-US" dirty="0"/>
              <a:t>“Can I come see what you do and talk to you about the skills sets needed to work in this field.” </a:t>
            </a:r>
          </a:p>
        </p:txBody>
      </p:sp>
    </p:spTree>
    <p:extLst>
      <p:ext uri="{BB962C8B-B14F-4D97-AF65-F5344CB8AC3E}">
        <p14:creationId xmlns:p14="http://schemas.microsoft.com/office/powerpoint/2010/main" val="2325531933"/>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F7CB67-2FAF-6D41-8D94-1F02D428EA5E}"/>
              </a:ext>
            </a:extLst>
          </p:cNvPr>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58</a:t>
            </a:fld>
            <a:endParaRPr lang="en-US" dirty="0">
              <a:solidFill>
                <a:schemeClr val="tx1"/>
              </a:solidFill>
            </a:endParaRPr>
          </a:p>
        </p:txBody>
      </p:sp>
      <p:sp>
        <p:nvSpPr>
          <p:cNvPr id="2" name="Title 1">
            <a:extLst>
              <a:ext uri="{FF2B5EF4-FFF2-40B4-BE49-F238E27FC236}">
                <a16:creationId xmlns:a16="http://schemas.microsoft.com/office/drawing/2014/main" id="{49D6C1E6-E483-8F43-9B6D-B54E458755D3}"/>
              </a:ext>
            </a:extLst>
          </p:cNvPr>
          <p:cNvSpPr>
            <a:spLocks noGrp="1"/>
          </p:cNvSpPr>
          <p:nvPr>
            <p:ph type="title"/>
          </p:nvPr>
        </p:nvSpPr>
        <p:spPr>
          <a:xfrm>
            <a:off x="1005840" y="365125"/>
            <a:ext cx="7026696" cy="1325563"/>
          </a:xfrm>
        </p:spPr>
        <p:txBody>
          <a:bodyPr>
            <a:normAutofit fontScale="90000"/>
          </a:bodyPr>
          <a:lstStyle/>
          <a:p>
            <a:r>
              <a:rPr lang="en-US" dirty="0"/>
              <a:t>The “Right Person” May Not be </a:t>
            </a:r>
            <a:r>
              <a:rPr lang="en-US" i="1" dirty="0"/>
              <a:t>Human Resources</a:t>
            </a:r>
          </a:p>
        </p:txBody>
      </p:sp>
      <p:sp>
        <p:nvSpPr>
          <p:cNvPr id="3" name="Content Placeholder 2">
            <a:extLst>
              <a:ext uri="{FF2B5EF4-FFF2-40B4-BE49-F238E27FC236}">
                <a16:creationId xmlns:a16="http://schemas.microsoft.com/office/drawing/2014/main" id="{432D81C3-D3C5-D34E-84DF-41921821FF67}"/>
              </a:ext>
            </a:extLst>
          </p:cNvPr>
          <p:cNvSpPr>
            <a:spLocks noGrp="1"/>
          </p:cNvSpPr>
          <p:nvPr>
            <p:ph idx="1"/>
          </p:nvPr>
        </p:nvSpPr>
        <p:spPr>
          <a:xfrm>
            <a:off x="1153200" y="1868170"/>
            <a:ext cx="6879336" cy="4351338"/>
          </a:xfrm>
        </p:spPr>
        <p:txBody>
          <a:bodyPr>
            <a:normAutofit fontScale="77500" lnSpcReduction="20000"/>
          </a:bodyPr>
          <a:lstStyle/>
          <a:p>
            <a:pPr>
              <a:lnSpc>
                <a:spcPct val="120000"/>
              </a:lnSpc>
            </a:pPr>
            <a:r>
              <a:rPr lang="en-US" dirty="0"/>
              <a:t>HR is responsible for the bigger picture (strategy, projections, policies) and recruiting, on-boarding &amp; managing staff</a:t>
            </a:r>
          </a:p>
          <a:p>
            <a:pPr>
              <a:lnSpc>
                <a:spcPct val="120000"/>
              </a:lnSpc>
            </a:pPr>
            <a:r>
              <a:rPr lang="en-US" dirty="0"/>
              <a:t>HR’s role is not necessarily understanding the nuances of the work being done.</a:t>
            </a:r>
          </a:p>
          <a:p>
            <a:pPr>
              <a:lnSpc>
                <a:spcPct val="120000"/>
              </a:lnSpc>
            </a:pPr>
            <a:r>
              <a:rPr lang="en-US" dirty="0"/>
              <a:t>HR is often the last to know that there are staffing needs in a department</a:t>
            </a:r>
          </a:p>
          <a:p>
            <a:pPr>
              <a:lnSpc>
                <a:spcPct val="120000"/>
              </a:lnSpc>
            </a:pPr>
            <a:r>
              <a:rPr lang="en-US" i="1" dirty="0"/>
              <a:t>Customizing Jobs </a:t>
            </a:r>
            <a:r>
              <a:rPr lang="en-US" dirty="0"/>
              <a:t>is about </a:t>
            </a:r>
            <a:r>
              <a:rPr lang="en-US" i="1" dirty="0"/>
              <a:t>Process Improvement </a:t>
            </a:r>
          </a:p>
          <a:p>
            <a:pPr>
              <a:lnSpc>
                <a:spcPct val="120000"/>
              </a:lnSpc>
            </a:pPr>
            <a:r>
              <a:rPr lang="en-US" dirty="0"/>
              <a:t>We need to talk to the people doing the work. </a:t>
            </a:r>
          </a:p>
          <a:p>
            <a:pPr>
              <a:lnSpc>
                <a:spcPct val="120000"/>
              </a:lnSpc>
            </a:pPr>
            <a:endParaRPr lang="en-US" dirty="0"/>
          </a:p>
        </p:txBody>
      </p:sp>
      <p:pic>
        <p:nvPicPr>
          <p:cNvPr id="5" name="Content Placeholder 5" descr="A meme from the movie &quot;Office Space&quot; where the supervisor is standing. Text in the meme: &quot;I don't know how to do your job...but my book says you're doing it wrong.&quot;">
            <a:extLst>
              <a:ext uri="{FF2B5EF4-FFF2-40B4-BE49-F238E27FC236}">
                <a16:creationId xmlns:a16="http://schemas.microsoft.com/office/drawing/2014/main" id="{0BC4775E-1C6F-5244-BE8C-4EE71989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259" y="-1"/>
            <a:ext cx="3842742" cy="3486199"/>
          </a:xfrm>
          <a:prstGeom prst="rect">
            <a:avLst/>
          </a:prstGeom>
          <a:ln w="38100" cap="sq">
            <a:noFill/>
            <a:prstDash val="solid"/>
            <a:miter lim="800000"/>
          </a:ln>
          <a:effectLst/>
        </p:spPr>
      </p:pic>
      <p:pic>
        <p:nvPicPr>
          <p:cNvPr id="6" name="Picture 5" descr="A meme of a girl giving a knowing look at the camera behind her while fire fighters are putting out a house fire in front of her. Text in the meme: &quot;This is when human resources would decide they should maybe hire a fire fighter&quot;">
            <a:extLst>
              <a:ext uri="{FF2B5EF4-FFF2-40B4-BE49-F238E27FC236}">
                <a16:creationId xmlns:a16="http://schemas.microsoft.com/office/drawing/2014/main" id="{73A8B388-8347-6845-AB7C-32ECC3FED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397" y="3595926"/>
            <a:ext cx="3843603" cy="3275775"/>
          </a:xfrm>
          <a:prstGeom prst="rect">
            <a:avLst/>
          </a:prstGeom>
          <a:ln w="38100" cap="sq">
            <a:noFill/>
            <a:prstDash val="solid"/>
            <a:miter lim="800000"/>
          </a:ln>
          <a:effectLst/>
        </p:spPr>
      </p:pic>
    </p:spTree>
    <p:extLst>
      <p:ext uri="{BB962C8B-B14F-4D97-AF65-F5344CB8AC3E}">
        <p14:creationId xmlns:p14="http://schemas.microsoft.com/office/powerpoint/2010/main" val="1566563930"/>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99" y="132753"/>
            <a:ext cx="10481733" cy="1498371"/>
          </a:xfrm>
        </p:spPr>
        <p:txBody>
          <a:bodyPr>
            <a:normAutofit fontScale="90000"/>
          </a:bodyPr>
          <a:lstStyle/>
          <a:p>
            <a:pPr algn="ctr"/>
            <a:r>
              <a:rPr lang="en-US" dirty="0"/>
              <a:t>Informational Interviews:</a:t>
            </a:r>
            <a:br>
              <a:rPr lang="en-US" dirty="0"/>
            </a:br>
            <a:r>
              <a:rPr lang="en-US" dirty="0"/>
              <a:t>The Focus is on the Business/Industry</a:t>
            </a:r>
          </a:p>
        </p:txBody>
      </p:sp>
      <p:sp>
        <p:nvSpPr>
          <p:cNvPr id="3" name="Content Placeholder 2"/>
          <p:cNvSpPr>
            <a:spLocks noGrp="1"/>
          </p:cNvSpPr>
          <p:nvPr>
            <p:ph idx="1"/>
          </p:nvPr>
        </p:nvSpPr>
        <p:spPr>
          <a:xfrm>
            <a:off x="1264920" y="2087880"/>
            <a:ext cx="10195560" cy="4617722"/>
          </a:xfrm>
        </p:spPr>
        <p:txBody>
          <a:bodyPr>
            <a:normAutofit/>
          </a:bodyPr>
          <a:lstStyle/>
          <a:p>
            <a:pPr>
              <a:defRPr/>
            </a:pPr>
            <a:r>
              <a:rPr lang="en-US" dirty="0"/>
              <a:t>The conversation is </a:t>
            </a:r>
            <a:r>
              <a:rPr lang="en-US" u="sng" dirty="0"/>
              <a:t>NOT</a:t>
            </a:r>
            <a:r>
              <a:rPr lang="en-US" dirty="0"/>
              <a:t> about “the job seeker”</a:t>
            </a:r>
          </a:p>
          <a:p>
            <a:pPr>
              <a:defRPr/>
            </a:pPr>
            <a:r>
              <a:rPr lang="en-US" dirty="0"/>
              <a:t>Gain an understanding of the workflow processes, “set-up/button-up” roles, essential skills and workplace culture</a:t>
            </a:r>
          </a:p>
          <a:p>
            <a:pPr>
              <a:defRPr/>
            </a:pPr>
            <a:r>
              <a:rPr lang="en-US" dirty="0"/>
              <a:t>Opportunity to check your “pre-conceptions” </a:t>
            </a:r>
          </a:p>
          <a:p>
            <a:pPr>
              <a:defRPr/>
            </a:pPr>
            <a:r>
              <a:rPr lang="en-US" dirty="0"/>
              <a:t>Build  a rapport, establish a sense of trust with the employer</a:t>
            </a:r>
          </a:p>
          <a:p>
            <a:pPr>
              <a:defRPr/>
            </a:pPr>
            <a:r>
              <a:rPr lang="en-US" dirty="0"/>
              <a:t>Identify challenges and inefficiencies</a:t>
            </a:r>
          </a:p>
          <a:p>
            <a:endParaRPr lang="en-US" dirty="0"/>
          </a:p>
        </p:txBody>
      </p:sp>
    </p:spTree>
    <p:extLst>
      <p:ext uri="{BB962C8B-B14F-4D97-AF65-F5344CB8AC3E}">
        <p14:creationId xmlns:p14="http://schemas.microsoft.com/office/powerpoint/2010/main" val="128997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1867" y="681913"/>
            <a:ext cx="6124731" cy="1585714"/>
          </a:xfrm>
        </p:spPr>
        <p:txBody>
          <a:bodyPr>
            <a:normAutofit fontScale="90000"/>
          </a:bodyPr>
          <a:lstStyle/>
          <a:p>
            <a:pPr algn="ctr"/>
            <a:r>
              <a:rPr lang="en-US" dirty="0"/>
              <a:t>Starts with Reframing How We See the People we Serve</a:t>
            </a:r>
          </a:p>
        </p:txBody>
      </p:sp>
      <p:sp>
        <p:nvSpPr>
          <p:cNvPr id="7" name="Content Placeholder 6"/>
          <p:cNvSpPr>
            <a:spLocks noGrp="1"/>
          </p:cNvSpPr>
          <p:nvPr>
            <p:ph idx="1"/>
          </p:nvPr>
        </p:nvSpPr>
        <p:spPr>
          <a:xfrm>
            <a:off x="961867" y="2662238"/>
            <a:ext cx="6553358" cy="5381342"/>
          </a:xfrm>
        </p:spPr>
        <p:txBody>
          <a:bodyPr>
            <a:normAutofit/>
          </a:bodyPr>
          <a:lstStyle/>
          <a:p>
            <a:r>
              <a:rPr lang="en-US" dirty="0"/>
              <a:t>Focus has been on </a:t>
            </a:r>
            <a:r>
              <a:rPr lang="en-US" i="1" dirty="0"/>
              <a:t>Disabilities</a:t>
            </a:r>
            <a:r>
              <a:rPr lang="en-US" dirty="0"/>
              <a:t>, what is wrong or broken</a:t>
            </a:r>
          </a:p>
          <a:p>
            <a:r>
              <a:rPr lang="en-US" dirty="0"/>
              <a:t>Instead of what is </a:t>
            </a:r>
            <a:r>
              <a:rPr lang="en-US" b="1" i="1" dirty="0"/>
              <a:t>meaningful</a:t>
            </a:r>
            <a:r>
              <a:rPr lang="en-US" dirty="0"/>
              <a:t>. What defines this person?</a:t>
            </a:r>
          </a:p>
          <a:p>
            <a:r>
              <a:rPr lang="en-US" dirty="0"/>
              <a:t>What are their passions, skills, strengths and life experiences</a:t>
            </a:r>
          </a:p>
        </p:txBody>
      </p:sp>
      <p:pic>
        <p:nvPicPr>
          <p:cNvPr id="10242" name="Picture 2" descr="An Exercise in Reframing — Penny Ar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49" y="1"/>
            <a:ext cx="4362451" cy="6028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0200" y="5648466"/>
            <a:ext cx="5236692" cy="523220"/>
          </a:xfrm>
          <a:prstGeom prst="rect">
            <a:avLst/>
          </a:prstGeom>
          <a:noFill/>
        </p:spPr>
        <p:txBody>
          <a:bodyPr wrap="square" rtlCol="0">
            <a:spAutoFit/>
          </a:bodyPr>
          <a:lstStyle/>
          <a:p>
            <a:pPr algn="ctr"/>
            <a:r>
              <a:rPr lang="en-US" sz="2800" dirty="0">
                <a:solidFill>
                  <a:srgbClr val="273466"/>
                </a:solidFill>
                <a:latin typeface="Poppins Medium" panose="00000600000000000000" pitchFamily="2" charset="0"/>
                <a:cs typeface="Poppins Medium" panose="00000600000000000000" pitchFamily="2" charset="0"/>
              </a:rPr>
              <a:t>Strengths vs. Deficit list</a:t>
            </a:r>
          </a:p>
        </p:txBody>
      </p:sp>
    </p:spTree>
    <p:extLst>
      <p:ext uri="{BB962C8B-B14F-4D97-AF65-F5344CB8AC3E}">
        <p14:creationId xmlns:p14="http://schemas.microsoft.com/office/powerpoint/2010/main" val="1567293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7182" y="1346"/>
            <a:ext cx="10515600" cy="1325563"/>
          </a:xfrm>
        </p:spPr>
        <p:txBody>
          <a:bodyPr>
            <a:normAutofit/>
          </a:bodyPr>
          <a:lstStyle/>
          <a:p>
            <a:r>
              <a:rPr lang="en-US" sz="4900" dirty="0"/>
              <a:t>Marketing vs. Selling</a:t>
            </a:r>
            <a:endParaRPr lang="en-US" sz="53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AA8C269-850C-4158-B451-7083264BF9B6}" type="slidenum">
              <a:rPr lang="en-US" smtClean="0"/>
              <a:pPr/>
              <a:t>60</a:t>
            </a:fld>
            <a:endParaRPr lang="en-US"/>
          </a:p>
        </p:txBody>
      </p:sp>
      <p:sp>
        <p:nvSpPr>
          <p:cNvPr id="6" name="Rectangle 5"/>
          <p:cNvSpPr/>
          <p:nvPr/>
        </p:nvSpPr>
        <p:spPr>
          <a:xfrm>
            <a:off x="881270" y="2391219"/>
            <a:ext cx="5440532" cy="2554545"/>
          </a:xfrm>
          <a:prstGeom prst="rect">
            <a:avLst/>
          </a:prstGeom>
        </p:spPr>
        <p:txBody>
          <a:bodyPr wrap="square">
            <a:spAutoFit/>
          </a:bodyPr>
          <a:lstStyle/>
          <a:p>
            <a:pPr algn="ctr"/>
            <a:r>
              <a:rPr lang="en-US" sz="3200" dirty="0">
                <a:latin typeface="Poppins Medium" panose="00000600000000000000" pitchFamily="2" charset="0"/>
                <a:cs typeface="Poppins Medium" panose="00000600000000000000" pitchFamily="2" charset="0"/>
              </a:rPr>
              <a:t>Employment Consultants meet with employers to identify business needs, </a:t>
            </a:r>
            <a:r>
              <a:rPr lang="en-US" sz="3200" i="1" dirty="0">
                <a:latin typeface="Poppins Medium" panose="00000600000000000000" pitchFamily="2" charset="0"/>
                <a:cs typeface="Poppins Medium" panose="00000600000000000000" pitchFamily="2" charset="0"/>
              </a:rPr>
              <a:t>not pitch the program</a:t>
            </a:r>
          </a:p>
          <a:p>
            <a:pPr algn="ctr"/>
            <a:r>
              <a:rPr lang="en-US" sz="3200" i="1" dirty="0">
                <a:latin typeface="Poppins Medium" panose="00000600000000000000" pitchFamily="2" charset="0"/>
                <a:cs typeface="Poppins Medium" panose="00000600000000000000" pitchFamily="2" charset="0"/>
              </a:rPr>
              <a:t> or a job seeker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999" y="1426515"/>
            <a:ext cx="5029200" cy="4483955"/>
          </a:xfrm>
          <a:prstGeom prst="rect">
            <a:avLst/>
          </a:prstGeom>
          <a:ln>
            <a:noFill/>
          </a:ln>
          <a:effectLst/>
        </p:spPr>
      </p:pic>
    </p:spTree>
    <p:extLst>
      <p:ext uri="{BB962C8B-B14F-4D97-AF65-F5344CB8AC3E}">
        <p14:creationId xmlns:p14="http://schemas.microsoft.com/office/powerpoint/2010/main" val="1332189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2410" y="198437"/>
            <a:ext cx="10053961" cy="1325563"/>
          </a:xfrm>
        </p:spPr>
        <p:txBody>
          <a:bodyPr>
            <a:normAutofit/>
          </a:bodyPr>
          <a:lstStyle/>
          <a:p>
            <a:r>
              <a:rPr lang="en-US" sz="4800" dirty="0"/>
              <a:t>Do Your Research</a:t>
            </a:r>
          </a:p>
        </p:txBody>
      </p:sp>
      <p:sp>
        <p:nvSpPr>
          <p:cNvPr id="6" name="Content Placeholder 5"/>
          <p:cNvSpPr>
            <a:spLocks noGrp="1"/>
          </p:cNvSpPr>
          <p:nvPr>
            <p:ph idx="1"/>
          </p:nvPr>
        </p:nvSpPr>
        <p:spPr>
          <a:xfrm>
            <a:off x="1102411" y="1524001"/>
            <a:ext cx="10685318" cy="4796396"/>
          </a:xfrm>
        </p:spPr>
        <p:txBody>
          <a:bodyPr>
            <a:normAutofit/>
          </a:bodyPr>
          <a:lstStyle/>
          <a:p>
            <a:pPr marL="0" indent="0">
              <a:buNone/>
            </a:pPr>
            <a:r>
              <a:rPr lang="en-US" dirty="0"/>
              <a:t>Research the companies you targeted for your job seeker:</a:t>
            </a:r>
          </a:p>
          <a:p>
            <a:r>
              <a:rPr lang="en-US" sz="2800" dirty="0"/>
              <a:t>Identify key products/services</a:t>
            </a:r>
          </a:p>
          <a:p>
            <a:r>
              <a:rPr lang="en-US" sz="2800" dirty="0"/>
              <a:t>Critical positions (Who are the “rain makers”?)</a:t>
            </a:r>
          </a:p>
          <a:p>
            <a:r>
              <a:rPr lang="en-US" sz="2800" dirty="0"/>
              <a:t>Look at company culture and values</a:t>
            </a:r>
          </a:p>
          <a:p>
            <a:r>
              <a:rPr lang="en-US" sz="2800" dirty="0"/>
              <a:t>Is the company growing? Merging? Shrinking? Start-up?  Trends in the industry?</a:t>
            </a:r>
          </a:p>
          <a:p>
            <a:r>
              <a:rPr lang="en-US" sz="2800" dirty="0"/>
              <a:t>Who are their competition– what sets them apart?</a:t>
            </a:r>
          </a:p>
          <a:p>
            <a:r>
              <a:rPr lang="en-US" sz="2800" dirty="0"/>
              <a:t>Recent events? (good and bad)</a:t>
            </a:r>
          </a:p>
          <a:p>
            <a:r>
              <a:rPr lang="en-US" sz="2800" dirty="0"/>
              <a:t>Who might you talk with?</a:t>
            </a:r>
          </a:p>
        </p:txBody>
      </p:sp>
      <p:sp>
        <p:nvSpPr>
          <p:cNvPr id="4" name="Slide Number Placeholder 3"/>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61</a:t>
            </a:fld>
            <a:endParaRPr lang="en-US"/>
          </a:p>
        </p:txBody>
      </p:sp>
    </p:spTree>
    <p:extLst>
      <p:ext uri="{BB962C8B-B14F-4D97-AF65-F5344CB8AC3E}">
        <p14:creationId xmlns:p14="http://schemas.microsoft.com/office/powerpoint/2010/main" val="3172300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EE70-B38B-3930-ECA8-0D531153FB0F}"/>
              </a:ext>
            </a:extLst>
          </p:cNvPr>
          <p:cNvSpPr>
            <a:spLocks noGrp="1"/>
          </p:cNvSpPr>
          <p:nvPr>
            <p:ph type="title"/>
          </p:nvPr>
        </p:nvSpPr>
        <p:spPr>
          <a:xfrm>
            <a:off x="6326063" y="1371600"/>
            <a:ext cx="5134418" cy="4282440"/>
          </a:xfrm>
        </p:spPr>
        <p:txBody>
          <a:bodyPr>
            <a:normAutofit/>
          </a:bodyPr>
          <a:lstStyle/>
          <a:p>
            <a:pPr algn="ctr"/>
            <a:r>
              <a:rPr lang="en-US" dirty="0"/>
              <a:t>Identify Questions to ask.</a:t>
            </a:r>
            <a:br>
              <a:rPr lang="en-US" dirty="0"/>
            </a:br>
            <a:br>
              <a:rPr lang="en-US" dirty="0"/>
            </a:br>
            <a:r>
              <a:rPr lang="en-US" dirty="0"/>
              <a:t>Remember: YOU requested the meeting</a:t>
            </a:r>
          </a:p>
        </p:txBody>
      </p:sp>
      <p:pic>
        <p:nvPicPr>
          <p:cNvPr id="5" name="Picture 4">
            <a:extLst>
              <a:ext uri="{FF2B5EF4-FFF2-40B4-BE49-F238E27FC236}">
                <a16:creationId xmlns:a16="http://schemas.microsoft.com/office/drawing/2014/main" id="{F131D32E-CF99-E657-903A-3CF0F2ED8DBC}"/>
              </a:ext>
            </a:extLst>
          </p:cNvPr>
          <p:cNvPicPr>
            <a:picLocks noChangeAspect="1"/>
          </p:cNvPicPr>
          <p:nvPr/>
        </p:nvPicPr>
        <p:blipFill>
          <a:blip r:embed="rId3"/>
          <a:stretch>
            <a:fillRect/>
          </a:stretch>
        </p:blipFill>
        <p:spPr>
          <a:xfrm>
            <a:off x="1370141" y="264125"/>
            <a:ext cx="4495799" cy="6152232"/>
          </a:xfrm>
          <a:prstGeom prst="rect">
            <a:avLst/>
          </a:prstGeom>
          <a:ln>
            <a:solidFill>
              <a:schemeClr val="tx1"/>
            </a:solidFill>
          </a:ln>
        </p:spPr>
      </p:pic>
    </p:spTree>
    <p:extLst>
      <p:ext uri="{BB962C8B-B14F-4D97-AF65-F5344CB8AC3E}">
        <p14:creationId xmlns:p14="http://schemas.microsoft.com/office/powerpoint/2010/main" val="270546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565B-A300-4E37-8CCB-68CC10E2508B}"/>
              </a:ext>
            </a:extLst>
          </p:cNvPr>
          <p:cNvSpPr>
            <a:spLocks noGrp="1"/>
          </p:cNvSpPr>
          <p:nvPr>
            <p:ph type="title"/>
          </p:nvPr>
        </p:nvSpPr>
        <p:spPr/>
        <p:txBody>
          <a:bodyPr/>
          <a:lstStyle/>
          <a:p>
            <a:r>
              <a:rPr lang="en-US" dirty="0"/>
              <a:t>Ask for a Quick Tour</a:t>
            </a:r>
          </a:p>
        </p:txBody>
      </p:sp>
      <p:sp>
        <p:nvSpPr>
          <p:cNvPr id="4" name="Slide Number Placeholder 3">
            <a:extLst>
              <a:ext uri="{FF2B5EF4-FFF2-40B4-BE49-F238E27FC236}">
                <a16:creationId xmlns:a16="http://schemas.microsoft.com/office/drawing/2014/main" id="{96B1AA91-45FE-4523-80BB-7E2F9AC8FB17}"/>
              </a:ext>
            </a:extLst>
          </p:cNvPr>
          <p:cNvSpPr>
            <a:spLocks noGrp="1"/>
          </p:cNvSpPr>
          <p:nvPr>
            <p:ph type="sldNum" sz="quarter" idx="4294967295"/>
          </p:nvPr>
        </p:nvSpPr>
        <p:spPr>
          <a:xfrm>
            <a:off x="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63</a:t>
            </a:fld>
            <a:endParaRPr lang="en-US" sz="1400">
              <a:solidFill>
                <a:schemeClr val="tx1"/>
              </a:solidFill>
            </a:endParaRPr>
          </a:p>
        </p:txBody>
      </p:sp>
      <p:sp>
        <p:nvSpPr>
          <p:cNvPr id="3" name="Content Placeholder 2">
            <a:extLst>
              <a:ext uri="{FF2B5EF4-FFF2-40B4-BE49-F238E27FC236}">
                <a16:creationId xmlns:a16="http://schemas.microsoft.com/office/drawing/2014/main" id="{CA280A1C-E86C-456A-8D0A-E6788CFCD704}"/>
              </a:ext>
            </a:extLst>
          </p:cNvPr>
          <p:cNvSpPr>
            <a:spLocks noGrp="1"/>
          </p:cNvSpPr>
          <p:nvPr>
            <p:ph idx="4294967295"/>
          </p:nvPr>
        </p:nvSpPr>
        <p:spPr>
          <a:xfrm>
            <a:off x="985421" y="5363407"/>
            <a:ext cx="10515600" cy="671513"/>
          </a:xfrm>
        </p:spPr>
        <p:txBody>
          <a:bodyPr>
            <a:normAutofit/>
          </a:bodyPr>
          <a:lstStyle/>
          <a:p>
            <a:pPr marL="0" indent="0" algn="ctr">
              <a:buNone/>
            </a:pPr>
            <a:r>
              <a:rPr lang="en-US" b="1" dirty="0">
                <a:solidFill>
                  <a:srgbClr val="207670"/>
                </a:solidFill>
              </a:rPr>
              <a:t>Look for ways to improve the business</a:t>
            </a:r>
          </a:p>
        </p:txBody>
      </p:sp>
      <p:pic>
        <p:nvPicPr>
          <p:cNvPr id="5" name="Picture 4" descr="Cartoon of 3 cave men. One is dragging a rickshaw filled with rocks with no wheels while the second is pushing the rickshaw from the back. The third caveman is offering them wheels, but the 2 people moving the rickshaw say, &quot;No thanks, we are too busy.&quot; ">
            <a:extLst>
              <a:ext uri="{FF2B5EF4-FFF2-40B4-BE49-F238E27FC236}">
                <a16:creationId xmlns:a16="http://schemas.microsoft.com/office/drawing/2014/main" id="{BF7F5F9E-A468-459D-8C2F-6DAA5975D654}"/>
              </a:ext>
            </a:extLst>
          </p:cNvPr>
          <p:cNvPicPr>
            <a:picLocks noChangeAspect="1"/>
          </p:cNvPicPr>
          <p:nvPr/>
        </p:nvPicPr>
        <p:blipFill>
          <a:blip r:embed="rId3"/>
          <a:stretch>
            <a:fillRect/>
          </a:stretch>
        </p:blipFill>
        <p:spPr>
          <a:xfrm>
            <a:off x="3285500" y="1825626"/>
            <a:ext cx="5620999" cy="3206774"/>
          </a:xfrm>
          <a:prstGeom prst="rect">
            <a:avLst/>
          </a:prstGeom>
        </p:spPr>
      </p:pic>
    </p:spTree>
    <p:extLst>
      <p:ext uri="{BB962C8B-B14F-4D97-AF65-F5344CB8AC3E}">
        <p14:creationId xmlns:p14="http://schemas.microsoft.com/office/powerpoint/2010/main" val="2735050104"/>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A066C6-843B-42FE-7BB4-2163CF477835}"/>
              </a:ext>
            </a:extLst>
          </p:cNvPr>
          <p:cNvSpPr>
            <a:spLocks noGrp="1"/>
          </p:cNvSpPr>
          <p:nvPr>
            <p:ph type="title"/>
          </p:nvPr>
        </p:nvSpPr>
        <p:spPr/>
        <p:txBody>
          <a:bodyPr/>
          <a:lstStyle/>
          <a:p>
            <a:r>
              <a:rPr lang="en-US" dirty="0"/>
              <a:t>Lean Principles</a:t>
            </a:r>
          </a:p>
        </p:txBody>
      </p:sp>
      <p:sp>
        <p:nvSpPr>
          <p:cNvPr id="4" name="Text Placeholder 3">
            <a:extLst>
              <a:ext uri="{FF2B5EF4-FFF2-40B4-BE49-F238E27FC236}">
                <a16:creationId xmlns:a16="http://schemas.microsoft.com/office/drawing/2014/main" id="{B3D5E9BC-A9E6-6DDD-3C85-033007ED9CE1}"/>
              </a:ext>
            </a:extLst>
          </p:cNvPr>
          <p:cNvSpPr>
            <a:spLocks noGrp="1"/>
          </p:cNvSpPr>
          <p:nvPr>
            <p:ph type="body" idx="1"/>
          </p:nvPr>
        </p:nvSpPr>
        <p:spPr/>
        <p:txBody>
          <a:bodyPr>
            <a:normAutofit/>
          </a:bodyPr>
          <a:lstStyle/>
          <a:p>
            <a:r>
              <a:rPr lang="en-US" sz="4000" dirty="0">
                <a:solidFill>
                  <a:schemeClr val="bg1">
                    <a:lumMod val="50000"/>
                  </a:schemeClr>
                </a:solidFill>
              </a:rPr>
              <a:t>A Job Developer’s Toolkit</a:t>
            </a:r>
          </a:p>
        </p:txBody>
      </p:sp>
    </p:spTree>
    <p:extLst>
      <p:ext uri="{BB962C8B-B14F-4D97-AF65-F5344CB8AC3E}">
        <p14:creationId xmlns:p14="http://schemas.microsoft.com/office/powerpoint/2010/main" val="2108859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7618"/>
            <a:ext cx="7543800" cy="1296383"/>
          </a:xfrm>
        </p:spPr>
        <p:txBody>
          <a:bodyPr>
            <a:normAutofit/>
          </a:bodyPr>
          <a:lstStyle/>
          <a:p>
            <a:r>
              <a:rPr lang="en-US" sz="4800" dirty="0"/>
              <a:t>The Toyota Way</a:t>
            </a:r>
          </a:p>
        </p:txBody>
      </p:sp>
      <p:sp>
        <p:nvSpPr>
          <p:cNvPr id="3" name="Content Placeholder 2"/>
          <p:cNvSpPr>
            <a:spLocks noGrp="1"/>
          </p:cNvSpPr>
          <p:nvPr>
            <p:ph idx="1"/>
          </p:nvPr>
        </p:nvSpPr>
        <p:spPr>
          <a:xfrm>
            <a:off x="2209800" y="1524000"/>
            <a:ext cx="8001000" cy="4953000"/>
          </a:xfrm>
        </p:spPr>
        <p:txBody>
          <a:bodyPr>
            <a:normAutofit/>
          </a:bodyPr>
          <a:lstStyle/>
          <a:p>
            <a:pPr marL="0" indent="0">
              <a:buNone/>
            </a:pPr>
            <a:r>
              <a:rPr lang="en-US" sz="3200" dirty="0"/>
              <a:t>Principles are based on US supermarkets</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65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1" y="2514600"/>
            <a:ext cx="4238625" cy="2819400"/>
          </a:xfrm>
          <a:prstGeom prst="rect">
            <a:avLst/>
          </a:prstGeom>
        </p:spPr>
      </p:pic>
    </p:spTree>
    <p:extLst>
      <p:ext uri="{BB962C8B-B14F-4D97-AF65-F5344CB8AC3E}">
        <p14:creationId xmlns:p14="http://schemas.microsoft.com/office/powerpoint/2010/main" val="1631892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6360" y="227618"/>
            <a:ext cx="8244840" cy="1296383"/>
          </a:xfrm>
        </p:spPr>
        <p:txBody>
          <a:bodyPr>
            <a:normAutofit/>
          </a:bodyPr>
          <a:lstStyle/>
          <a:p>
            <a:r>
              <a:rPr lang="en-US" sz="4800" dirty="0">
                <a:solidFill>
                  <a:schemeClr val="tx2">
                    <a:lumMod val="75000"/>
                  </a:schemeClr>
                </a:solidFill>
              </a:rPr>
              <a:t>Lean Key Principles </a:t>
            </a:r>
          </a:p>
        </p:txBody>
      </p:sp>
      <p:sp>
        <p:nvSpPr>
          <p:cNvPr id="5" name="Subtitle 4"/>
          <p:cNvSpPr>
            <a:spLocks noGrp="1"/>
          </p:cNvSpPr>
          <p:nvPr>
            <p:ph idx="1"/>
          </p:nvPr>
        </p:nvSpPr>
        <p:spPr>
          <a:xfrm>
            <a:off x="1173480" y="1524982"/>
            <a:ext cx="10622280" cy="5105400"/>
          </a:xfrm>
        </p:spPr>
        <p:txBody>
          <a:bodyPr>
            <a:normAutofit/>
          </a:bodyPr>
          <a:lstStyle/>
          <a:p>
            <a:pPr marL="365760" indent="-274320">
              <a:lnSpc>
                <a:spcPct val="100000"/>
              </a:lnSpc>
              <a:spcBef>
                <a:spcPts val="600"/>
              </a:spcBef>
            </a:pPr>
            <a:r>
              <a:rPr lang="en-US" sz="2800" dirty="0"/>
              <a:t>Focus is on the </a:t>
            </a:r>
            <a:r>
              <a:rPr lang="en-US" sz="2800" i="1" dirty="0"/>
              <a:t>customer’s experience and </a:t>
            </a:r>
            <a:r>
              <a:rPr lang="en-US" i="1" dirty="0"/>
              <a:t>c</a:t>
            </a:r>
            <a:r>
              <a:rPr lang="en-US" sz="2800" dirty="0"/>
              <a:t>ontinuous process improvement</a:t>
            </a:r>
            <a:endParaRPr lang="en-US" sz="2800" i="1" dirty="0"/>
          </a:p>
          <a:p>
            <a:pPr marL="365760" indent="-274320">
              <a:lnSpc>
                <a:spcPct val="100000"/>
              </a:lnSpc>
              <a:spcBef>
                <a:spcPts val="600"/>
              </a:spcBef>
            </a:pPr>
            <a:r>
              <a:rPr lang="en-US" dirty="0"/>
              <a:t>Goal is to identify </a:t>
            </a:r>
            <a:r>
              <a:rPr lang="en-US" i="1" dirty="0"/>
              <a:t>Value-Adding </a:t>
            </a:r>
            <a:r>
              <a:rPr lang="en-US" dirty="0"/>
              <a:t>services and eliminate waste to create “on-demand service” and one-piece “flow”</a:t>
            </a:r>
          </a:p>
          <a:p>
            <a:pPr marL="365760" lvl="1" indent="-274320">
              <a:lnSpc>
                <a:spcPct val="100000"/>
              </a:lnSpc>
              <a:spcBef>
                <a:spcPts val="600"/>
              </a:spcBef>
            </a:pPr>
            <a:r>
              <a:rPr lang="en-US" sz="2800" dirty="0"/>
              <a:t>Remove Waste: Take out the rocks and the stream will run more swiftly</a:t>
            </a:r>
          </a:p>
          <a:p>
            <a:pPr marL="365760" lvl="1" indent="-274320">
              <a:lnSpc>
                <a:spcPct val="100000"/>
              </a:lnSpc>
              <a:spcBef>
                <a:spcPts val="600"/>
              </a:spcBef>
            </a:pPr>
            <a:r>
              <a:rPr lang="en-US" sz="2800" dirty="0"/>
              <a:t>To work smarter, not harder</a:t>
            </a:r>
          </a:p>
        </p:txBody>
      </p:sp>
      <p:sp>
        <p:nvSpPr>
          <p:cNvPr id="2" name="Slide Number Placeholder 1">
            <a:extLst>
              <a:ext uri="{FF2B5EF4-FFF2-40B4-BE49-F238E27FC236}">
                <a16:creationId xmlns:a16="http://schemas.microsoft.com/office/drawing/2014/main" id="{1E34F65B-71F5-4238-9D1C-317E41B47D61}"/>
              </a:ext>
            </a:extLst>
          </p:cNvPr>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66</a:t>
            </a:fld>
            <a:endParaRPr lang="en-US" dirty="0"/>
          </a:p>
        </p:txBody>
      </p:sp>
    </p:spTree>
    <p:extLst>
      <p:ext uri="{BB962C8B-B14F-4D97-AF65-F5344CB8AC3E}">
        <p14:creationId xmlns:p14="http://schemas.microsoft.com/office/powerpoint/2010/main" val="622788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6" y="160867"/>
            <a:ext cx="10888134" cy="1176528"/>
          </a:xfrm>
        </p:spPr>
        <p:txBody>
          <a:bodyPr>
            <a:noAutofit/>
          </a:bodyPr>
          <a:lstStyle/>
          <a:p>
            <a:pPr algn="ctr"/>
            <a:r>
              <a:rPr lang="en-US" dirty="0"/>
              <a:t>Lean Principles:</a:t>
            </a:r>
            <a:br>
              <a:rPr lang="en-US" dirty="0"/>
            </a:br>
            <a:r>
              <a:rPr lang="en-US" dirty="0"/>
              <a:t>A Job Developer’s Toolkit</a:t>
            </a:r>
          </a:p>
        </p:txBody>
      </p:sp>
      <p:pic>
        <p:nvPicPr>
          <p:cNvPr id="5" name="Content Placeholder 4" title="picture of book: Lean Thinking, banish waste and create wealth in your corporation, James P. Womack and Daniel T. Jon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066" y="1608641"/>
            <a:ext cx="4824685" cy="5009460"/>
          </a:xfrm>
        </p:spPr>
      </p:pic>
      <p:sp>
        <p:nvSpPr>
          <p:cNvPr id="6" name="TextBox 5"/>
          <p:cNvSpPr txBox="1"/>
          <p:nvPr/>
        </p:nvSpPr>
        <p:spPr>
          <a:xfrm>
            <a:off x="5757332" y="1709929"/>
            <a:ext cx="5689601" cy="4031873"/>
          </a:xfrm>
          <a:prstGeom prst="rect">
            <a:avLst/>
          </a:prstGeom>
          <a:noFill/>
        </p:spPr>
        <p:txBody>
          <a:bodyPr wrap="square" rtlCol="0">
            <a:spAutoFit/>
          </a:bodyPr>
          <a:lstStyle/>
          <a:p>
            <a:r>
              <a:rPr lang="en-US" sz="3200" dirty="0">
                <a:latin typeface="Poppins Medium" panose="00000600000000000000" pitchFamily="2" charset="0"/>
                <a:cs typeface="Poppins Medium" panose="00000600000000000000" pitchFamily="2" charset="0"/>
              </a:rPr>
              <a:t>A process improvement approach that focuses on the customer and seeks to identify “WASTE” and inefficient processes</a:t>
            </a:r>
          </a:p>
          <a:p>
            <a:endParaRPr lang="en-US" sz="3200" dirty="0">
              <a:latin typeface="Poppins Medium" panose="00000600000000000000" pitchFamily="2" charset="0"/>
              <a:cs typeface="Poppins Medium" panose="00000600000000000000" pitchFamily="2" charset="0"/>
            </a:endParaRPr>
          </a:p>
          <a:p>
            <a:r>
              <a:rPr lang="en-US" sz="3200" dirty="0">
                <a:latin typeface="Poppins Medium" panose="00000600000000000000" pitchFamily="2" charset="0"/>
                <a:cs typeface="Poppins Medium" panose="00000600000000000000" pitchFamily="2" charset="0"/>
              </a:rPr>
              <a:t>Learn to talk the language of business</a:t>
            </a:r>
          </a:p>
        </p:txBody>
      </p:sp>
    </p:spTree>
    <p:extLst>
      <p:ext uri="{BB962C8B-B14F-4D97-AF65-F5344CB8AC3E}">
        <p14:creationId xmlns:p14="http://schemas.microsoft.com/office/powerpoint/2010/main" val="4098843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9120" y="228601"/>
            <a:ext cx="9022080" cy="1295400"/>
          </a:xfrm>
        </p:spPr>
        <p:txBody>
          <a:bodyPr>
            <a:normAutofit/>
          </a:bodyPr>
          <a:lstStyle/>
          <a:p>
            <a:r>
              <a:rPr lang="en-US" sz="4800" dirty="0"/>
              <a:t>Lean in Action: Fast Food</a:t>
            </a:r>
          </a:p>
        </p:txBody>
      </p:sp>
      <p:pic>
        <p:nvPicPr>
          <p:cNvPr id="8" name="Content Placeholder 7" descr="Dave's Cupboard: Five Guys Burgers and Fries Opens In Enfield!"/>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2961" y="1483308"/>
            <a:ext cx="4702756" cy="3180132"/>
          </a:xfrm>
        </p:spPr>
      </p:pic>
      <p:pic>
        <p:nvPicPr>
          <p:cNvPr id="9" name="Content Placeholder 8" descr="Owsblog...: Owner operator obituar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60738" y="3187808"/>
            <a:ext cx="3702050" cy="3429354"/>
          </a:xfrm>
        </p:spPr>
      </p:pic>
      <p:sp>
        <p:nvSpPr>
          <p:cNvPr id="4" name="Slide Number Placeholder 3"/>
          <p:cNvSpPr>
            <a:spLocks noGrp="1"/>
          </p:cNvSpPr>
          <p:nvPr>
            <p:ph type="sldNum" sz="quarter" idx="12"/>
          </p:nvPr>
        </p:nvSpPr>
        <p:spPr/>
        <p:txBody>
          <a:bodyPr/>
          <a:lstStyle/>
          <a:p>
            <a:fld id="{EE088E80-DDED-4E0A-A7AA-A3FE6FA3F075}" type="slidenum">
              <a:rPr lang="en-US" smtClean="0"/>
              <a:t>68</a:t>
            </a:fld>
            <a:endParaRPr lang="en-US" dirty="0"/>
          </a:p>
        </p:txBody>
      </p:sp>
      <p:sp>
        <p:nvSpPr>
          <p:cNvPr id="10" name="TextBox 9"/>
          <p:cNvSpPr txBox="1"/>
          <p:nvPr/>
        </p:nvSpPr>
        <p:spPr>
          <a:xfrm>
            <a:off x="6096000" y="1380603"/>
            <a:ext cx="5743946" cy="1938992"/>
          </a:xfrm>
          <a:prstGeom prst="rect">
            <a:avLst/>
          </a:prstGeom>
          <a:noFill/>
        </p:spPr>
        <p:txBody>
          <a:bodyPr wrap="square" rtlCol="0">
            <a:spAutoFit/>
          </a:bodyPr>
          <a:lstStyle/>
          <a:p>
            <a:pPr algn="ctr"/>
            <a:r>
              <a:rPr lang="en-US" sz="4000" dirty="0">
                <a:latin typeface="Poppins Medium" panose="00000600000000000000" pitchFamily="2" charset="0"/>
                <a:cs typeface="Poppins Medium" panose="00000600000000000000" pitchFamily="2" charset="0"/>
              </a:rPr>
              <a:t>Have it your way</a:t>
            </a:r>
          </a:p>
          <a:p>
            <a:pPr algn="ctr"/>
            <a:r>
              <a:rPr lang="en-US" sz="4000" dirty="0">
                <a:latin typeface="Poppins Medium" panose="00000600000000000000" pitchFamily="2" charset="0"/>
                <a:cs typeface="Poppins Medium" panose="00000600000000000000" pitchFamily="2" charset="0"/>
              </a:rPr>
              <a:t>Orders on Demand</a:t>
            </a:r>
          </a:p>
          <a:p>
            <a:pPr algn="ctr"/>
            <a:r>
              <a:rPr lang="en-US" sz="4000" dirty="0">
                <a:latin typeface="Poppins Medium" panose="00000600000000000000" pitchFamily="2" charset="0"/>
                <a:cs typeface="Poppins Medium" panose="00000600000000000000" pitchFamily="2" charset="0"/>
              </a:rPr>
              <a:t>Streamline processes</a:t>
            </a:r>
          </a:p>
        </p:txBody>
      </p:sp>
    </p:spTree>
    <p:extLst>
      <p:ext uri="{BB962C8B-B14F-4D97-AF65-F5344CB8AC3E}">
        <p14:creationId xmlns:p14="http://schemas.microsoft.com/office/powerpoint/2010/main" val="1325786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82"/>
            <a:ext cx="10515600" cy="1729627"/>
          </a:xfrm>
        </p:spPr>
        <p:txBody>
          <a:bodyPr>
            <a:noAutofit/>
          </a:bodyPr>
          <a:lstStyle/>
          <a:p>
            <a:pPr algn="ctr"/>
            <a:r>
              <a:rPr lang="en-US" dirty="0"/>
              <a:t>Identify ways to streamline processes and improve workflow</a:t>
            </a:r>
          </a:p>
        </p:txBody>
      </p:sp>
      <p:sp>
        <p:nvSpPr>
          <p:cNvPr id="3" name="Content Placeholder 2"/>
          <p:cNvSpPr>
            <a:spLocks noGrp="1"/>
          </p:cNvSpPr>
          <p:nvPr>
            <p:ph idx="1"/>
          </p:nvPr>
        </p:nvSpPr>
        <p:spPr>
          <a:xfrm>
            <a:off x="914401" y="1987826"/>
            <a:ext cx="10439399" cy="4348966"/>
          </a:xfrm>
        </p:spPr>
        <p:txBody>
          <a:bodyPr>
            <a:normAutofit fontScale="62500" lnSpcReduction="20000"/>
          </a:bodyPr>
          <a:lstStyle/>
          <a:p>
            <a:pPr>
              <a:lnSpc>
                <a:spcPct val="120000"/>
              </a:lnSpc>
              <a:buFontTx/>
              <a:buNone/>
              <a:defRPr/>
            </a:pPr>
            <a:r>
              <a:rPr lang="en-US" sz="4000" dirty="0"/>
              <a:t>What is the product (or service)?</a:t>
            </a:r>
          </a:p>
          <a:p>
            <a:pPr lvl="1">
              <a:lnSpc>
                <a:spcPct val="120000"/>
              </a:lnSpc>
              <a:defRPr/>
            </a:pPr>
            <a:r>
              <a:rPr lang="en-US" sz="4000" dirty="0"/>
              <a:t>Are there ways to make product faster or service better? </a:t>
            </a:r>
          </a:p>
          <a:p>
            <a:pPr lvl="1">
              <a:lnSpc>
                <a:spcPct val="120000"/>
              </a:lnSpc>
              <a:defRPr/>
            </a:pPr>
            <a:r>
              <a:rPr lang="en-US" sz="4000" dirty="0"/>
              <a:t>Are there ways to make product cheaper or save money?</a:t>
            </a:r>
          </a:p>
          <a:p>
            <a:pPr lvl="1">
              <a:lnSpc>
                <a:spcPct val="120000"/>
              </a:lnSpc>
              <a:defRPr/>
            </a:pPr>
            <a:r>
              <a:rPr lang="en-US" sz="4000" dirty="0"/>
              <a:t>Are there ways to increase the number of customers served or improve the customer experience? </a:t>
            </a:r>
          </a:p>
          <a:p>
            <a:pPr lvl="1">
              <a:lnSpc>
                <a:spcPct val="120000"/>
              </a:lnSpc>
              <a:defRPr/>
            </a:pPr>
            <a:r>
              <a:rPr lang="en-US" sz="4000" dirty="0"/>
              <a:t>Are the customers (and staff) happy? </a:t>
            </a:r>
          </a:p>
          <a:p>
            <a:pPr marL="1778508" lvl="3" indent="-457200">
              <a:lnSpc>
                <a:spcPct val="120000"/>
              </a:lnSpc>
              <a:spcBef>
                <a:spcPts val="0"/>
              </a:spcBef>
              <a:buFont typeface="Courier New" panose="02070309020205020404" pitchFamily="49" charset="0"/>
              <a:buChar char="o"/>
              <a:defRPr/>
            </a:pPr>
            <a:r>
              <a:rPr lang="en-US" sz="3400" dirty="0"/>
              <a:t>Costs $.80 to keep a customer and $3.00 to </a:t>
            </a:r>
          </a:p>
          <a:p>
            <a:pPr marL="1321308" lvl="3" indent="0">
              <a:lnSpc>
                <a:spcPct val="120000"/>
              </a:lnSpc>
              <a:spcBef>
                <a:spcPts val="0"/>
              </a:spcBef>
              <a:buNone/>
              <a:defRPr/>
            </a:pPr>
            <a:r>
              <a:rPr lang="en-US" sz="3400" dirty="0"/>
              <a:t>	make a new one</a:t>
            </a:r>
          </a:p>
          <a:p>
            <a:pPr marL="1778508" lvl="3" indent="-457200">
              <a:lnSpc>
                <a:spcPct val="120000"/>
              </a:lnSpc>
              <a:spcBef>
                <a:spcPts val="0"/>
              </a:spcBef>
              <a:buFont typeface="Courier New" panose="02070309020205020404" pitchFamily="49" charset="0"/>
              <a:buChar char="o"/>
              <a:defRPr/>
            </a:pPr>
            <a:r>
              <a:rPr lang="en-US" sz="3400" dirty="0"/>
              <a:t>Costs $5-$10k to hire and train a new employee</a:t>
            </a:r>
          </a:p>
        </p:txBody>
      </p:sp>
      <p:sp>
        <p:nvSpPr>
          <p:cNvPr id="4" name="Slide Number Placeholder 3"/>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69</a:t>
            </a:fld>
            <a:endParaRPr kumimoji="0" lang="en-US" dirty="0"/>
          </a:p>
        </p:txBody>
      </p:sp>
    </p:spTree>
    <p:extLst>
      <p:ext uri="{BB962C8B-B14F-4D97-AF65-F5344CB8AC3E}">
        <p14:creationId xmlns:p14="http://schemas.microsoft.com/office/powerpoint/2010/main" val="132548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Customized Employment</a:t>
            </a:r>
          </a:p>
        </p:txBody>
      </p:sp>
      <p:sp>
        <p:nvSpPr>
          <p:cNvPr id="6" name="Text Placeholder 5"/>
          <p:cNvSpPr>
            <a:spLocks noGrp="1"/>
          </p:cNvSpPr>
          <p:nvPr>
            <p:ph type="body" idx="1"/>
          </p:nvPr>
        </p:nvSpPr>
        <p:spPr>
          <a:xfrm>
            <a:off x="1556702" y="4589463"/>
            <a:ext cx="10515600" cy="1500187"/>
          </a:xfrm>
        </p:spPr>
        <p:txBody>
          <a:bodyPr>
            <a:normAutofit/>
          </a:bodyPr>
          <a:lstStyle/>
          <a:p>
            <a:r>
              <a:rPr lang="en-US" sz="4000" dirty="0">
                <a:solidFill>
                  <a:schemeClr val="bg1">
                    <a:lumMod val="50000"/>
                  </a:schemeClr>
                </a:solidFill>
              </a:rPr>
              <a:t>Not looking for jobs, it’s about creating opportunities</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7</a:t>
            </a:fld>
            <a:endParaRPr lang="en-US"/>
          </a:p>
        </p:txBody>
      </p:sp>
    </p:spTree>
    <p:extLst>
      <p:ext uri="{BB962C8B-B14F-4D97-AF65-F5344CB8AC3E}">
        <p14:creationId xmlns:p14="http://schemas.microsoft.com/office/powerpoint/2010/main" val="1407064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26"/>
            <a:ext cx="10515600" cy="1325563"/>
          </a:xfrm>
        </p:spPr>
        <p:txBody>
          <a:bodyPr/>
          <a:lstStyle/>
          <a:p>
            <a:pPr algn="ctr"/>
            <a:r>
              <a:rPr lang="en-US" dirty="0"/>
              <a:t>Identify Issues/Challenges</a:t>
            </a:r>
          </a:p>
        </p:txBody>
      </p:sp>
      <p:sp>
        <p:nvSpPr>
          <p:cNvPr id="3" name="Content Placeholder 2"/>
          <p:cNvSpPr>
            <a:spLocks noGrp="1"/>
          </p:cNvSpPr>
          <p:nvPr>
            <p:ph idx="1"/>
          </p:nvPr>
        </p:nvSpPr>
        <p:spPr>
          <a:xfrm>
            <a:off x="1130490" y="1545177"/>
            <a:ext cx="10064251" cy="4343400"/>
          </a:xfrm>
        </p:spPr>
        <p:txBody>
          <a:bodyPr>
            <a:noAutofit/>
          </a:bodyPr>
          <a:lstStyle/>
          <a:p>
            <a:pPr>
              <a:defRPr/>
            </a:pPr>
            <a:r>
              <a:rPr lang="en-US" dirty="0"/>
              <a:t>Customer /employee complaints </a:t>
            </a:r>
          </a:p>
          <a:p>
            <a:pPr>
              <a:defRPr/>
            </a:pPr>
            <a:r>
              <a:rPr lang="en-US" dirty="0"/>
              <a:t>Log jams/backlogs/long lead times/Waiting</a:t>
            </a:r>
          </a:p>
          <a:p>
            <a:pPr>
              <a:defRPr/>
            </a:pPr>
            <a:r>
              <a:rPr lang="en-US" dirty="0"/>
              <a:t>Unassigned, but critical tasks</a:t>
            </a:r>
          </a:p>
          <a:p>
            <a:pPr>
              <a:defRPr/>
            </a:pPr>
            <a:r>
              <a:rPr lang="en-US" dirty="0"/>
              <a:t>Burn-out or high turnover</a:t>
            </a:r>
          </a:p>
          <a:p>
            <a:pPr>
              <a:defRPr/>
            </a:pPr>
            <a:r>
              <a:rPr lang="en-US" dirty="0"/>
              <a:t>Managers or key staff pulled away from core tasks</a:t>
            </a:r>
          </a:p>
          <a:p>
            <a:pPr>
              <a:defRPr/>
            </a:pPr>
            <a:r>
              <a:rPr lang="en-US" dirty="0"/>
              <a:t>Workflow fluctuations </a:t>
            </a:r>
          </a:p>
          <a:p>
            <a:pPr lvl="1">
              <a:defRPr/>
            </a:pPr>
            <a:r>
              <a:rPr lang="en-US" sz="2800" dirty="0"/>
              <a:t>Rush times, crunch times, seasonal fluctuations, sporadic- but important tasks that are not getting done</a:t>
            </a:r>
          </a:p>
        </p:txBody>
      </p:sp>
      <p:sp>
        <p:nvSpPr>
          <p:cNvPr id="4" name="Slide Number Placeholder 3"/>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70</a:t>
            </a:fld>
            <a:endParaRPr kumimoji="0" lang="en-US" dirty="0"/>
          </a:p>
        </p:txBody>
      </p:sp>
    </p:spTree>
    <p:extLst>
      <p:ext uri="{BB962C8B-B14F-4D97-AF65-F5344CB8AC3E}">
        <p14:creationId xmlns:p14="http://schemas.microsoft.com/office/powerpoint/2010/main" val="1713767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155" y="274637"/>
            <a:ext cx="10515600" cy="1325563"/>
          </a:xfrm>
        </p:spPr>
        <p:txBody>
          <a:bodyPr>
            <a:normAutofit/>
          </a:bodyPr>
          <a:lstStyle/>
          <a:p>
            <a:r>
              <a:rPr lang="en-US" sz="4800" dirty="0"/>
              <a:t>Lean: 8 Types of Waste</a:t>
            </a:r>
          </a:p>
        </p:txBody>
      </p:sp>
      <p:sp>
        <p:nvSpPr>
          <p:cNvPr id="5" name="Content Placeholder 4"/>
          <p:cNvSpPr>
            <a:spLocks noGrp="1"/>
          </p:cNvSpPr>
          <p:nvPr>
            <p:ph idx="1"/>
          </p:nvPr>
        </p:nvSpPr>
        <p:spPr>
          <a:xfrm>
            <a:off x="1310640" y="1752600"/>
            <a:ext cx="8929063" cy="4876800"/>
          </a:xfrm>
        </p:spPr>
        <p:txBody>
          <a:bodyPr>
            <a:normAutofit/>
          </a:bodyPr>
          <a:lstStyle/>
          <a:p>
            <a:r>
              <a:rPr lang="en-US" dirty="0"/>
              <a:t>Correction</a:t>
            </a:r>
          </a:p>
          <a:p>
            <a:r>
              <a:rPr lang="en-US" dirty="0"/>
              <a:t>Overproduction</a:t>
            </a:r>
          </a:p>
          <a:p>
            <a:r>
              <a:rPr lang="en-US" dirty="0"/>
              <a:t>Motion</a:t>
            </a:r>
          </a:p>
          <a:p>
            <a:r>
              <a:rPr lang="en-US" dirty="0"/>
              <a:t>Material movement/transport</a:t>
            </a:r>
          </a:p>
          <a:p>
            <a:r>
              <a:rPr lang="en-US" dirty="0"/>
              <a:t>Waiting</a:t>
            </a:r>
          </a:p>
          <a:p>
            <a:r>
              <a:rPr lang="en-US" dirty="0"/>
              <a:t>Inventory</a:t>
            </a:r>
          </a:p>
          <a:p>
            <a:r>
              <a:rPr lang="en-US" dirty="0"/>
              <a:t>Processing</a:t>
            </a:r>
          </a:p>
          <a:p>
            <a:r>
              <a:rPr lang="en-US" dirty="0"/>
              <a:t>Underutilization of people</a:t>
            </a:r>
          </a:p>
        </p:txBody>
      </p:sp>
      <p:pic>
        <p:nvPicPr>
          <p:cNvPr id="4099" name="Picture 3" descr="C:\Users\owner\AppData\Local\Microsoft\Windows\Temporary Internet Files\Content.IE5\392AL6Y2\MP9003141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210" y="1198407"/>
            <a:ext cx="3046550" cy="4747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F73AAB-E8DD-55E1-B88F-D176E3875862}"/>
              </a:ext>
            </a:extLst>
          </p:cNvPr>
          <p:cNvSpPr txBox="1"/>
          <p:nvPr/>
        </p:nvSpPr>
        <p:spPr>
          <a:xfrm>
            <a:off x="4343400" y="6131139"/>
            <a:ext cx="5059680" cy="369332"/>
          </a:xfrm>
          <a:prstGeom prst="rect">
            <a:avLst/>
          </a:prstGeom>
          <a:noFill/>
        </p:spPr>
        <p:txBody>
          <a:bodyPr wrap="square" rtlCol="0">
            <a:spAutoFit/>
          </a:bodyPr>
          <a:lstStyle/>
          <a:p>
            <a:r>
              <a:rPr lang="en-US" dirty="0"/>
              <a:t>Hand out: Examples of Waste for Job developers</a:t>
            </a:r>
          </a:p>
        </p:txBody>
      </p:sp>
    </p:spTree>
    <p:extLst>
      <p:ext uri="{BB962C8B-B14F-4D97-AF65-F5344CB8AC3E}">
        <p14:creationId xmlns:p14="http://schemas.microsoft.com/office/powerpoint/2010/main" val="3183369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320" y="219819"/>
            <a:ext cx="9301760" cy="1153951"/>
          </a:xfrm>
        </p:spPr>
        <p:txBody>
          <a:bodyPr>
            <a:normAutofit fontScale="90000"/>
          </a:bodyPr>
          <a:lstStyle/>
          <a:p>
            <a:pPr algn="ctr"/>
            <a:r>
              <a:rPr lang="en-US" dirty="0"/>
              <a:t>During Informational Interviews: Look for “Waste”</a:t>
            </a:r>
          </a:p>
        </p:txBody>
      </p:sp>
      <p:sp>
        <p:nvSpPr>
          <p:cNvPr id="3" name="Content Placeholder 2"/>
          <p:cNvSpPr>
            <a:spLocks noGrp="1"/>
          </p:cNvSpPr>
          <p:nvPr>
            <p:ph idx="1"/>
          </p:nvPr>
        </p:nvSpPr>
        <p:spPr>
          <a:xfrm>
            <a:off x="1170709" y="1373770"/>
            <a:ext cx="10414650" cy="5257801"/>
          </a:xfrm>
        </p:spPr>
        <p:txBody>
          <a:bodyPr>
            <a:normAutofit/>
          </a:bodyPr>
          <a:lstStyle/>
          <a:p>
            <a:pPr>
              <a:lnSpc>
                <a:spcPct val="100000"/>
              </a:lnSpc>
              <a:defRPr/>
            </a:pPr>
            <a:r>
              <a:rPr lang="en-US" sz="2800" dirty="0"/>
              <a:t>Wasted Talent</a:t>
            </a:r>
          </a:p>
          <a:p>
            <a:pPr lvl="1">
              <a:lnSpc>
                <a:spcPct val="100000"/>
              </a:lnSpc>
              <a:spcBef>
                <a:spcPts val="0"/>
              </a:spcBef>
              <a:defRPr/>
            </a:pPr>
            <a:r>
              <a:rPr lang="en-US" sz="2400" dirty="0"/>
              <a:t>Identify who are the “surgeons” (aka  highly paid or  income-generating staff)  Are they doing surgery? </a:t>
            </a:r>
          </a:p>
          <a:p>
            <a:pPr lvl="1">
              <a:lnSpc>
                <a:spcPct val="100000"/>
              </a:lnSpc>
              <a:spcBef>
                <a:spcPts val="0"/>
              </a:spcBef>
              <a:defRPr/>
            </a:pPr>
            <a:r>
              <a:rPr lang="en-US" sz="2400" dirty="0"/>
              <a:t>What are the </a:t>
            </a:r>
            <a:r>
              <a:rPr lang="en-US" sz="2400" i="1" dirty="0"/>
              <a:t>set-up</a:t>
            </a:r>
            <a:r>
              <a:rPr lang="en-US" sz="2400" dirty="0"/>
              <a:t> and </a:t>
            </a:r>
            <a:r>
              <a:rPr lang="en-US" sz="2400" i="1" dirty="0"/>
              <a:t>button-up</a:t>
            </a:r>
            <a:r>
              <a:rPr lang="en-US" sz="2400" dirty="0"/>
              <a:t> tasks for supporting the essential work?</a:t>
            </a:r>
          </a:p>
          <a:p>
            <a:pPr>
              <a:lnSpc>
                <a:spcPct val="100000"/>
              </a:lnSpc>
              <a:defRPr/>
            </a:pPr>
            <a:r>
              <a:rPr lang="en-US" sz="2800" dirty="0"/>
              <a:t>Wasted Time</a:t>
            </a:r>
          </a:p>
          <a:p>
            <a:pPr lvl="1">
              <a:lnSpc>
                <a:spcPct val="100000"/>
              </a:lnSpc>
              <a:spcBef>
                <a:spcPts val="0"/>
              </a:spcBef>
              <a:defRPr/>
            </a:pPr>
            <a:r>
              <a:rPr lang="en-US" sz="2400" dirty="0"/>
              <a:t>Orders not processed because too busy taking new ones</a:t>
            </a:r>
          </a:p>
          <a:p>
            <a:pPr lvl="1">
              <a:lnSpc>
                <a:spcPct val="100000"/>
              </a:lnSpc>
              <a:spcBef>
                <a:spcPts val="0"/>
              </a:spcBef>
              <a:defRPr/>
            </a:pPr>
            <a:r>
              <a:rPr lang="en-US" sz="2400" dirty="0"/>
              <a:t>Machines/supplies not maintained- work stops</a:t>
            </a:r>
          </a:p>
          <a:p>
            <a:pPr>
              <a:lnSpc>
                <a:spcPct val="100000"/>
              </a:lnSpc>
              <a:defRPr/>
            </a:pPr>
            <a:r>
              <a:rPr lang="en-US" sz="2800" dirty="0"/>
              <a:t>Wasted Resources</a:t>
            </a:r>
          </a:p>
          <a:p>
            <a:pPr lvl="1">
              <a:lnSpc>
                <a:spcPct val="100000"/>
              </a:lnSpc>
              <a:spcBef>
                <a:spcPts val="0"/>
              </a:spcBef>
              <a:defRPr/>
            </a:pPr>
            <a:r>
              <a:rPr lang="en-US" sz="2400" dirty="0"/>
              <a:t>Inventory- supplies never used or too much of what is needed</a:t>
            </a:r>
          </a:p>
          <a:p>
            <a:pPr lvl="1">
              <a:lnSpc>
                <a:spcPct val="100000"/>
              </a:lnSpc>
              <a:spcBef>
                <a:spcPts val="0"/>
              </a:spcBef>
              <a:defRPr/>
            </a:pPr>
            <a:r>
              <a:rPr lang="en-US" sz="2400" dirty="0"/>
              <a:t>Overproduction- 50 kits - we ordered 1,000.. expired, obsolete. </a:t>
            </a:r>
          </a:p>
          <a:p>
            <a:pPr lvl="1">
              <a:lnSpc>
                <a:spcPct val="100000"/>
              </a:lnSpc>
              <a:spcBef>
                <a:spcPts val="0"/>
              </a:spcBef>
              <a:defRPr/>
            </a:pPr>
            <a:r>
              <a:rPr lang="en-US" sz="2400" dirty="0"/>
              <a:t>Is the employer using temporary workers? Paying overtime?</a:t>
            </a:r>
            <a:endParaRPr lang="en-US" dirty="0"/>
          </a:p>
          <a:p>
            <a:endParaRPr lang="en-US" dirty="0"/>
          </a:p>
        </p:txBody>
      </p:sp>
      <p:sp>
        <p:nvSpPr>
          <p:cNvPr id="4" name="Slide Number Placeholder 3"/>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72</a:t>
            </a:fld>
            <a:endParaRPr kumimoji="0" lang="en-US" dirty="0"/>
          </a:p>
        </p:txBody>
      </p:sp>
    </p:spTree>
    <p:extLst>
      <p:ext uri="{BB962C8B-B14F-4D97-AF65-F5344CB8AC3E}">
        <p14:creationId xmlns:p14="http://schemas.microsoft.com/office/powerpoint/2010/main" val="34198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693-4344-A847-BA98-68D04F4A37BA}"/>
              </a:ext>
            </a:extLst>
          </p:cNvPr>
          <p:cNvSpPr>
            <a:spLocks noGrp="1"/>
          </p:cNvSpPr>
          <p:nvPr>
            <p:ph type="title"/>
          </p:nvPr>
        </p:nvSpPr>
        <p:spPr/>
        <p:txBody>
          <a:bodyPr/>
          <a:lstStyle/>
          <a:p>
            <a:r>
              <a:rPr lang="en-US" dirty="0"/>
              <a:t>Evaluate your Prospect</a:t>
            </a:r>
          </a:p>
        </p:txBody>
      </p:sp>
      <p:sp>
        <p:nvSpPr>
          <p:cNvPr id="4" name="Text Placeholder 3">
            <a:extLst>
              <a:ext uri="{FF2B5EF4-FFF2-40B4-BE49-F238E27FC236}">
                <a16:creationId xmlns:a16="http://schemas.microsoft.com/office/drawing/2014/main" id="{C720CCF3-546B-225E-3030-7F5D6F922F7F}"/>
              </a:ext>
            </a:extLst>
          </p:cNvPr>
          <p:cNvSpPr>
            <a:spLocks noGrp="1"/>
          </p:cNvSpPr>
          <p:nvPr>
            <p:ph type="body" idx="1"/>
          </p:nvPr>
        </p:nvSpPr>
        <p:spPr/>
        <p:txBody>
          <a:bodyPr>
            <a:normAutofit fontScale="77500" lnSpcReduction="20000"/>
          </a:bodyPr>
          <a:lstStyle/>
          <a:p>
            <a:pPr>
              <a:lnSpc>
                <a:spcPct val="120000"/>
              </a:lnSpc>
            </a:pPr>
            <a:r>
              <a:rPr lang="en-US" sz="4700" dirty="0">
                <a:solidFill>
                  <a:schemeClr val="bg1">
                    <a:lumMod val="50000"/>
                  </a:schemeClr>
                </a:solidFill>
              </a:rPr>
              <a:t>Is it the perfect setting for your candidate?</a:t>
            </a:r>
            <a:br>
              <a:rPr lang="en-US" sz="4700" dirty="0">
                <a:solidFill>
                  <a:schemeClr val="bg1">
                    <a:lumMod val="50000"/>
                  </a:schemeClr>
                </a:solidFill>
              </a:rPr>
            </a:br>
            <a:r>
              <a:rPr lang="en-US" sz="4700" dirty="0">
                <a:solidFill>
                  <a:schemeClr val="bg1">
                    <a:lumMod val="50000"/>
                  </a:schemeClr>
                </a:solidFill>
              </a:rPr>
              <a:t>Can your candidate benefit this business?</a:t>
            </a:r>
          </a:p>
          <a:p>
            <a:endParaRPr lang="en-US" dirty="0"/>
          </a:p>
        </p:txBody>
      </p:sp>
      <p:sp>
        <p:nvSpPr>
          <p:cNvPr id="5" name="Slide Number Placeholder 4">
            <a:extLst>
              <a:ext uri="{FF2B5EF4-FFF2-40B4-BE49-F238E27FC236}">
                <a16:creationId xmlns:a16="http://schemas.microsoft.com/office/drawing/2014/main" id="{C7328D08-D8EF-884D-A2E5-D2D4120B89B9}"/>
              </a:ext>
            </a:extLst>
          </p:cNvPr>
          <p:cNvSpPr>
            <a:spLocks noGrp="1"/>
          </p:cNvSpPr>
          <p:nvPr>
            <p:ph type="sldNum" sz="quarter" idx="4294967295"/>
          </p:nvPr>
        </p:nvSpPr>
        <p:spPr>
          <a:xfrm>
            <a:off x="9448800" y="6356350"/>
            <a:ext cx="2743200" cy="365125"/>
          </a:xfrm>
        </p:spPr>
        <p:txBody>
          <a:bodyPr/>
          <a:lstStyle/>
          <a:p>
            <a:fld id="{D1DDEDF4-883C-4159-966D-7CEF8ED53DD3}" type="slidenum">
              <a:rPr lang="en-US" sz="1400" smtClean="0">
                <a:solidFill>
                  <a:schemeClr val="tx1"/>
                </a:solidFill>
              </a:rPr>
              <a:t>73</a:t>
            </a:fld>
            <a:endParaRPr lang="en-US" sz="1400">
              <a:solidFill>
                <a:schemeClr val="tx1"/>
              </a:solidFill>
            </a:endParaRPr>
          </a:p>
        </p:txBody>
      </p:sp>
    </p:spTree>
    <p:extLst>
      <p:ext uri="{BB962C8B-B14F-4D97-AF65-F5344CB8AC3E}">
        <p14:creationId xmlns:p14="http://schemas.microsoft.com/office/powerpoint/2010/main" val="1587286920"/>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a:xfrm>
            <a:off x="1661160" y="471658"/>
            <a:ext cx="10530840" cy="1433092"/>
          </a:xfrm>
        </p:spPr>
        <p:txBody>
          <a:bodyPr>
            <a:normAutofit/>
          </a:bodyPr>
          <a:lstStyle/>
          <a:p>
            <a:r>
              <a:rPr lang="en-US" dirty="0">
                <a:cs typeface="Arial" panose="020B0604020202020204" pitchFamily="34" charset="0"/>
              </a:rPr>
              <a:t>Is this a Good Prospect for </a:t>
            </a:r>
            <a:br>
              <a:rPr lang="en-US" dirty="0">
                <a:cs typeface="Arial" panose="020B0604020202020204" pitchFamily="34" charset="0"/>
              </a:rPr>
            </a:br>
            <a:r>
              <a:rPr lang="en-US" dirty="0">
                <a:cs typeface="Arial" panose="020B0604020202020204" pitchFamily="34" charset="0"/>
              </a:rPr>
              <a:t>your Candidate?</a:t>
            </a:r>
          </a:p>
        </p:txBody>
      </p:sp>
      <p:sp>
        <p:nvSpPr>
          <p:cNvPr id="25606" name="Rectangle 6"/>
          <p:cNvSpPr>
            <a:spLocks noGrp="1" noChangeArrowheads="1"/>
          </p:cNvSpPr>
          <p:nvPr>
            <p:ph idx="1"/>
          </p:nvPr>
        </p:nvSpPr>
        <p:spPr>
          <a:xfrm>
            <a:off x="6477000" y="2345475"/>
            <a:ext cx="5425440" cy="4429801"/>
          </a:xfrm>
        </p:spPr>
        <p:txBody>
          <a:bodyPr>
            <a:normAutofit/>
          </a:bodyPr>
          <a:lstStyle/>
          <a:p>
            <a:pPr marL="365760" indent="-365760">
              <a:lnSpc>
                <a:spcPct val="100000"/>
              </a:lnSpc>
              <a:spcBef>
                <a:spcPts val="600"/>
              </a:spcBef>
            </a:pPr>
            <a:r>
              <a:rPr lang="en-US" sz="3000" dirty="0">
                <a:solidFill>
                  <a:schemeClr val="bg2">
                    <a:lumMod val="25000"/>
                  </a:schemeClr>
                </a:solidFill>
              </a:rPr>
              <a:t>Can your candidate address a need and   add value? </a:t>
            </a:r>
          </a:p>
          <a:p>
            <a:pPr marL="365760" indent="-365760">
              <a:lnSpc>
                <a:spcPct val="100000"/>
              </a:lnSpc>
              <a:spcBef>
                <a:spcPts val="600"/>
              </a:spcBef>
            </a:pPr>
            <a:r>
              <a:rPr lang="en-US" sz="3000" dirty="0">
                <a:solidFill>
                  <a:schemeClr val="bg2">
                    <a:lumMod val="25000"/>
                  </a:schemeClr>
                </a:solidFill>
              </a:rPr>
              <a:t>Is the environment right?</a:t>
            </a:r>
          </a:p>
          <a:p>
            <a:pPr marL="365760" indent="-365760">
              <a:lnSpc>
                <a:spcPct val="100000"/>
              </a:lnSpc>
              <a:spcBef>
                <a:spcPts val="600"/>
              </a:spcBef>
            </a:pPr>
            <a:r>
              <a:rPr lang="en-US" sz="3000" dirty="0">
                <a:solidFill>
                  <a:schemeClr val="bg2">
                    <a:lumMod val="25000"/>
                  </a:schemeClr>
                </a:solidFill>
              </a:rPr>
              <a:t>Does this situation         “fit like a glove”?</a:t>
            </a:r>
          </a:p>
          <a:p>
            <a:pPr marL="685800" indent="-457200">
              <a:lnSpc>
                <a:spcPct val="100000"/>
              </a:lnSpc>
            </a:pPr>
            <a:endParaRPr lang="en-US" sz="3200" dirty="0"/>
          </a:p>
        </p:txBody>
      </p:sp>
      <p:pic>
        <p:nvPicPr>
          <p:cNvPr id="4098" name="Picture 2" descr="New Energy Harvesters Show Potential That Fits Like a Glove - News Center |  The University of Texas at Dallas">
            <a:extLst>
              <a:ext uri="{FF2B5EF4-FFF2-40B4-BE49-F238E27FC236}">
                <a16:creationId xmlns:a16="http://schemas.microsoft.com/office/drawing/2014/main" id="{E337AA77-1C56-DB61-5A7F-FCA4FAD26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62751"/>
            <a:ext cx="5212080" cy="45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96194"/>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A630-3CDA-6842-8F4A-7E45CF18C077}"/>
              </a:ext>
            </a:extLst>
          </p:cNvPr>
          <p:cNvSpPr>
            <a:spLocks noGrp="1"/>
          </p:cNvSpPr>
          <p:nvPr>
            <p:ph type="title"/>
          </p:nvPr>
        </p:nvSpPr>
        <p:spPr/>
        <p:txBody>
          <a:bodyPr/>
          <a:lstStyle/>
          <a:p>
            <a:r>
              <a:rPr lang="en-US" dirty="0"/>
              <a:t>Not a Prospect for </a:t>
            </a:r>
            <a:r>
              <a:rPr lang="en-US" i="1" u="sng" dirty="0"/>
              <a:t>this</a:t>
            </a:r>
            <a:r>
              <a:rPr lang="en-US" u="sng" dirty="0"/>
              <a:t> </a:t>
            </a:r>
            <a:r>
              <a:rPr lang="en-US" dirty="0"/>
              <a:t>Candidate </a:t>
            </a:r>
          </a:p>
        </p:txBody>
      </p:sp>
      <p:sp>
        <p:nvSpPr>
          <p:cNvPr id="3" name="Content Placeholder 2">
            <a:extLst>
              <a:ext uri="{FF2B5EF4-FFF2-40B4-BE49-F238E27FC236}">
                <a16:creationId xmlns:a16="http://schemas.microsoft.com/office/drawing/2014/main" id="{0A84D96D-E7F9-A142-89DA-E9E57BC24CAD}"/>
              </a:ext>
            </a:extLst>
          </p:cNvPr>
          <p:cNvSpPr>
            <a:spLocks noGrp="1"/>
          </p:cNvSpPr>
          <p:nvPr>
            <p:ph idx="1"/>
          </p:nvPr>
        </p:nvSpPr>
        <p:spPr>
          <a:xfrm>
            <a:off x="1167384" y="1757045"/>
            <a:ext cx="10811256" cy="4554855"/>
          </a:xfrm>
        </p:spPr>
        <p:txBody>
          <a:bodyPr>
            <a:normAutofit lnSpcReduction="10000"/>
          </a:bodyPr>
          <a:lstStyle/>
          <a:p>
            <a:pPr marL="0" indent="0">
              <a:lnSpc>
                <a:spcPct val="100000"/>
              </a:lnSpc>
              <a:buNone/>
            </a:pPr>
            <a:r>
              <a:rPr lang="en-US" sz="3200" b="1" dirty="0">
                <a:solidFill>
                  <a:schemeClr val="bg1">
                    <a:lumMod val="50000"/>
                  </a:schemeClr>
                </a:solidFill>
              </a:rPr>
              <a:t>Continue to build a relationship with this employer:</a:t>
            </a:r>
          </a:p>
          <a:p>
            <a:pPr>
              <a:lnSpc>
                <a:spcPct val="100000"/>
              </a:lnSpc>
            </a:pPr>
            <a:r>
              <a:rPr lang="en-US" dirty="0"/>
              <a:t>Thank him/her/them for time and expertise</a:t>
            </a:r>
          </a:p>
          <a:p>
            <a:pPr>
              <a:lnSpc>
                <a:spcPct val="100000"/>
              </a:lnSpc>
            </a:pPr>
            <a:r>
              <a:rPr lang="en-US" dirty="0"/>
              <a:t>Stay in contact (send resources or interesting articles)</a:t>
            </a:r>
          </a:p>
          <a:p>
            <a:pPr>
              <a:lnSpc>
                <a:spcPct val="100000"/>
              </a:lnSpc>
            </a:pPr>
            <a:r>
              <a:rPr lang="en-US" dirty="0"/>
              <a:t>Get the business engaged with your organization in small ways:</a:t>
            </a:r>
          </a:p>
          <a:p>
            <a:pPr lvl="1">
              <a:lnSpc>
                <a:spcPct val="100000"/>
              </a:lnSpc>
              <a:buFont typeface="System Font Regular"/>
              <a:buChar char="-"/>
            </a:pPr>
            <a:r>
              <a:rPr lang="en-US" dirty="0"/>
              <a:t>Business Advisory Council </a:t>
            </a:r>
          </a:p>
          <a:p>
            <a:pPr lvl="1">
              <a:lnSpc>
                <a:spcPct val="100000"/>
              </a:lnSpc>
              <a:buFont typeface="System Font Regular"/>
              <a:buChar char="-"/>
            </a:pPr>
            <a:r>
              <a:rPr lang="en-US" dirty="0"/>
              <a:t>Talk at Job Clubs</a:t>
            </a:r>
          </a:p>
          <a:p>
            <a:pPr lvl="1">
              <a:lnSpc>
                <a:spcPct val="100000"/>
              </a:lnSpc>
              <a:buFont typeface="System Font Regular"/>
              <a:buChar char="-"/>
            </a:pPr>
            <a:r>
              <a:rPr lang="en-US" dirty="0"/>
              <a:t>Critique resumes</a:t>
            </a:r>
          </a:p>
          <a:p>
            <a:pPr lvl="1">
              <a:lnSpc>
                <a:spcPct val="100000"/>
              </a:lnSpc>
              <a:buFont typeface="System Font Regular"/>
              <a:buChar char="-"/>
            </a:pPr>
            <a:r>
              <a:rPr lang="en-US" dirty="0"/>
              <a:t>Mock interviews</a:t>
            </a:r>
          </a:p>
          <a:p>
            <a:pPr lvl="1">
              <a:lnSpc>
                <a:spcPct val="100000"/>
              </a:lnSpc>
              <a:buFont typeface="System Font Regular"/>
              <a:buChar char="-"/>
            </a:pPr>
            <a:r>
              <a:rPr lang="en-US" dirty="0"/>
              <a:t>Job Shadows</a:t>
            </a:r>
          </a:p>
          <a:p>
            <a:pPr>
              <a:lnSpc>
                <a:spcPct val="100000"/>
              </a:lnSpc>
            </a:pPr>
            <a:endParaRPr lang="en-US" dirty="0"/>
          </a:p>
        </p:txBody>
      </p:sp>
      <p:sp>
        <p:nvSpPr>
          <p:cNvPr id="4" name="Slide Number Placeholder 3">
            <a:extLst>
              <a:ext uri="{FF2B5EF4-FFF2-40B4-BE49-F238E27FC236}">
                <a16:creationId xmlns:a16="http://schemas.microsoft.com/office/drawing/2014/main" id="{67FFB92F-40B9-B745-94C8-39AB8A00444B}"/>
              </a:ext>
            </a:extLst>
          </p:cNvPr>
          <p:cNvSpPr>
            <a:spLocks noGrp="1"/>
          </p:cNvSpPr>
          <p:nvPr>
            <p:ph type="sldNum" sz="quarter" idx="4294967295"/>
          </p:nvPr>
        </p:nvSpPr>
        <p:spPr>
          <a:xfrm>
            <a:off x="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75</a:t>
            </a:fld>
            <a:endParaRPr lang="en-US" sz="1400">
              <a:solidFill>
                <a:schemeClr val="tx1"/>
              </a:solidFill>
            </a:endParaRPr>
          </a:p>
        </p:txBody>
      </p:sp>
    </p:spTree>
    <p:extLst>
      <p:ext uri="{BB962C8B-B14F-4D97-AF65-F5344CB8AC3E}">
        <p14:creationId xmlns:p14="http://schemas.microsoft.com/office/powerpoint/2010/main" val="2735622464"/>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Negotiating </a:t>
            </a:r>
            <a:br>
              <a:rPr lang="en-US" dirty="0"/>
            </a:br>
            <a:r>
              <a:rPr lang="en-US" dirty="0"/>
              <a:t>with Employers </a:t>
            </a:r>
          </a:p>
        </p:txBody>
      </p:sp>
      <p:sp>
        <p:nvSpPr>
          <p:cNvPr id="3" name="Content Placeholder 2"/>
          <p:cNvSpPr>
            <a:spLocks noGrp="1"/>
          </p:cNvSpPr>
          <p:nvPr>
            <p:ph type="body" idx="1"/>
          </p:nvPr>
        </p:nvSpPr>
        <p:spPr>
          <a:xfrm>
            <a:off x="1436781" y="4772343"/>
            <a:ext cx="10515600" cy="1500187"/>
          </a:xfrm>
        </p:spPr>
        <p:txBody>
          <a:bodyPr>
            <a:noAutofit/>
          </a:bodyPr>
          <a:lstStyle/>
          <a:p>
            <a:pPr>
              <a:spcBef>
                <a:spcPts val="0"/>
              </a:spcBef>
              <a:spcAft>
                <a:spcPts val="0"/>
              </a:spcAft>
              <a:defRPr/>
            </a:pPr>
            <a:r>
              <a:rPr lang="en-US" sz="4000" dirty="0">
                <a:solidFill>
                  <a:srgbClr val="207670"/>
                </a:solidFill>
              </a:rPr>
              <a:t>Presenting your ideas, solutions </a:t>
            </a:r>
          </a:p>
          <a:p>
            <a:pPr>
              <a:spcBef>
                <a:spcPts val="0"/>
              </a:spcBef>
              <a:spcAft>
                <a:spcPts val="0"/>
              </a:spcAft>
              <a:defRPr/>
            </a:pPr>
            <a:r>
              <a:rPr lang="en-US" sz="4000" dirty="0">
                <a:solidFill>
                  <a:srgbClr val="207670"/>
                </a:solidFill>
              </a:rPr>
              <a:t>and your candidate</a:t>
            </a:r>
          </a:p>
          <a:p>
            <a:pPr>
              <a:buNone/>
            </a:pPr>
            <a:endParaRPr lang="en-US" sz="4000" dirty="0">
              <a:solidFill>
                <a:schemeClr val="accent1">
                  <a:lumMod val="75000"/>
                </a:schemeClr>
              </a:solidFill>
            </a:endParaRPr>
          </a:p>
        </p:txBody>
      </p:sp>
    </p:spTree>
    <p:extLst>
      <p:ext uri="{BB962C8B-B14F-4D97-AF65-F5344CB8AC3E}">
        <p14:creationId xmlns:p14="http://schemas.microsoft.com/office/powerpoint/2010/main" val="3229391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4967D7-9D48-A543-B2BB-D0B425748BAF}"/>
              </a:ext>
            </a:extLst>
          </p:cNvPr>
          <p:cNvSpPr>
            <a:spLocks noGrp="1"/>
          </p:cNvSpPr>
          <p:nvPr>
            <p:ph type="sldNum" sz="quarter" idx="12"/>
          </p:nvPr>
        </p:nvSpPr>
        <p:spPr/>
        <p:txBody>
          <a:bodyPr/>
          <a:lstStyle/>
          <a:p>
            <a:fld id="{D1DDEDF4-883C-4159-966D-7CEF8ED53DD3}" type="slidenum">
              <a:rPr lang="en-US" sz="1400" smtClean="0">
                <a:solidFill>
                  <a:schemeClr val="tx1"/>
                </a:solidFill>
              </a:rPr>
              <a:t>77</a:t>
            </a:fld>
            <a:endParaRPr lang="en-US" sz="1400">
              <a:solidFill>
                <a:schemeClr val="tx1"/>
              </a:solidFill>
            </a:endParaRPr>
          </a:p>
        </p:txBody>
      </p:sp>
      <p:sp>
        <p:nvSpPr>
          <p:cNvPr id="2" name="Title 1">
            <a:extLst>
              <a:ext uri="{FF2B5EF4-FFF2-40B4-BE49-F238E27FC236}">
                <a16:creationId xmlns:a16="http://schemas.microsoft.com/office/drawing/2014/main" id="{F625DE5C-0F12-C04E-AC70-81EE00936897}"/>
              </a:ext>
            </a:extLst>
          </p:cNvPr>
          <p:cNvSpPr>
            <a:spLocks noGrp="1"/>
          </p:cNvSpPr>
          <p:nvPr>
            <p:ph type="title"/>
          </p:nvPr>
        </p:nvSpPr>
        <p:spPr>
          <a:xfrm>
            <a:off x="457200" y="501650"/>
            <a:ext cx="10515600" cy="1325563"/>
          </a:xfrm>
        </p:spPr>
        <p:txBody>
          <a:bodyPr/>
          <a:lstStyle/>
          <a:p>
            <a:r>
              <a:rPr lang="en-US" dirty="0"/>
              <a:t>Negotiating a New Position </a:t>
            </a:r>
          </a:p>
        </p:txBody>
      </p:sp>
      <p:sp>
        <p:nvSpPr>
          <p:cNvPr id="3" name="Content Placeholder 2">
            <a:extLst>
              <a:ext uri="{FF2B5EF4-FFF2-40B4-BE49-F238E27FC236}">
                <a16:creationId xmlns:a16="http://schemas.microsoft.com/office/drawing/2014/main" id="{5EB138E2-89D1-FA4B-B2FF-8771B8B9FE8E}"/>
              </a:ext>
            </a:extLst>
          </p:cNvPr>
          <p:cNvSpPr>
            <a:spLocks noGrp="1"/>
          </p:cNvSpPr>
          <p:nvPr>
            <p:ph sz="half" idx="1"/>
          </p:nvPr>
        </p:nvSpPr>
        <p:spPr>
          <a:xfrm>
            <a:off x="457200" y="2179638"/>
            <a:ext cx="6797040" cy="4176712"/>
          </a:xfrm>
        </p:spPr>
        <p:txBody>
          <a:bodyPr>
            <a:normAutofit/>
          </a:bodyPr>
          <a:lstStyle/>
          <a:p>
            <a:r>
              <a:rPr lang="en-US" sz="3200" dirty="0"/>
              <a:t>Present your ideas &amp; solutions</a:t>
            </a:r>
          </a:p>
          <a:p>
            <a:r>
              <a:rPr lang="en-US" sz="3200" dirty="0"/>
              <a:t>Assist the employer to understand how customizing a job will benefit the business</a:t>
            </a:r>
          </a:p>
          <a:p>
            <a:r>
              <a:rPr lang="en-US" sz="3200" dirty="0"/>
              <a:t>Help organize the new position.</a:t>
            </a:r>
          </a:p>
          <a:p>
            <a:pPr marL="0" indent="0" algn="ctr">
              <a:buNone/>
            </a:pPr>
            <a:endParaRPr lang="en-US" dirty="0"/>
          </a:p>
        </p:txBody>
      </p:sp>
      <p:pic>
        <p:nvPicPr>
          <p:cNvPr id="1026" name="Picture 2" descr="Negotiation Download Png - Negotiation Skills Transparent PNG - 506x289 -  Free Download on NicePNG">
            <a:extLst>
              <a:ext uri="{FF2B5EF4-FFF2-40B4-BE49-F238E27FC236}">
                <a16:creationId xmlns:a16="http://schemas.microsoft.com/office/drawing/2014/main" id="{F62C055E-1A2E-CB18-372F-176792EA8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827213"/>
            <a:ext cx="3916680" cy="377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18590"/>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185402"/>
            <a:ext cx="6820169" cy="1689117"/>
          </a:xfrm>
        </p:spPr>
        <p:txBody>
          <a:bodyPr anchor="b">
            <a:normAutofit fontScale="90000"/>
          </a:bodyPr>
          <a:lstStyle/>
          <a:p>
            <a:br>
              <a:rPr lang="en-US" sz="4100" dirty="0">
                <a:cs typeface="Arial Narrow" charset="0"/>
              </a:rPr>
            </a:br>
            <a:r>
              <a:rPr lang="en-US" sz="4100" dirty="0">
                <a:cs typeface="Arial Narrow" charset="0"/>
              </a:rPr>
              <a:t>What do Employers Value?</a:t>
            </a:r>
            <a:endParaRPr lang="en-US" sz="4100" dirty="0"/>
          </a:p>
        </p:txBody>
      </p:sp>
      <p:sp>
        <p:nvSpPr>
          <p:cNvPr id="3" name="Content Placeholder 2"/>
          <p:cNvSpPr>
            <a:spLocks noGrp="1"/>
          </p:cNvSpPr>
          <p:nvPr>
            <p:ph idx="1"/>
          </p:nvPr>
        </p:nvSpPr>
        <p:spPr>
          <a:xfrm>
            <a:off x="5178791" y="2057399"/>
            <a:ext cx="6820169" cy="4619625"/>
          </a:xfrm>
        </p:spPr>
        <p:txBody>
          <a:bodyPr>
            <a:normAutofit/>
          </a:bodyPr>
          <a:lstStyle/>
          <a:p>
            <a:pPr>
              <a:defRPr/>
            </a:pPr>
            <a:r>
              <a:rPr lang="en-US" dirty="0">
                <a:solidFill>
                  <a:schemeClr val="tx1"/>
                </a:solidFill>
                <a:cs typeface="Arial Narrow" charset="0"/>
              </a:rPr>
              <a:t>Motivated employees who are excited about their work. </a:t>
            </a:r>
          </a:p>
          <a:p>
            <a:pPr>
              <a:defRPr/>
            </a:pPr>
            <a:r>
              <a:rPr lang="en-US" dirty="0">
                <a:solidFill>
                  <a:schemeClr val="tx1"/>
                </a:solidFill>
                <a:cs typeface="Arial Narrow" charset="0"/>
              </a:rPr>
              <a:t>Candidates with skills sets that can add value to their workforce.</a:t>
            </a:r>
          </a:p>
          <a:p>
            <a:pPr>
              <a:defRPr/>
            </a:pPr>
            <a:r>
              <a:rPr lang="en-US" dirty="0">
                <a:solidFill>
                  <a:schemeClr val="tx1"/>
                </a:solidFill>
                <a:cs typeface="Arial Narrow" charset="0"/>
              </a:rPr>
              <a:t>Business solutions that improve the company’s productivity and/or work processes.</a:t>
            </a:r>
          </a:p>
        </p:txBody>
      </p:sp>
      <p:pic>
        <p:nvPicPr>
          <p:cNvPr id="6" name="Picture 5" descr="Person holding a puzzle piece">
            <a:extLst>
              <a:ext uri="{FF2B5EF4-FFF2-40B4-BE49-F238E27FC236}">
                <a16:creationId xmlns:a16="http://schemas.microsoft.com/office/drawing/2014/main" id="{CE5FDC5D-7B85-4A6E-A59F-BD34FBE6AE5B}"/>
              </a:ext>
            </a:extLst>
          </p:cNvPr>
          <p:cNvPicPr>
            <a:picLocks noChangeAspect="1"/>
          </p:cNvPicPr>
          <p:nvPr/>
        </p:nvPicPr>
        <p:blipFill rotWithShape="1">
          <a:blip r:embed="rId2"/>
          <a:srcRect l="27265" r="26940" b="-1"/>
          <a:stretch/>
        </p:blipFill>
        <p:spPr>
          <a:xfrm>
            <a:off x="20" y="10"/>
            <a:ext cx="4635571" cy="6857990"/>
          </a:xfrm>
          <a:prstGeom prst="rect">
            <a:avLst/>
          </a:prstGeom>
          <a:effectLst/>
        </p:spPr>
      </p:pic>
    </p:spTree>
    <p:extLst>
      <p:ext uri="{BB962C8B-B14F-4D97-AF65-F5344CB8AC3E}">
        <p14:creationId xmlns:p14="http://schemas.microsoft.com/office/powerpoint/2010/main" val="60991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838200" y="0"/>
            <a:ext cx="10515600" cy="2087880"/>
          </a:xfrm>
        </p:spPr>
        <p:txBody>
          <a:bodyPr>
            <a:normAutofit/>
          </a:bodyPr>
          <a:lstStyle/>
          <a:p>
            <a:pPr algn="ctr" eaLnBrk="1" hangingPunct="1"/>
            <a:r>
              <a:rPr lang="en-US" dirty="0"/>
              <a:t>Marketing Axiom: FAB</a:t>
            </a:r>
            <a:br>
              <a:rPr lang="en-US" dirty="0"/>
            </a:br>
            <a:r>
              <a:rPr lang="en-US" dirty="0"/>
              <a:t>Features/Advantages/Benefits</a:t>
            </a:r>
          </a:p>
        </p:txBody>
      </p:sp>
      <p:sp>
        <p:nvSpPr>
          <p:cNvPr id="37894" name="Rectangle 3"/>
          <p:cNvSpPr>
            <a:spLocks noGrp="1" noChangeArrowheads="1"/>
          </p:cNvSpPr>
          <p:nvPr>
            <p:ph sz="quarter" idx="1"/>
          </p:nvPr>
        </p:nvSpPr>
        <p:spPr>
          <a:xfrm>
            <a:off x="1111040" y="2295921"/>
            <a:ext cx="10820400" cy="4192767"/>
          </a:xfrm>
          <a:noFill/>
        </p:spPr>
        <p:txBody>
          <a:bodyPr>
            <a:normAutofit/>
          </a:bodyPr>
          <a:lstStyle/>
          <a:p>
            <a:r>
              <a:rPr lang="en-US" sz="4000" i="1" dirty="0">
                <a:latin typeface="Poppins Medium" panose="00000600000000000000" pitchFamily="2" charset="0"/>
                <a:cs typeface="Poppins Medium" panose="00000600000000000000" pitchFamily="2" charset="0"/>
              </a:rPr>
              <a:t>Features</a:t>
            </a:r>
            <a:r>
              <a:rPr lang="en-US" sz="4000" dirty="0">
                <a:latin typeface="Poppins Medium" panose="00000600000000000000" pitchFamily="2" charset="0"/>
                <a:cs typeface="Poppins Medium" panose="00000600000000000000" pitchFamily="2" charset="0"/>
              </a:rPr>
              <a:t> </a:t>
            </a:r>
            <a:r>
              <a:rPr lang="en-US" sz="4000" u="sng" dirty="0">
                <a:solidFill>
                  <a:srgbClr val="273466"/>
                </a:solidFill>
                <a:latin typeface="Poppins Medium" panose="00000600000000000000" pitchFamily="2" charset="0"/>
                <a:cs typeface="Poppins Medium" panose="00000600000000000000" pitchFamily="2" charset="0"/>
              </a:rPr>
              <a:t>describe</a:t>
            </a:r>
            <a:r>
              <a:rPr lang="en-US" sz="4000" dirty="0">
                <a:latin typeface="Poppins Medium" panose="00000600000000000000" pitchFamily="2" charset="0"/>
                <a:cs typeface="Poppins Medium" panose="00000600000000000000" pitchFamily="2" charset="0"/>
              </a:rPr>
              <a:t> the product, service or characteristic</a:t>
            </a:r>
          </a:p>
          <a:p>
            <a:r>
              <a:rPr lang="en-US" sz="4000" i="1" dirty="0">
                <a:latin typeface="Poppins Medium" panose="00000600000000000000" pitchFamily="2" charset="0"/>
                <a:cs typeface="Poppins Medium" panose="00000600000000000000" pitchFamily="2" charset="0"/>
              </a:rPr>
              <a:t>Advantages</a:t>
            </a:r>
            <a:r>
              <a:rPr lang="en-US" sz="4000" dirty="0">
                <a:latin typeface="Poppins Medium" panose="00000600000000000000" pitchFamily="2" charset="0"/>
                <a:cs typeface="Poppins Medium" panose="00000600000000000000" pitchFamily="2" charset="0"/>
              </a:rPr>
              <a:t> explain </a:t>
            </a:r>
            <a:r>
              <a:rPr lang="en-US" sz="4000" u="sng" dirty="0">
                <a:solidFill>
                  <a:srgbClr val="273466"/>
                </a:solidFill>
                <a:latin typeface="Poppins Medium" panose="00000600000000000000" pitchFamily="2" charset="0"/>
                <a:cs typeface="Poppins Medium" panose="00000600000000000000" pitchFamily="2" charset="0"/>
              </a:rPr>
              <a:t>what the user gains</a:t>
            </a:r>
            <a:r>
              <a:rPr lang="en-US" sz="4000" dirty="0">
                <a:solidFill>
                  <a:schemeClr val="accent1">
                    <a:lumMod val="75000"/>
                  </a:schemeClr>
                </a:solidFill>
                <a:latin typeface="Poppins Medium" panose="00000600000000000000" pitchFamily="2" charset="0"/>
                <a:cs typeface="Poppins Medium" panose="00000600000000000000" pitchFamily="2" charset="0"/>
              </a:rPr>
              <a:t> </a:t>
            </a:r>
            <a:r>
              <a:rPr lang="en-US" sz="4000" dirty="0">
                <a:latin typeface="Poppins Medium" panose="00000600000000000000" pitchFamily="2" charset="0"/>
                <a:cs typeface="Poppins Medium" panose="00000600000000000000" pitchFamily="2" charset="0"/>
              </a:rPr>
              <a:t>form the features</a:t>
            </a:r>
          </a:p>
          <a:p>
            <a:r>
              <a:rPr lang="en-US" sz="4000" dirty="0">
                <a:latin typeface="Poppins Medium" panose="00000600000000000000" pitchFamily="2" charset="0"/>
                <a:cs typeface="Poppins Medium" panose="00000600000000000000" pitchFamily="2" charset="0"/>
              </a:rPr>
              <a:t>Benefits explain the </a:t>
            </a:r>
            <a:r>
              <a:rPr lang="en-US" sz="4000" u="sng" dirty="0">
                <a:solidFill>
                  <a:srgbClr val="273466"/>
                </a:solidFill>
                <a:latin typeface="Poppins Medium" panose="00000600000000000000" pitchFamily="2" charset="0"/>
                <a:cs typeface="Poppins Medium" panose="00000600000000000000" pitchFamily="2" charset="0"/>
              </a:rPr>
              <a:t>outcomes of gains</a:t>
            </a:r>
            <a:r>
              <a:rPr lang="en-US" sz="4000" dirty="0">
                <a:latin typeface="Poppins Medium" panose="00000600000000000000" pitchFamily="2" charset="0"/>
                <a:cs typeface="Poppins Medium" panose="00000600000000000000" pitchFamily="2" charset="0"/>
              </a:rPr>
              <a:t>: </a:t>
            </a:r>
          </a:p>
        </p:txBody>
      </p:sp>
    </p:spTree>
    <p:extLst>
      <p:ext uri="{BB962C8B-B14F-4D97-AF65-F5344CB8AC3E}">
        <p14:creationId xmlns:p14="http://schemas.microsoft.com/office/powerpoint/2010/main" val="196464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26720" y="0"/>
            <a:ext cx="11399520" cy="1234440"/>
          </a:xfrm>
        </p:spPr>
        <p:txBody>
          <a:bodyPr/>
          <a:lstStyle/>
          <a:p>
            <a:pPr eaLnBrk="1" hangingPunct="1"/>
            <a:r>
              <a:rPr lang="en-US" dirty="0"/>
              <a:t>Reframing ROY </a:t>
            </a:r>
          </a:p>
        </p:txBody>
      </p:sp>
      <p:sp>
        <p:nvSpPr>
          <p:cNvPr id="284675" name="Rectangle 3"/>
          <p:cNvSpPr>
            <a:spLocks noGrp="1" noChangeArrowheads="1"/>
          </p:cNvSpPr>
          <p:nvPr>
            <p:ph type="body" sz="half" idx="1"/>
          </p:nvPr>
        </p:nvSpPr>
        <p:spPr>
          <a:xfrm>
            <a:off x="563880" y="1097280"/>
            <a:ext cx="4998721" cy="4937760"/>
          </a:xfrm>
        </p:spPr>
        <p:txBody>
          <a:bodyPr>
            <a:normAutofit fontScale="92500" lnSpcReduction="20000"/>
          </a:bodyPr>
          <a:lstStyle/>
          <a:p>
            <a:pPr eaLnBrk="1" hangingPunct="1">
              <a:buFontTx/>
              <a:buNone/>
            </a:pPr>
            <a:r>
              <a:rPr lang="en-US" u="sng" dirty="0"/>
              <a:t>What his file said:</a:t>
            </a:r>
          </a:p>
          <a:p>
            <a:pPr eaLnBrk="1" hangingPunct="1"/>
            <a:r>
              <a:rPr lang="en-US" dirty="0"/>
              <a:t>Attention deficit</a:t>
            </a:r>
          </a:p>
          <a:p>
            <a:pPr eaLnBrk="1" hangingPunct="1"/>
            <a:r>
              <a:rPr lang="en-US" dirty="0"/>
              <a:t>Developmental disability</a:t>
            </a:r>
          </a:p>
          <a:p>
            <a:pPr eaLnBrk="1" hangingPunct="1"/>
            <a:r>
              <a:rPr lang="en-US" dirty="0"/>
              <a:t>Bombed out of 3 work programs </a:t>
            </a:r>
          </a:p>
          <a:p>
            <a:pPr eaLnBrk="1" hangingPunct="1"/>
            <a:r>
              <a:rPr lang="en-US" dirty="0"/>
              <a:t>Can’t sit still or focus </a:t>
            </a:r>
          </a:p>
          <a:p>
            <a:pPr eaLnBrk="1" hangingPunct="1"/>
            <a:r>
              <a:rPr lang="en-US" dirty="0"/>
              <a:t>Late – constantly calling in sick</a:t>
            </a:r>
          </a:p>
          <a:p>
            <a:pPr eaLnBrk="1" hangingPunct="1"/>
            <a:r>
              <a:rPr lang="en-US" dirty="0"/>
              <a:t>Bad attitude, aggressive, violent</a:t>
            </a:r>
          </a:p>
          <a:p>
            <a:pPr eaLnBrk="1" hangingPunct="1"/>
            <a:r>
              <a:rPr lang="en-US" dirty="0"/>
              <a:t>Limited academics, can’t read or write, no computer skills, </a:t>
            </a:r>
          </a:p>
        </p:txBody>
      </p:sp>
      <p:sp>
        <p:nvSpPr>
          <p:cNvPr id="284676" name="Rectangle 4"/>
          <p:cNvSpPr>
            <a:spLocks noGrp="1" noChangeArrowheads="1"/>
          </p:cNvSpPr>
          <p:nvPr>
            <p:ph type="body" sz="half" idx="2"/>
          </p:nvPr>
        </p:nvSpPr>
        <p:spPr>
          <a:xfrm>
            <a:off x="6263640" y="1249365"/>
            <a:ext cx="5227320" cy="4800600"/>
          </a:xfrm>
        </p:spPr>
        <p:txBody>
          <a:bodyPr>
            <a:normAutofit/>
          </a:bodyPr>
          <a:lstStyle/>
          <a:p>
            <a:pPr eaLnBrk="1" hangingPunct="1">
              <a:buFontTx/>
              <a:buNone/>
            </a:pPr>
            <a:r>
              <a:rPr lang="en-US" sz="2600" u="sng" dirty="0"/>
              <a:t>What we said:</a:t>
            </a:r>
          </a:p>
          <a:p>
            <a:pPr eaLnBrk="1" hangingPunct="1"/>
            <a:r>
              <a:rPr lang="en-US" sz="2600" dirty="0"/>
              <a:t>Active guy</a:t>
            </a:r>
          </a:p>
          <a:p>
            <a:pPr eaLnBrk="1" hangingPunct="1"/>
            <a:r>
              <a:rPr lang="en-US" sz="2600" dirty="0"/>
              <a:t>Very outgoing</a:t>
            </a:r>
          </a:p>
          <a:p>
            <a:pPr eaLnBrk="1" hangingPunct="1"/>
            <a:r>
              <a:rPr lang="en-US" sz="2600" dirty="0"/>
              <a:t>Likes to move</a:t>
            </a:r>
          </a:p>
          <a:p>
            <a:pPr eaLnBrk="1" hangingPunct="1"/>
            <a:r>
              <a:rPr lang="en-US" sz="2600" dirty="0"/>
              <a:t>Loves variety</a:t>
            </a:r>
          </a:p>
          <a:p>
            <a:pPr eaLnBrk="1" hangingPunct="1"/>
            <a:r>
              <a:rPr lang="en-US" sz="2600" dirty="0"/>
              <a:t>Can match numbers and use site words</a:t>
            </a:r>
          </a:p>
          <a:p>
            <a:pPr eaLnBrk="1" hangingPunct="1"/>
            <a:r>
              <a:rPr lang="en-US" sz="2600" dirty="0"/>
              <a:t>Loves </a:t>
            </a:r>
            <a:r>
              <a:rPr lang="en-US" sz="2600" u="sng" dirty="0"/>
              <a:t>expensive</a:t>
            </a:r>
            <a:r>
              <a:rPr lang="en-US" sz="2600" dirty="0"/>
              <a:t> cars</a:t>
            </a:r>
          </a:p>
        </p:txBody>
      </p:sp>
    </p:spTree>
    <p:extLst>
      <p:ext uri="{BB962C8B-B14F-4D97-AF65-F5344CB8AC3E}">
        <p14:creationId xmlns:p14="http://schemas.microsoft.com/office/powerpoint/2010/main" val="3064823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4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4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46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467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467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467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467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4676">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4676">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P spid="28467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FCBE-8AB8-294C-B09A-D5045B0EB82C}"/>
              </a:ext>
            </a:extLst>
          </p:cNvPr>
          <p:cNvSpPr>
            <a:spLocks noGrp="1"/>
          </p:cNvSpPr>
          <p:nvPr>
            <p:ph type="title"/>
          </p:nvPr>
        </p:nvSpPr>
        <p:spPr>
          <a:xfrm>
            <a:off x="1167384" y="106748"/>
            <a:ext cx="10515600" cy="1325563"/>
          </a:xfrm>
        </p:spPr>
        <p:txBody>
          <a:bodyPr>
            <a:normAutofit/>
          </a:bodyPr>
          <a:lstStyle/>
          <a:p>
            <a:r>
              <a:rPr lang="en-US" sz="4800" dirty="0"/>
              <a:t>Features/Advantages/Benefits  </a:t>
            </a:r>
          </a:p>
        </p:txBody>
      </p:sp>
      <p:sp>
        <p:nvSpPr>
          <p:cNvPr id="4" name="Content Placeholder 3">
            <a:extLst>
              <a:ext uri="{FF2B5EF4-FFF2-40B4-BE49-F238E27FC236}">
                <a16:creationId xmlns:a16="http://schemas.microsoft.com/office/drawing/2014/main" id="{CACF61C6-5FB2-B54A-AD83-A3198DA8C667}"/>
              </a:ext>
            </a:extLst>
          </p:cNvPr>
          <p:cNvSpPr>
            <a:spLocks noGrp="1"/>
          </p:cNvSpPr>
          <p:nvPr>
            <p:ph sz="half" idx="4294967295"/>
          </p:nvPr>
        </p:nvSpPr>
        <p:spPr>
          <a:xfrm>
            <a:off x="7330440" y="1920694"/>
            <a:ext cx="4577080" cy="4203879"/>
          </a:xfrm>
        </p:spPr>
        <p:txBody>
          <a:bodyPr/>
          <a:lstStyle/>
          <a:p>
            <a:pPr marL="0" indent="0" algn="ctr">
              <a:buNone/>
            </a:pPr>
            <a:endParaRPr lang="en-US" dirty="0"/>
          </a:p>
          <a:p>
            <a:pPr marL="0" indent="0" algn="ctr">
              <a:buNone/>
            </a:pPr>
            <a:endParaRPr lang="en-US" dirty="0"/>
          </a:p>
        </p:txBody>
      </p:sp>
      <p:pic>
        <p:nvPicPr>
          <p:cNvPr id="3074" name="Picture 2" descr="2,034 Features Advantages Benefits Images, Stock Photos &amp; Vectors |  Shutterstock">
            <a:extLst>
              <a:ext uri="{FF2B5EF4-FFF2-40B4-BE49-F238E27FC236}">
                <a16:creationId xmlns:a16="http://schemas.microsoft.com/office/drawing/2014/main" id="{6C8EDD85-1174-03F0-9597-C77F3926A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88"/>
          <a:stretch/>
        </p:blipFill>
        <p:spPr bwMode="auto">
          <a:xfrm>
            <a:off x="1098280" y="1920693"/>
            <a:ext cx="3784616" cy="35311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39801B-6DF3-9CA3-A173-8D187194BB18}"/>
              </a:ext>
            </a:extLst>
          </p:cNvPr>
          <p:cNvSpPr txBox="1"/>
          <p:nvPr/>
        </p:nvSpPr>
        <p:spPr>
          <a:xfrm>
            <a:off x="4882896" y="1383596"/>
            <a:ext cx="7024624" cy="4524315"/>
          </a:xfrm>
          <a:prstGeom prst="rect">
            <a:avLst/>
          </a:prstGeom>
          <a:noFill/>
        </p:spPr>
        <p:txBody>
          <a:bodyPr wrap="square">
            <a:spAutoFit/>
          </a:bodyPr>
          <a:lstStyle/>
          <a:p>
            <a:r>
              <a:rPr lang="en-US" sz="3200" dirty="0">
                <a:latin typeface="Poppins Medium" panose="00000600000000000000" pitchFamily="2" charset="0"/>
                <a:cs typeface="Poppins Medium" panose="00000600000000000000" pitchFamily="2" charset="0"/>
              </a:rPr>
              <a:t>Examples:</a:t>
            </a:r>
          </a:p>
          <a:p>
            <a:pPr lvl="1"/>
            <a:r>
              <a:rPr lang="en-US" sz="2800" i="1" dirty="0">
                <a:latin typeface="Poppins Medium" panose="00000600000000000000" pitchFamily="2" charset="0"/>
                <a:cs typeface="Poppins Medium" panose="00000600000000000000" pitchFamily="2" charset="0"/>
              </a:rPr>
              <a:t>Toothpaste with a stain-removing formula</a:t>
            </a:r>
            <a:r>
              <a:rPr lang="en-US" sz="2800" dirty="0">
                <a:latin typeface="Poppins Medium" panose="00000600000000000000" pitchFamily="2" charset="0"/>
                <a:cs typeface="Poppins Medium" panose="00000600000000000000" pitchFamily="2" charset="0"/>
              </a:rPr>
              <a:t>, that's a feature. The advantage, is whiter teeth, the benefit is </a:t>
            </a:r>
            <a:r>
              <a:rPr lang="en-US" sz="2800" b="1" dirty="0">
                <a:latin typeface="Poppins Medium" panose="00000600000000000000" pitchFamily="2" charset="0"/>
                <a:cs typeface="Poppins Medium" panose="00000600000000000000" pitchFamily="2" charset="0"/>
              </a:rPr>
              <a:t>More Dates</a:t>
            </a:r>
            <a:r>
              <a:rPr lang="en-US" sz="2800" dirty="0">
                <a:latin typeface="Poppins Medium" panose="00000600000000000000" pitchFamily="2" charset="0"/>
                <a:cs typeface="Poppins Medium" panose="00000600000000000000" pitchFamily="2" charset="0"/>
              </a:rPr>
              <a:t>.</a:t>
            </a:r>
          </a:p>
          <a:p>
            <a:pPr lvl="1"/>
            <a:endParaRPr lang="en-US" sz="2800" dirty="0">
              <a:latin typeface="Poppins Medium" panose="00000600000000000000" pitchFamily="2" charset="0"/>
              <a:cs typeface="Poppins Medium" panose="00000600000000000000" pitchFamily="2" charset="0"/>
            </a:endParaRPr>
          </a:p>
          <a:p>
            <a:pPr lvl="1"/>
            <a:r>
              <a:rPr lang="en-US" sz="2800" i="1" dirty="0">
                <a:latin typeface="Poppins Medium" panose="00000600000000000000" pitchFamily="2" charset="0"/>
                <a:cs typeface="Poppins Medium" panose="00000600000000000000" pitchFamily="2" charset="0"/>
              </a:rPr>
              <a:t>Anti-lock brakes </a:t>
            </a:r>
            <a:r>
              <a:rPr lang="en-US" sz="2800" dirty="0">
                <a:latin typeface="Poppins Medium" panose="00000600000000000000" pitchFamily="2" charset="0"/>
                <a:cs typeface="Poppins Medium" panose="00000600000000000000" pitchFamily="2" charset="0"/>
              </a:rPr>
              <a:t>are the features on a car, Advantage is car doesn’t skid on ice,  benefit is consumer safety, </a:t>
            </a:r>
            <a:r>
              <a:rPr lang="en-US" sz="2800" b="1" dirty="0">
                <a:latin typeface="Poppins Medium" panose="00000600000000000000" pitchFamily="2" charset="0"/>
                <a:cs typeface="Poppins Medium" panose="00000600000000000000" pitchFamily="2" charset="0"/>
              </a:rPr>
              <a:t>Saves Lives</a:t>
            </a:r>
            <a:r>
              <a:rPr lang="en-US" sz="2800" dirty="0">
                <a:latin typeface="Poppins Medium" panose="00000600000000000000" pitchFamily="2" charset="0"/>
                <a:cs typeface="Poppins Medium" panose="00000600000000000000" pitchFamily="2" charset="0"/>
              </a:rPr>
              <a:t>.</a:t>
            </a:r>
            <a:r>
              <a:rPr lang="en-US" sz="3200" dirty="0">
                <a:latin typeface="Poppins Medium" panose="00000600000000000000" pitchFamily="2" charset="0"/>
                <a:cs typeface="Poppins Medium" panose="00000600000000000000" pitchFamily="2" charset="0"/>
              </a:rPr>
              <a:t>	</a:t>
            </a:r>
          </a:p>
        </p:txBody>
      </p:sp>
    </p:spTree>
    <p:extLst>
      <p:ext uri="{BB962C8B-B14F-4D97-AF65-F5344CB8AC3E}">
        <p14:creationId xmlns:p14="http://schemas.microsoft.com/office/powerpoint/2010/main" val="194795650"/>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rot="10800000" flipV="1">
            <a:off x="1187260" y="1690688"/>
            <a:ext cx="7022020" cy="4435792"/>
          </a:xfrm>
          <a:solidFill>
            <a:schemeClr val="bg1"/>
          </a:solidFill>
          <a:ln>
            <a:miter lim="800000"/>
            <a:headEnd/>
            <a:tailEnd/>
          </a:ln>
        </p:spPr>
        <p:txBody>
          <a:bodyPr>
            <a:normAutofit fontScale="90000"/>
          </a:bodyPr>
          <a:lstStyle/>
          <a:p>
            <a:pPr>
              <a:lnSpc>
                <a:spcPct val="100000"/>
              </a:lnSpc>
            </a:pPr>
            <a:br>
              <a:rPr lang="en-US" sz="4000" dirty="0">
                <a:latin typeface="Poppins Medium" panose="00000600000000000000" pitchFamily="2" charset="0"/>
                <a:cs typeface="Poppins Medium" panose="00000600000000000000" pitchFamily="2" charset="0"/>
              </a:rPr>
            </a:br>
            <a:br>
              <a:rPr lang="en-US" sz="4000" dirty="0">
                <a:latin typeface="Poppins Medium" panose="00000600000000000000" pitchFamily="2" charset="0"/>
                <a:cs typeface="Poppins Medium" panose="00000600000000000000" pitchFamily="2" charset="0"/>
              </a:rPr>
            </a:br>
            <a:r>
              <a:rPr lang="en-US" sz="4000" b="0" dirty="0">
                <a:solidFill>
                  <a:schemeClr val="bg2">
                    <a:lumMod val="25000"/>
                  </a:schemeClr>
                </a:solidFill>
                <a:latin typeface="Poppins Medium" panose="00000600000000000000" pitchFamily="2" charset="0"/>
                <a:cs typeface="Poppins Medium" panose="00000600000000000000" pitchFamily="2" charset="0"/>
              </a:rPr>
              <a:t>List the “features” and “benefits” of the chair you are sitting on. For every feature, create at least one benefit.</a:t>
            </a:r>
            <a:br>
              <a:rPr lang="en-US" sz="4000" b="0" dirty="0">
                <a:solidFill>
                  <a:schemeClr val="bg2">
                    <a:lumMod val="25000"/>
                  </a:schemeClr>
                </a:solidFill>
                <a:latin typeface="Poppins Medium" panose="00000600000000000000" pitchFamily="2" charset="0"/>
                <a:cs typeface="Poppins Medium" panose="00000600000000000000" pitchFamily="2" charset="0"/>
              </a:rPr>
            </a:br>
            <a:br>
              <a:rPr lang="en-US" sz="4000" b="0" dirty="0">
                <a:solidFill>
                  <a:schemeClr val="bg2">
                    <a:lumMod val="25000"/>
                  </a:schemeClr>
                </a:solidFill>
                <a:latin typeface="Poppins Medium" panose="00000600000000000000" pitchFamily="2" charset="0"/>
                <a:cs typeface="Poppins Medium" panose="00000600000000000000" pitchFamily="2" charset="0"/>
              </a:rPr>
            </a:br>
            <a:r>
              <a:rPr lang="en-US" sz="4000" b="0" dirty="0">
                <a:solidFill>
                  <a:schemeClr val="bg2">
                    <a:lumMod val="25000"/>
                  </a:schemeClr>
                </a:solidFill>
                <a:latin typeface="Poppins Medium" panose="00000600000000000000" pitchFamily="2" charset="0"/>
                <a:cs typeface="Poppins Medium" panose="00000600000000000000" pitchFamily="2" charset="0"/>
              </a:rPr>
              <a:t>Now Let’s do the same for your services…</a:t>
            </a:r>
            <a:br>
              <a:rPr lang="en-US" sz="4000" dirty="0">
                <a:solidFill>
                  <a:schemeClr val="bg2">
                    <a:lumMod val="25000"/>
                  </a:schemeClr>
                </a:solidFill>
                <a:latin typeface="Poppins Medium" panose="00000600000000000000" pitchFamily="2" charset="0"/>
                <a:cs typeface="Poppins Medium" panose="00000600000000000000" pitchFamily="2" charset="0"/>
              </a:rPr>
            </a:br>
            <a:br>
              <a:rPr lang="en-US" sz="4000" dirty="0">
                <a:solidFill>
                  <a:schemeClr val="bg2">
                    <a:lumMod val="25000"/>
                  </a:schemeClr>
                </a:solidFill>
              </a:rPr>
            </a:br>
            <a:endParaRPr lang="en-US" altLang="en-US" sz="4400" dirty="0">
              <a:solidFill>
                <a:schemeClr val="bg2">
                  <a:lumMod val="25000"/>
                </a:schemeClr>
              </a:solidFill>
              <a:cs typeface="Arial Narrow" panose="020B0606020202030204" pitchFamily="34" charset="0"/>
            </a:endParaRPr>
          </a:p>
        </p:txBody>
      </p:sp>
      <p:sp>
        <p:nvSpPr>
          <p:cNvPr id="2" name="TextBox 1">
            <a:extLst>
              <a:ext uri="{FF2B5EF4-FFF2-40B4-BE49-F238E27FC236}">
                <a16:creationId xmlns:a16="http://schemas.microsoft.com/office/drawing/2014/main" id="{289A8CE9-051B-86E4-4C45-04024B94F5A3}"/>
              </a:ext>
            </a:extLst>
          </p:cNvPr>
          <p:cNvSpPr txBox="1"/>
          <p:nvPr/>
        </p:nvSpPr>
        <p:spPr>
          <a:xfrm>
            <a:off x="1295400" y="685800"/>
            <a:ext cx="7802880" cy="830997"/>
          </a:xfrm>
          <a:prstGeom prst="rect">
            <a:avLst/>
          </a:prstGeom>
          <a:noFill/>
        </p:spPr>
        <p:txBody>
          <a:bodyPr wrap="square" rtlCol="0">
            <a:spAutoFit/>
          </a:bodyPr>
          <a:lstStyle/>
          <a:p>
            <a:r>
              <a:rPr lang="en-US" sz="4800" dirty="0">
                <a:solidFill>
                  <a:srgbClr val="002060"/>
                </a:solidFill>
                <a:latin typeface="Poppins ExtraBold" panose="00000900000000000000" pitchFamily="2" charset="0"/>
                <a:cs typeface="Poppins ExtraBold" panose="00000900000000000000" pitchFamily="2" charset="0"/>
              </a:rPr>
              <a:t>Features to Benefits</a:t>
            </a:r>
          </a:p>
        </p:txBody>
      </p:sp>
      <p:pic>
        <p:nvPicPr>
          <p:cNvPr id="2050" name="Picture 2" descr="Office Chair - Office Chair Clipart Black And White, HD Png Download ,  Transparent Png Image - PNGitem">
            <a:extLst>
              <a:ext uri="{FF2B5EF4-FFF2-40B4-BE49-F238E27FC236}">
                <a16:creationId xmlns:a16="http://schemas.microsoft.com/office/drawing/2014/main" id="{BDC68A2B-1021-2227-CCAE-C73536606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44" y="1813560"/>
            <a:ext cx="2987176" cy="368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52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ppt_x"/>
                                          </p:val>
                                        </p:tav>
                                        <p:tav tm="100000">
                                          <p:val>
                                            <p:strVal val="#ppt_x"/>
                                          </p:val>
                                        </p:tav>
                                      </p:tavLst>
                                    </p:anim>
                                    <p:anim calcmode="lin" valueType="num">
                                      <p:cBhvr additive="base">
                                        <p:cTn id="8" dur="500" fill="hold"/>
                                        <p:tgtEl>
                                          <p:spTgt spid="92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1905000" y="6400801"/>
            <a:ext cx="762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6E57D7-3EE5-4907-B862-043965EDA0D4}" type="slidenum">
              <a:rPr lang="en-US" altLang="en-US" sz="1200">
                <a:solidFill>
                  <a:srgbClr val="7F7F7F"/>
                </a:solidFill>
                <a:latin typeface="Arial Narrow" panose="020B0606020202030204" pitchFamily="34" charset="0"/>
                <a:ea typeface="ＭＳ Ｐゴシック" panose="020B0600070205080204" pitchFamily="34" charset="-128"/>
              </a:rPr>
              <a:pPr algn="ctr" eaLnBrk="1" hangingPunct="1"/>
              <a:t>82</a:t>
            </a:fld>
            <a:endParaRPr lang="en-US" altLang="en-US" sz="1200">
              <a:solidFill>
                <a:srgbClr val="7F7F7F"/>
              </a:solidFill>
              <a:latin typeface="Arial Narrow" panose="020B0606020202030204" pitchFamily="34" charset="0"/>
              <a:ea typeface="ＭＳ Ｐゴシック" panose="020B0600070205080204" pitchFamily="34" charset="-128"/>
            </a:endParaRPr>
          </a:p>
        </p:txBody>
      </p:sp>
      <p:sp>
        <p:nvSpPr>
          <p:cNvPr id="18435" name="Title 1"/>
          <p:cNvSpPr>
            <a:spLocks noGrp="1"/>
          </p:cNvSpPr>
          <p:nvPr>
            <p:ph type="title"/>
          </p:nvPr>
        </p:nvSpPr>
        <p:spPr>
          <a:xfrm>
            <a:off x="1167384" y="335598"/>
            <a:ext cx="10515600" cy="1325563"/>
          </a:xfrm>
        </p:spPr>
        <p:txBody>
          <a:bodyPr vert="horz" lIns="0" tIns="0" rIns="0" bIns="0" rtlCol="0" anchor="ctr">
            <a:normAutofit/>
          </a:bodyPr>
          <a:lstStyle/>
          <a:p>
            <a:r>
              <a:rPr lang="en-US" altLang="en-US" sz="4800" dirty="0"/>
              <a:t>Features of </a:t>
            </a:r>
            <a:br>
              <a:rPr lang="en-US" altLang="en-US" sz="4800" dirty="0"/>
            </a:br>
            <a:r>
              <a:rPr lang="en-US" altLang="en-US" sz="4800" dirty="0"/>
              <a:t>Our Employment Services</a:t>
            </a:r>
          </a:p>
        </p:txBody>
      </p:sp>
      <p:sp>
        <p:nvSpPr>
          <p:cNvPr id="18436" name="Text Placeholder 2"/>
          <p:cNvSpPr>
            <a:spLocks noGrp="1"/>
          </p:cNvSpPr>
          <p:nvPr>
            <p:ph idx="1"/>
          </p:nvPr>
        </p:nvSpPr>
        <p:spPr>
          <a:xfrm>
            <a:off x="1167384" y="2011681"/>
            <a:ext cx="10296144" cy="4160519"/>
          </a:xfrm>
        </p:spPr>
        <p:txBody>
          <a:bodyPr vert="horz" lIns="0" tIns="0" rIns="0" bIns="0" rtlCol="0">
            <a:normAutofit/>
          </a:bodyPr>
          <a:lstStyle/>
          <a:p>
            <a:r>
              <a:rPr lang="en-US" altLang="en-US" sz="3200" dirty="0"/>
              <a:t>Trained, professional </a:t>
            </a:r>
            <a:r>
              <a:rPr lang="en-US" altLang="en-US" sz="3200" i="1" dirty="0"/>
              <a:t>Employment Consultant</a:t>
            </a:r>
          </a:p>
          <a:p>
            <a:r>
              <a:rPr lang="en-US" altLang="en-US" sz="3200" dirty="0"/>
              <a:t>Applicant screening and training </a:t>
            </a:r>
          </a:p>
          <a:p>
            <a:r>
              <a:rPr lang="en-US" altLang="en-US" sz="3200" dirty="0"/>
              <a:t>Training and Consultation</a:t>
            </a:r>
          </a:p>
          <a:p>
            <a:r>
              <a:rPr lang="en-US" altLang="en-US" sz="3200" dirty="0"/>
              <a:t>Pool of Applicants</a:t>
            </a:r>
          </a:p>
          <a:p>
            <a:endParaRPr lang="en-US" altLang="en-US" dirty="0"/>
          </a:p>
        </p:txBody>
      </p:sp>
    </p:spTree>
    <p:extLst>
      <p:ext uri="{BB962C8B-B14F-4D97-AF65-F5344CB8AC3E}">
        <p14:creationId xmlns:p14="http://schemas.microsoft.com/office/powerpoint/2010/main" val="3497445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6F0-6FC7-9028-213B-C779C315316E}"/>
              </a:ext>
            </a:extLst>
          </p:cNvPr>
          <p:cNvSpPr>
            <a:spLocks noGrp="1"/>
          </p:cNvSpPr>
          <p:nvPr>
            <p:ph type="title"/>
          </p:nvPr>
        </p:nvSpPr>
        <p:spPr>
          <a:xfrm>
            <a:off x="1030224" y="185875"/>
            <a:ext cx="10515600" cy="1325563"/>
          </a:xfrm>
        </p:spPr>
        <p:txBody>
          <a:bodyPr>
            <a:normAutofit/>
          </a:bodyPr>
          <a:lstStyle/>
          <a:p>
            <a:r>
              <a:rPr lang="en-US" altLang="en-US" b="1" dirty="0">
                <a:solidFill>
                  <a:srgbClr val="273466"/>
                </a:solidFill>
                <a:latin typeface="Poppins" panose="00000500000000000000" pitchFamily="2" charset="0"/>
                <a:cs typeface="Poppins" panose="00000500000000000000" pitchFamily="2" charset="0"/>
              </a:rPr>
              <a:t>Advantage of Using Our Services</a:t>
            </a:r>
            <a:endParaRPr lang="en-US" dirty="0"/>
          </a:p>
        </p:txBody>
      </p:sp>
      <p:sp>
        <p:nvSpPr>
          <p:cNvPr id="3" name="Content Placeholder 2">
            <a:extLst>
              <a:ext uri="{FF2B5EF4-FFF2-40B4-BE49-F238E27FC236}">
                <a16:creationId xmlns:a16="http://schemas.microsoft.com/office/drawing/2014/main" id="{ACABE72F-30FE-9B48-1E24-457EA50584C7}"/>
              </a:ext>
            </a:extLst>
          </p:cNvPr>
          <p:cNvSpPr>
            <a:spLocks noGrp="1"/>
          </p:cNvSpPr>
          <p:nvPr>
            <p:ph idx="1"/>
          </p:nvPr>
        </p:nvSpPr>
        <p:spPr>
          <a:xfrm>
            <a:off x="1030224" y="1255037"/>
            <a:ext cx="10515600" cy="4962884"/>
          </a:xfrm>
        </p:spPr>
        <p:txBody>
          <a:bodyPr>
            <a:normAutofit fontScale="92500"/>
          </a:bodyPr>
          <a:lstStyle/>
          <a:p>
            <a:r>
              <a:rPr lang="en-US" altLang="en-US" dirty="0"/>
              <a:t>Makes it easy to find pre-screened, qualified candidates</a:t>
            </a:r>
          </a:p>
          <a:p>
            <a:r>
              <a:rPr lang="en-US" altLang="en-US" dirty="0"/>
              <a:t>Support in onboarding, training and problem-solving with a new employee</a:t>
            </a:r>
          </a:p>
          <a:p>
            <a:r>
              <a:rPr lang="en-US" altLang="en-US" dirty="0"/>
              <a:t>Resources and expertise in accommodations and teaching strategies</a:t>
            </a:r>
          </a:p>
          <a:p>
            <a:r>
              <a:rPr lang="en-US" dirty="0"/>
              <a:t>Customizing a</a:t>
            </a:r>
            <a:r>
              <a:rPr lang="en-US" sz="2800" dirty="0"/>
              <a:t> job can improve workflow and reduce waste</a:t>
            </a:r>
          </a:p>
          <a:p>
            <a:r>
              <a:rPr lang="en-US" altLang="en-US" dirty="0"/>
              <a:t>Providers </a:t>
            </a:r>
            <a:r>
              <a:rPr lang="en-US" altLang="en-US" i="1" dirty="0"/>
              <a:t>fresh set of eyes</a:t>
            </a:r>
            <a:r>
              <a:rPr lang="en-US" altLang="en-US" dirty="0"/>
              <a:t>, an “outsider perspective”</a:t>
            </a:r>
          </a:p>
          <a:p>
            <a:r>
              <a:rPr lang="en-US" sz="2800" dirty="0"/>
              <a:t>Diversifies the workforce</a:t>
            </a:r>
          </a:p>
          <a:p>
            <a:r>
              <a:rPr lang="en-US" sz="2800" dirty="0"/>
              <a:t>Provides productive, dependable, loyal employees</a:t>
            </a:r>
            <a:endParaRPr lang="en-US" altLang="en-US" dirty="0"/>
          </a:p>
          <a:p>
            <a:r>
              <a:rPr lang="en-US" altLang="en-US" dirty="0"/>
              <a:t> Employers can tailor positions to support busy teams or address fluctuations (seasonal needs or rush times)</a:t>
            </a:r>
          </a:p>
          <a:p>
            <a:endParaRPr lang="en-US" dirty="0"/>
          </a:p>
        </p:txBody>
      </p:sp>
    </p:spTree>
    <p:extLst>
      <p:ext uri="{BB962C8B-B14F-4D97-AF65-F5344CB8AC3E}">
        <p14:creationId xmlns:p14="http://schemas.microsoft.com/office/powerpoint/2010/main" val="3304945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733" y="78633"/>
            <a:ext cx="10515600" cy="1132779"/>
          </a:xfrm>
        </p:spPr>
        <p:txBody>
          <a:bodyPr>
            <a:normAutofit/>
          </a:bodyPr>
          <a:lstStyle/>
          <a:p>
            <a:r>
              <a:rPr lang="en-US" dirty="0"/>
              <a:t>Benefits for Employers</a:t>
            </a:r>
          </a:p>
        </p:txBody>
      </p:sp>
      <p:sp>
        <p:nvSpPr>
          <p:cNvPr id="3" name="Content Placeholder 2"/>
          <p:cNvSpPr>
            <a:spLocks noGrp="1"/>
          </p:cNvSpPr>
          <p:nvPr>
            <p:ph idx="1"/>
          </p:nvPr>
        </p:nvSpPr>
        <p:spPr>
          <a:xfrm>
            <a:off x="1139302" y="1188720"/>
            <a:ext cx="10808858" cy="5242560"/>
          </a:xfrm>
        </p:spPr>
        <p:txBody>
          <a:bodyPr>
            <a:normAutofit fontScale="92500"/>
          </a:bodyPr>
          <a:lstStyle/>
          <a:p>
            <a:pPr>
              <a:lnSpc>
                <a:spcPct val="120000"/>
              </a:lnSpc>
            </a:pPr>
            <a:r>
              <a:rPr lang="en-US" sz="2400" dirty="0"/>
              <a:t>Creates a more </a:t>
            </a:r>
            <a:r>
              <a:rPr lang="en-US" sz="2400" i="1" dirty="0"/>
              <a:t>Cost Effective </a:t>
            </a:r>
            <a:r>
              <a:rPr lang="en-US" sz="2400" dirty="0"/>
              <a:t>way to work:</a:t>
            </a:r>
          </a:p>
          <a:p>
            <a:pPr lvl="1">
              <a:lnSpc>
                <a:spcPct val="120000"/>
              </a:lnSpc>
            </a:pPr>
            <a:r>
              <a:rPr lang="en-US" sz="2000" dirty="0"/>
              <a:t>Increases productivity: Core teams can focus on key aspects of their positions</a:t>
            </a:r>
          </a:p>
          <a:p>
            <a:pPr lvl="1">
              <a:lnSpc>
                <a:spcPct val="120000"/>
              </a:lnSpc>
            </a:pPr>
            <a:r>
              <a:rPr lang="en-US" sz="2000" dirty="0"/>
              <a:t>Lowers turn-over saves money and time (Hiring and training a new hire can cost an employer between $7-$10K)</a:t>
            </a:r>
          </a:p>
          <a:p>
            <a:pPr lvl="1">
              <a:lnSpc>
                <a:spcPct val="120000"/>
              </a:lnSpc>
            </a:pPr>
            <a:r>
              <a:rPr lang="en-US" sz="2000" dirty="0"/>
              <a:t>Supports busy departments during crunch times/busy seasons</a:t>
            </a:r>
          </a:p>
          <a:p>
            <a:pPr>
              <a:lnSpc>
                <a:spcPct val="120000"/>
              </a:lnSpc>
            </a:pPr>
            <a:r>
              <a:rPr lang="en-US" sz="2400" dirty="0"/>
              <a:t>“Diversity” sparks innovation and improves collaboration</a:t>
            </a:r>
          </a:p>
          <a:p>
            <a:pPr>
              <a:lnSpc>
                <a:spcPct val="120000"/>
              </a:lnSpc>
            </a:pPr>
            <a:r>
              <a:rPr lang="en-US" sz="2400" dirty="0"/>
              <a:t>Reduces recruitment and training costs for support positions</a:t>
            </a:r>
          </a:p>
          <a:p>
            <a:pPr>
              <a:lnSpc>
                <a:spcPct val="120000"/>
              </a:lnSpc>
            </a:pPr>
            <a:r>
              <a:rPr lang="en-US" sz="2400" dirty="0"/>
              <a:t>Leverages resources of employment service to assist with orientation and training of the new employee. </a:t>
            </a:r>
          </a:p>
          <a:p>
            <a:pPr>
              <a:lnSpc>
                <a:spcPct val="120000"/>
              </a:lnSpc>
            </a:pPr>
            <a:r>
              <a:rPr lang="en-US" sz="2400" dirty="0"/>
              <a:t>A Resource for managing “Disability” within your workforce to keep people on the job</a:t>
            </a:r>
          </a:p>
        </p:txBody>
      </p:sp>
      <p:sp>
        <p:nvSpPr>
          <p:cNvPr id="4" name="Slide Number Placeholder 3"/>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84</a:t>
            </a:fld>
            <a:endParaRPr kumimoji="0" lang="en-US" dirty="0"/>
          </a:p>
        </p:txBody>
      </p:sp>
    </p:spTree>
    <p:extLst>
      <p:ext uri="{BB962C8B-B14F-4D97-AF65-F5344CB8AC3E}">
        <p14:creationId xmlns:p14="http://schemas.microsoft.com/office/powerpoint/2010/main" val="37286879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274C24-C3DB-564D-B7F2-6A35041AF94B}"/>
              </a:ext>
            </a:extLst>
          </p:cNvPr>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85</a:t>
            </a:fld>
            <a:endParaRPr lang="en-US" sz="1400" dirty="0">
              <a:solidFill>
                <a:schemeClr val="tx1"/>
              </a:solidFill>
            </a:endParaRPr>
          </a:p>
        </p:txBody>
      </p:sp>
      <p:sp>
        <p:nvSpPr>
          <p:cNvPr id="2" name="Title 1">
            <a:extLst>
              <a:ext uri="{FF2B5EF4-FFF2-40B4-BE49-F238E27FC236}">
                <a16:creationId xmlns:a16="http://schemas.microsoft.com/office/drawing/2014/main" id="{7058E02C-8537-A144-B024-9444CA509726}"/>
              </a:ext>
            </a:extLst>
          </p:cNvPr>
          <p:cNvSpPr>
            <a:spLocks noGrp="1"/>
          </p:cNvSpPr>
          <p:nvPr>
            <p:ph type="title"/>
          </p:nvPr>
        </p:nvSpPr>
        <p:spPr/>
        <p:txBody>
          <a:bodyPr/>
          <a:lstStyle/>
          <a:p>
            <a:r>
              <a:rPr lang="en-US" dirty="0"/>
              <a:t>Job/Employment Proposals </a:t>
            </a:r>
          </a:p>
        </p:txBody>
      </p:sp>
      <p:sp>
        <p:nvSpPr>
          <p:cNvPr id="3" name="Content Placeholder 2">
            <a:extLst>
              <a:ext uri="{FF2B5EF4-FFF2-40B4-BE49-F238E27FC236}">
                <a16:creationId xmlns:a16="http://schemas.microsoft.com/office/drawing/2014/main" id="{3CCBA295-BB2A-2D44-AAA4-B3EAEDF1BB90}"/>
              </a:ext>
            </a:extLst>
          </p:cNvPr>
          <p:cNvSpPr>
            <a:spLocks noGrp="1"/>
          </p:cNvSpPr>
          <p:nvPr>
            <p:ph idx="1"/>
          </p:nvPr>
        </p:nvSpPr>
        <p:spPr>
          <a:xfrm>
            <a:off x="1167384" y="1785758"/>
            <a:ext cx="10515600" cy="4338817"/>
          </a:xfrm>
        </p:spPr>
        <p:txBody>
          <a:bodyPr>
            <a:normAutofit fontScale="92500" lnSpcReduction="10000"/>
          </a:bodyPr>
          <a:lstStyle/>
          <a:p>
            <a:pPr>
              <a:lnSpc>
                <a:spcPct val="110000"/>
              </a:lnSpc>
            </a:pPr>
            <a:r>
              <a:rPr lang="en-US" dirty="0"/>
              <a:t>Identify entry level job tasks &amp; potential business needs</a:t>
            </a:r>
          </a:p>
          <a:p>
            <a:pPr>
              <a:lnSpc>
                <a:spcPct val="110000"/>
              </a:lnSpc>
            </a:pPr>
            <a:r>
              <a:rPr lang="en-US" dirty="0"/>
              <a:t>Research needs of local employers.  Find out what positions have high turnover &amp; what parts of jobs do not get done or get done effectively</a:t>
            </a:r>
          </a:p>
          <a:p>
            <a:pPr>
              <a:lnSpc>
                <a:spcPct val="110000"/>
              </a:lnSpc>
            </a:pPr>
            <a:r>
              <a:rPr lang="en-US" dirty="0"/>
              <a:t>Provide clear, concise, written proposals to employer</a:t>
            </a:r>
          </a:p>
          <a:p>
            <a:pPr>
              <a:lnSpc>
                <a:spcPct val="110000"/>
              </a:lnSpc>
            </a:pPr>
            <a:r>
              <a:rPr lang="en-US" dirty="0"/>
              <a:t>Stress cost effectiveness and benefits of restructuring and/or creating a new position</a:t>
            </a:r>
          </a:p>
          <a:p>
            <a:pPr>
              <a:lnSpc>
                <a:spcPct val="110000"/>
              </a:lnSpc>
            </a:pPr>
            <a:r>
              <a:rPr lang="en-US" dirty="0"/>
              <a:t>Don’t be afraid to ask!  Be up front and clear with employers about what you want and what you can offer</a:t>
            </a:r>
          </a:p>
          <a:p>
            <a:pPr>
              <a:lnSpc>
                <a:spcPct val="110000"/>
              </a:lnSpc>
            </a:pPr>
            <a:endParaRPr lang="en-US" dirty="0"/>
          </a:p>
        </p:txBody>
      </p:sp>
    </p:spTree>
    <p:extLst>
      <p:ext uri="{BB962C8B-B14F-4D97-AF65-F5344CB8AC3E}">
        <p14:creationId xmlns:p14="http://schemas.microsoft.com/office/powerpoint/2010/main" val="4224689844"/>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F22A-C832-4554-0757-87C6EA60A7FD}"/>
              </a:ext>
            </a:extLst>
          </p:cNvPr>
          <p:cNvSpPr>
            <a:spLocks noGrp="1"/>
          </p:cNvSpPr>
          <p:nvPr>
            <p:ph type="title"/>
          </p:nvPr>
        </p:nvSpPr>
        <p:spPr>
          <a:xfrm>
            <a:off x="6445504" y="2370275"/>
            <a:ext cx="5322824" cy="1325563"/>
          </a:xfrm>
        </p:spPr>
        <p:txBody>
          <a:bodyPr>
            <a:normAutofit fontScale="90000"/>
          </a:bodyPr>
          <a:lstStyle/>
          <a:p>
            <a:pPr algn="ctr"/>
            <a:r>
              <a:rPr lang="en-US" dirty="0"/>
              <a:t>Employer Proposal Template</a:t>
            </a:r>
          </a:p>
        </p:txBody>
      </p:sp>
      <p:graphicFrame>
        <p:nvGraphicFramePr>
          <p:cNvPr id="16" name="Content Placeholder 15">
            <a:extLst>
              <a:ext uri="{FF2B5EF4-FFF2-40B4-BE49-F238E27FC236}">
                <a16:creationId xmlns:a16="http://schemas.microsoft.com/office/drawing/2014/main" id="{5782E7EF-1D70-76BE-C25D-51F00CA60573}"/>
              </a:ext>
            </a:extLst>
          </p:cNvPr>
          <p:cNvGraphicFramePr>
            <a:graphicFrameLocks noGrp="1" noChangeAspect="1"/>
          </p:cNvGraphicFramePr>
          <p:nvPr>
            <p:ph idx="1"/>
            <p:extLst>
              <p:ext uri="{D42A27DB-BD31-4B8C-83A1-F6EECF244321}">
                <p14:modId xmlns:p14="http://schemas.microsoft.com/office/powerpoint/2010/main" val="1530172494"/>
              </p:ext>
            </p:extLst>
          </p:nvPr>
        </p:nvGraphicFramePr>
        <p:xfrm>
          <a:off x="1615576" y="411480"/>
          <a:ext cx="4480424" cy="5798711"/>
        </p:xfrm>
        <a:graphic>
          <a:graphicData uri="http://schemas.openxmlformats.org/presentationml/2006/ole">
            <mc:AlternateContent xmlns:mc="http://schemas.openxmlformats.org/markup-compatibility/2006">
              <mc:Choice xmlns:v="urn:schemas-microsoft-com:vml" Requires="v">
                <p:oleObj name="Acrobat Document" r:id="rId2" imgW="4663262" imgH="6035040" progId="Acrobat.Document.DC">
                  <p:embed/>
                </p:oleObj>
              </mc:Choice>
              <mc:Fallback>
                <p:oleObj name="Acrobat Document" r:id="rId2" imgW="4663262" imgH="6035040" progId="Acrobat.Document.DC">
                  <p:embed/>
                  <p:pic>
                    <p:nvPicPr>
                      <p:cNvPr id="16" name="Content Placeholder 15">
                        <a:extLst>
                          <a:ext uri="{FF2B5EF4-FFF2-40B4-BE49-F238E27FC236}">
                            <a16:creationId xmlns:a16="http://schemas.microsoft.com/office/drawing/2014/main" id="{5782E7EF-1D70-76BE-C25D-51F00CA60573}"/>
                          </a:ext>
                        </a:extLst>
                      </p:cNvPr>
                      <p:cNvPicPr/>
                      <p:nvPr/>
                    </p:nvPicPr>
                    <p:blipFill>
                      <a:blip r:embed="rId3"/>
                      <a:stretch>
                        <a:fillRect/>
                      </a:stretch>
                    </p:blipFill>
                    <p:spPr>
                      <a:xfrm>
                        <a:off x="1615576" y="411480"/>
                        <a:ext cx="4480424" cy="5798711"/>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642874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2"/>
            <a:ext cx="10515600" cy="1073536"/>
          </a:xfrm>
        </p:spPr>
        <p:txBody>
          <a:bodyPr/>
          <a:lstStyle/>
          <a:p>
            <a:pPr algn="ctr"/>
            <a:r>
              <a:rPr lang="en-US" dirty="0"/>
              <a:t>Potential Tasks Lists</a:t>
            </a:r>
          </a:p>
        </p:txBody>
      </p:sp>
      <p:sp>
        <p:nvSpPr>
          <p:cNvPr id="3" name="Content Placeholder 2"/>
          <p:cNvSpPr>
            <a:spLocks noGrp="1"/>
          </p:cNvSpPr>
          <p:nvPr>
            <p:ph idx="1"/>
          </p:nvPr>
        </p:nvSpPr>
        <p:spPr>
          <a:xfrm>
            <a:off x="1282084" y="1447800"/>
            <a:ext cx="10515600" cy="4799574"/>
          </a:xfrm>
        </p:spPr>
        <p:txBody>
          <a:bodyPr>
            <a:normAutofit/>
          </a:bodyPr>
          <a:lstStyle/>
          <a:p>
            <a:pPr>
              <a:defRPr/>
            </a:pPr>
            <a:r>
              <a:rPr lang="en-US" sz="3200" dirty="0"/>
              <a:t>Gets the employer thinking--and talking about tasks (vs. job postings)</a:t>
            </a:r>
          </a:p>
          <a:p>
            <a:pPr>
              <a:defRPr/>
            </a:pPr>
            <a:r>
              <a:rPr lang="en-US" sz="3200" dirty="0"/>
              <a:t>Speak the employer’s language </a:t>
            </a:r>
          </a:p>
          <a:p>
            <a:pPr lvl="1">
              <a:defRPr/>
            </a:pPr>
            <a:r>
              <a:rPr lang="en-US" sz="2800" dirty="0"/>
              <a:t>Use employer’s jargon and organizational terms</a:t>
            </a:r>
          </a:p>
          <a:p>
            <a:pPr>
              <a:defRPr/>
            </a:pPr>
            <a:r>
              <a:rPr lang="en-US" sz="3200" dirty="0"/>
              <a:t>List specific job tasks (doing what for whom?)</a:t>
            </a:r>
          </a:p>
          <a:p>
            <a:pPr lvl="1">
              <a:defRPr/>
            </a:pPr>
            <a:r>
              <a:rPr lang="en-US" sz="2800" dirty="0"/>
              <a:t>not general statements like “file”, “photocopy”</a:t>
            </a:r>
          </a:p>
          <a:p>
            <a:pPr>
              <a:defRPr/>
            </a:pPr>
            <a:r>
              <a:rPr lang="en-US" sz="3200" dirty="0"/>
              <a:t>List most important tasks (needs) first</a:t>
            </a:r>
          </a:p>
          <a:p>
            <a:pPr lvl="1">
              <a:defRPr/>
            </a:pPr>
            <a:r>
              <a:rPr lang="en-US" sz="2800" dirty="0"/>
              <a:t>Which tasks will have the greatest impact?</a:t>
            </a:r>
          </a:p>
          <a:p>
            <a:endParaRPr lang="en-US" dirty="0"/>
          </a:p>
        </p:txBody>
      </p:sp>
    </p:spTree>
    <p:extLst>
      <p:ext uri="{BB962C8B-B14F-4D97-AF65-F5344CB8AC3E}">
        <p14:creationId xmlns:p14="http://schemas.microsoft.com/office/powerpoint/2010/main" val="63834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229"/>
            <a:ext cx="10515600" cy="1325563"/>
          </a:xfrm>
        </p:spPr>
        <p:txBody>
          <a:bodyPr>
            <a:normAutofit/>
          </a:bodyPr>
          <a:lstStyle/>
          <a:p>
            <a:pPr algn="ctr"/>
            <a:r>
              <a:rPr lang="en-US" dirty="0"/>
              <a:t>Close the deal </a:t>
            </a:r>
            <a:br>
              <a:rPr lang="en-US" dirty="0"/>
            </a:br>
            <a:r>
              <a:rPr lang="en-US" i="1" dirty="0"/>
              <a:t>Cost-Savings Analysis</a:t>
            </a:r>
          </a:p>
        </p:txBody>
      </p:sp>
      <p:sp>
        <p:nvSpPr>
          <p:cNvPr id="4" name="Content Placeholder 3"/>
          <p:cNvSpPr>
            <a:spLocks noGrp="1"/>
          </p:cNvSpPr>
          <p:nvPr>
            <p:ph idx="1"/>
          </p:nvPr>
        </p:nvSpPr>
        <p:spPr>
          <a:xfrm>
            <a:off x="1167384" y="1920695"/>
            <a:ext cx="10515600" cy="4650952"/>
          </a:xfrm>
        </p:spPr>
        <p:txBody>
          <a:bodyPr>
            <a:normAutofit/>
          </a:bodyPr>
          <a:lstStyle/>
          <a:p>
            <a:r>
              <a:rPr lang="en-US" sz="3200" dirty="0"/>
              <a:t>Estimates cost savings by not using a highly trained staff person to do “</a:t>
            </a:r>
            <a:r>
              <a:rPr lang="en-US" sz="3200"/>
              <a:t>set-up”/“</a:t>
            </a:r>
            <a:r>
              <a:rPr lang="en-US" sz="3200" dirty="0"/>
              <a:t>button-up” tasks (routine, entry-level, support</a:t>
            </a:r>
            <a:r>
              <a:rPr lang="en-US" sz="3200" i="1" dirty="0"/>
              <a:t> </a:t>
            </a:r>
            <a:r>
              <a:rPr lang="en-US" sz="3200" dirty="0"/>
              <a:t>tasks)</a:t>
            </a:r>
          </a:p>
          <a:p>
            <a:r>
              <a:rPr lang="en-US" sz="3200" dirty="0"/>
              <a:t>Only included when customized job position will help get the work done in a less expensive way</a:t>
            </a:r>
          </a:p>
          <a:p>
            <a:r>
              <a:rPr lang="en-US" sz="3200" dirty="0"/>
              <a:t>Projects costs/savings over 5-year period to demonstrate additional savings due to </a:t>
            </a:r>
            <a:r>
              <a:rPr lang="en-US" sz="3200" i="1" dirty="0"/>
              <a:t>Cost-of-Living Adjustments (COLA) </a:t>
            </a:r>
          </a:p>
        </p:txBody>
      </p:sp>
      <p:sp>
        <p:nvSpPr>
          <p:cNvPr id="2" name="Slide Number Placeholder 1"/>
          <p:cNvSpPr>
            <a:spLocks noGrp="1"/>
          </p:cNvSpPr>
          <p:nvPr>
            <p:ph type="sldNum" sz="quarter" idx="12"/>
          </p:nvPr>
        </p:nvSpPr>
        <p:spPr>
          <a:xfrm>
            <a:off x="838200" y="620652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2635A-69B3-0346-A51E-80F2DF4B156A}" type="slidenum">
              <a:rPr lang="en-US" smtClean="0"/>
              <a:pPr/>
              <a:t>88</a:t>
            </a:fld>
            <a:endParaRPr lang="en-US"/>
          </a:p>
        </p:txBody>
      </p:sp>
    </p:spTree>
    <p:extLst>
      <p:ext uri="{BB962C8B-B14F-4D97-AF65-F5344CB8AC3E}">
        <p14:creationId xmlns:p14="http://schemas.microsoft.com/office/powerpoint/2010/main" val="1749254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639382-0C28-7340-B5D4-7AEB0C54B54B}"/>
              </a:ext>
            </a:extLst>
          </p:cNvPr>
          <p:cNvSpPr>
            <a:spLocks noGrp="1"/>
          </p:cNvSpPr>
          <p:nvPr>
            <p:ph type="sldNum" sz="quarter" idx="12"/>
          </p:nvPr>
        </p:nvSpPr>
        <p:spPr>
          <a:xfrm>
            <a:off x="4724400" y="631190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DEDF4-883C-4159-966D-7CEF8ED53DD3}" type="slidenum">
              <a:rPr lang="en-US" smtClean="0"/>
              <a:pPr/>
              <a:t>89</a:t>
            </a:fld>
            <a:endParaRPr lang="en-US" dirty="0">
              <a:solidFill>
                <a:schemeClr val="tx1"/>
              </a:solidFill>
            </a:endParaRPr>
          </a:p>
        </p:txBody>
      </p:sp>
      <p:sp>
        <p:nvSpPr>
          <p:cNvPr id="2" name="Title 1">
            <a:extLst>
              <a:ext uri="{FF2B5EF4-FFF2-40B4-BE49-F238E27FC236}">
                <a16:creationId xmlns:a16="http://schemas.microsoft.com/office/drawing/2014/main" id="{122F7E78-CCB0-BA4E-BB32-0313EE6C454C}"/>
              </a:ext>
            </a:extLst>
          </p:cNvPr>
          <p:cNvSpPr>
            <a:spLocks noGrp="1"/>
          </p:cNvSpPr>
          <p:nvPr>
            <p:ph type="title"/>
          </p:nvPr>
        </p:nvSpPr>
        <p:spPr/>
        <p:txBody>
          <a:bodyPr/>
          <a:lstStyle/>
          <a:p>
            <a:r>
              <a:rPr lang="en-US" dirty="0"/>
              <a:t>“Here’s the Perfect Candidate”</a:t>
            </a:r>
          </a:p>
        </p:txBody>
      </p:sp>
      <p:sp>
        <p:nvSpPr>
          <p:cNvPr id="3" name="Content Placeholder 2">
            <a:extLst>
              <a:ext uri="{FF2B5EF4-FFF2-40B4-BE49-F238E27FC236}">
                <a16:creationId xmlns:a16="http://schemas.microsoft.com/office/drawing/2014/main" id="{9160270E-E7B9-484F-9929-FE9E224D621E}"/>
              </a:ext>
            </a:extLst>
          </p:cNvPr>
          <p:cNvSpPr>
            <a:spLocks noGrp="1"/>
          </p:cNvSpPr>
          <p:nvPr>
            <p:ph idx="1"/>
          </p:nvPr>
        </p:nvSpPr>
        <p:spPr>
          <a:xfrm>
            <a:off x="1167384" y="1785758"/>
            <a:ext cx="10226040" cy="4891267"/>
          </a:xfrm>
        </p:spPr>
        <p:txBody>
          <a:bodyPr/>
          <a:lstStyle/>
          <a:p>
            <a:pPr>
              <a:lnSpc>
                <a:spcPct val="100000"/>
              </a:lnSpc>
            </a:pPr>
            <a:r>
              <a:rPr lang="en-US" dirty="0"/>
              <a:t>Use a professional looking resume, tailored to your negotiated tasks</a:t>
            </a:r>
          </a:p>
          <a:p>
            <a:pPr>
              <a:lnSpc>
                <a:spcPct val="100000"/>
              </a:lnSpc>
            </a:pPr>
            <a:r>
              <a:rPr lang="en-US" dirty="0"/>
              <a:t>Focus conversation on job seeker’s skills, not deficits</a:t>
            </a:r>
          </a:p>
          <a:p>
            <a:pPr>
              <a:lnSpc>
                <a:spcPct val="100000"/>
              </a:lnSpc>
            </a:pPr>
            <a:r>
              <a:rPr lang="en-US" dirty="0"/>
              <a:t>Turn the Jobseeker’s “features” into “benefits”</a:t>
            </a:r>
          </a:p>
          <a:p>
            <a:pPr>
              <a:lnSpc>
                <a:spcPct val="100000"/>
              </a:lnSpc>
            </a:pPr>
            <a:r>
              <a:rPr lang="en-US" dirty="0"/>
              <a:t>Your candidate is “a solution to an employer’s issue”. This is not about charity- or giving someone a chance</a:t>
            </a:r>
          </a:p>
        </p:txBody>
      </p:sp>
    </p:spTree>
    <p:extLst>
      <p:ext uri="{BB962C8B-B14F-4D97-AF65-F5344CB8AC3E}">
        <p14:creationId xmlns:p14="http://schemas.microsoft.com/office/powerpoint/2010/main" val="34890462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1" y="252492"/>
            <a:ext cx="10515600" cy="1325563"/>
          </a:xfrm>
        </p:spPr>
        <p:txBody>
          <a:bodyPr>
            <a:normAutofit/>
          </a:bodyPr>
          <a:lstStyle/>
          <a:p>
            <a:pPr algn="l"/>
            <a:r>
              <a:rPr lang="en-US" sz="4000" dirty="0">
                <a:solidFill>
                  <a:schemeClr val="bg2">
                    <a:lumMod val="25000"/>
                  </a:schemeClr>
                </a:solidFill>
                <a:latin typeface="Arial Narrow" pitchFamily="34" charset="0"/>
              </a:rPr>
              <a:t>What’s a good job for Roy?</a:t>
            </a:r>
            <a:endParaRPr lang="en-US" sz="4000" dirty="0">
              <a:solidFill>
                <a:schemeClr val="bg2">
                  <a:lumMod val="25000"/>
                </a:schemeClr>
              </a:solidFill>
            </a:endParaRPr>
          </a:p>
        </p:txBody>
      </p:sp>
      <p:sp>
        <p:nvSpPr>
          <p:cNvPr id="3" name="Content Placeholder 2"/>
          <p:cNvSpPr>
            <a:spLocks noGrp="1"/>
          </p:cNvSpPr>
          <p:nvPr>
            <p:ph sz="half" idx="1"/>
          </p:nvPr>
        </p:nvSpPr>
        <p:spPr>
          <a:xfrm>
            <a:off x="410360" y="1307214"/>
            <a:ext cx="5633407" cy="4138847"/>
          </a:xfrm>
        </p:spPr>
        <p:txBody>
          <a:bodyPr>
            <a:normAutofit/>
          </a:bodyPr>
          <a:lstStyle/>
          <a:p>
            <a:pPr marL="3175" indent="-3175">
              <a:buNone/>
            </a:pPr>
            <a:r>
              <a:rPr lang="en-US" dirty="0">
                <a:solidFill>
                  <a:schemeClr val="tx2"/>
                </a:solidFill>
              </a:rPr>
              <a:t>Use VENN diagrams to target employment settings based on candidate’s unique characteristics.</a:t>
            </a:r>
          </a:p>
          <a:p>
            <a:pPr>
              <a:buNone/>
            </a:pPr>
            <a:endParaRPr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9</a:t>
            </a:fld>
            <a:endParaRPr kumimoji="0" lang="en-US" dirty="0"/>
          </a:p>
        </p:txBody>
      </p:sp>
      <p:grpSp>
        <p:nvGrpSpPr>
          <p:cNvPr id="5" name="Group 16" title="one of three overlapping circles that says Loves to work with his hands"/>
          <p:cNvGrpSpPr>
            <a:grpSpLocks/>
          </p:cNvGrpSpPr>
          <p:nvPr/>
        </p:nvGrpSpPr>
        <p:grpSpPr bwMode="auto">
          <a:xfrm>
            <a:off x="5570625" y="2206850"/>
            <a:ext cx="3529013" cy="3527425"/>
            <a:chOff x="1965304" y="1782190"/>
            <a:chExt cx="3528321" cy="3528321"/>
          </a:xfrm>
          <a:noFill/>
        </p:grpSpPr>
        <p:sp>
          <p:nvSpPr>
            <p:cNvPr id="6" name="Oval 6"/>
            <p:cNvSpPr>
              <a:spLocks noChangeArrowheads="1"/>
            </p:cNvSpPr>
            <p:nvPr/>
          </p:nvSpPr>
          <p:spPr bwMode="auto">
            <a:xfrm rot="1677425">
              <a:off x="1965304" y="1782190"/>
              <a:ext cx="3528321" cy="3528321"/>
            </a:xfrm>
            <a:prstGeom prst="ellipse">
              <a:avLst/>
            </a:prstGeom>
            <a:grpFill/>
            <a:ln w="12700">
              <a:solidFill>
                <a:schemeClr val="tx1"/>
              </a:solidFill>
              <a:round/>
              <a:headEnd/>
              <a:tailEnd/>
            </a:ln>
          </p:spPr>
          <p:txBody>
            <a:bodyPr wrap="none" anchor="ctr"/>
            <a:lstStyle/>
            <a:p>
              <a:pPr>
                <a:defRPr/>
              </a:pPr>
              <a:endParaRPr lang="en-US" dirty="0">
                <a:ln w="9525">
                  <a:solidFill>
                    <a:schemeClr val="tx1"/>
                  </a:solidFill>
                </a:ln>
                <a:noFill/>
                <a:latin typeface="Arial" charset="0"/>
              </a:endParaRPr>
            </a:p>
          </p:txBody>
        </p:sp>
        <p:sp>
          <p:nvSpPr>
            <p:cNvPr id="7" name="Text Box 13"/>
            <p:cNvSpPr txBox="1">
              <a:spLocks noChangeArrowheads="1"/>
            </p:cNvSpPr>
            <p:nvPr/>
          </p:nvSpPr>
          <p:spPr bwMode="auto">
            <a:xfrm>
              <a:off x="2803340" y="3154138"/>
              <a:ext cx="1188720" cy="523220"/>
            </a:xfrm>
            <a:prstGeom prst="rect">
              <a:avLst/>
            </a:prstGeom>
            <a:grpFill/>
            <a:ln w="12700">
              <a:noFill/>
              <a:miter lim="800000"/>
              <a:headEnd/>
              <a:tailEnd/>
            </a:ln>
          </p:spPr>
          <p:txBody>
            <a:bodyPr anchor="ctr">
              <a:spAutoFit/>
            </a:bodyPr>
            <a:lstStyle/>
            <a:p>
              <a:pPr>
                <a:spcBef>
                  <a:spcPct val="50000"/>
                </a:spcBef>
                <a:defRPr/>
              </a:pPr>
              <a:endParaRPr lang="en-US" sz="2800" dirty="0">
                <a:ln w="9525">
                  <a:solidFill>
                    <a:schemeClr val="tx1"/>
                  </a:solidFill>
                </a:ln>
                <a:solidFill>
                  <a:schemeClr val="tx2"/>
                </a:solidFill>
                <a:latin typeface="Arial Narrow" pitchFamily="34" charset="0"/>
              </a:endParaRPr>
            </a:p>
          </p:txBody>
        </p:sp>
      </p:grpSp>
      <p:grpSp>
        <p:nvGrpSpPr>
          <p:cNvPr id="11" name="Group 15" title="one of three overlapping circles that says &quot;fast-paced lots of variety&quot;"/>
          <p:cNvGrpSpPr>
            <a:grpSpLocks/>
          </p:cNvGrpSpPr>
          <p:nvPr/>
        </p:nvGrpSpPr>
        <p:grpSpPr bwMode="auto">
          <a:xfrm>
            <a:off x="6622315" y="248325"/>
            <a:ext cx="3529012" cy="3529013"/>
            <a:chOff x="4267829" y="316848"/>
            <a:chExt cx="3529745" cy="3528321"/>
          </a:xfrm>
          <a:noFill/>
        </p:grpSpPr>
        <p:sp>
          <p:nvSpPr>
            <p:cNvPr id="12" name="Oval 5"/>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13" name="Text Box 17"/>
            <p:cNvSpPr txBox="1">
              <a:spLocks noChangeArrowheads="1"/>
            </p:cNvSpPr>
            <p:nvPr/>
          </p:nvSpPr>
          <p:spPr bwMode="auto">
            <a:xfrm>
              <a:off x="4637207" y="1358725"/>
              <a:ext cx="2743200" cy="953920"/>
            </a:xfrm>
            <a:prstGeom prst="rect">
              <a:avLst/>
            </a:prstGeom>
            <a:grpFill/>
            <a:ln w="9525">
              <a:noFill/>
              <a:miter lim="800000"/>
              <a:headEnd/>
              <a:tailEnd/>
            </a:ln>
          </p:spPr>
          <p:txBody>
            <a:bodyPr anchor="ctr">
              <a:spAutoFit/>
            </a:bodyPr>
            <a:lstStyle/>
            <a:p>
              <a:pPr algn="ctr">
                <a:defRPr/>
              </a:pPr>
              <a:r>
                <a:rPr lang="en-US" sz="2800" dirty="0">
                  <a:solidFill>
                    <a:schemeClr val="accent1">
                      <a:lumMod val="75000"/>
                    </a:schemeClr>
                  </a:solidFill>
                  <a:latin typeface="Arial Narrow" charset="0"/>
                </a:rPr>
                <a:t>Fast-paced, lots of variety</a:t>
              </a:r>
            </a:p>
          </p:txBody>
        </p:sp>
      </p:grpSp>
      <p:grpSp>
        <p:nvGrpSpPr>
          <p:cNvPr id="14" name="Group 17" title="one of three overlapping circles that says Loves cars"/>
          <p:cNvGrpSpPr>
            <a:grpSpLocks/>
          </p:cNvGrpSpPr>
          <p:nvPr/>
        </p:nvGrpSpPr>
        <p:grpSpPr bwMode="auto">
          <a:xfrm>
            <a:off x="7982209" y="2286165"/>
            <a:ext cx="3529013" cy="3529013"/>
            <a:chOff x="3923662" y="3339729"/>
            <a:chExt cx="3528321" cy="3528321"/>
          </a:xfrm>
          <a:noFill/>
        </p:grpSpPr>
        <p:sp>
          <p:nvSpPr>
            <p:cNvPr id="15" name="Oval 7"/>
            <p:cNvSpPr>
              <a:spLocks noChangeArrowheads="1"/>
            </p:cNvSpPr>
            <p:nvPr/>
          </p:nvSpPr>
          <p:spPr bwMode="auto">
            <a:xfrm rot="1677425">
              <a:off x="3923662" y="3339729"/>
              <a:ext cx="3528321" cy="3528321"/>
            </a:xfrm>
            <a:prstGeom prst="ellipse">
              <a:avLst/>
            </a:prstGeom>
            <a:grpFill/>
            <a:ln w="9525">
              <a:solidFill>
                <a:schemeClr val="tx1"/>
              </a:solidFill>
              <a:round/>
              <a:headEnd/>
              <a:tailEnd/>
            </a:ln>
          </p:spPr>
          <p:txBody>
            <a:bodyPr wrap="none" anchor="ctr"/>
            <a:lstStyle/>
            <a:p>
              <a:pPr>
                <a:defRPr/>
              </a:pPr>
              <a:endParaRPr lang="en-US"/>
            </a:p>
          </p:txBody>
        </p:sp>
        <p:sp>
          <p:nvSpPr>
            <p:cNvPr id="16" name="Text Box 15"/>
            <p:cNvSpPr txBox="1">
              <a:spLocks noChangeArrowheads="1"/>
            </p:cNvSpPr>
            <p:nvPr/>
          </p:nvSpPr>
          <p:spPr bwMode="auto">
            <a:xfrm>
              <a:off x="5297057" y="4506453"/>
              <a:ext cx="1828441" cy="1384723"/>
            </a:xfrm>
            <a:prstGeom prst="rect">
              <a:avLst/>
            </a:prstGeom>
            <a:grpFill/>
            <a:ln w="9525">
              <a:noFill/>
              <a:miter lim="800000"/>
              <a:headEnd/>
              <a:tailEnd/>
            </a:ln>
          </p:spPr>
          <p:txBody>
            <a:bodyPr wrap="square" anchor="ctr">
              <a:spAutoFit/>
            </a:bodyPr>
            <a:lstStyle/>
            <a:p>
              <a:pPr algn="ctr">
                <a:spcBef>
                  <a:spcPct val="50000"/>
                </a:spcBef>
                <a:defRPr/>
              </a:pPr>
              <a:r>
                <a:rPr lang="en-US" sz="2800" dirty="0">
                  <a:solidFill>
                    <a:schemeClr val="tx2"/>
                  </a:solidFill>
                  <a:latin typeface="Arial Narrow" pitchFamily="34" charset="0"/>
                </a:rPr>
                <a:t>Loves cars- “Nice cars, not Fords”</a:t>
              </a:r>
            </a:p>
          </p:txBody>
        </p:sp>
      </p:grpSp>
      <p:sp>
        <p:nvSpPr>
          <p:cNvPr id="17" name="TextBox 16"/>
          <p:cNvSpPr txBox="1"/>
          <p:nvPr/>
        </p:nvSpPr>
        <p:spPr>
          <a:xfrm>
            <a:off x="5847681" y="3470998"/>
            <a:ext cx="1971385" cy="1815882"/>
          </a:xfrm>
          <a:prstGeom prst="rect">
            <a:avLst/>
          </a:prstGeom>
          <a:noFill/>
        </p:spPr>
        <p:txBody>
          <a:bodyPr wrap="square" rtlCol="0">
            <a:spAutoFit/>
          </a:bodyPr>
          <a:lstStyle/>
          <a:p>
            <a:pPr algn="ctr"/>
            <a:r>
              <a:rPr lang="en-US" sz="2800" dirty="0">
                <a:solidFill>
                  <a:schemeClr val="tx2"/>
                </a:solidFill>
                <a:latin typeface="Arial Narrow" pitchFamily="34" charset="0"/>
              </a:rPr>
              <a:t>No desk jobs. Loves to work with his hands</a:t>
            </a:r>
          </a:p>
        </p:txBody>
      </p:sp>
      <p:sp>
        <p:nvSpPr>
          <p:cNvPr id="9" name="Multiply 19">
            <a:extLst>
              <a:ext uri="{FF2B5EF4-FFF2-40B4-BE49-F238E27FC236}">
                <a16:creationId xmlns:a16="http://schemas.microsoft.com/office/drawing/2014/main" id="{20341388-E2CF-6946-61CE-85A6153790E3}"/>
              </a:ext>
            </a:extLst>
          </p:cNvPr>
          <p:cNvSpPr/>
          <p:nvPr/>
        </p:nvSpPr>
        <p:spPr>
          <a:xfrm>
            <a:off x="8218186" y="3046916"/>
            <a:ext cx="652198" cy="6594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2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Customized Process</a:t>
            </a:r>
          </a:p>
        </p:txBody>
      </p:sp>
      <p:sp>
        <p:nvSpPr>
          <p:cNvPr id="6" name="Text Placeholder 5"/>
          <p:cNvSpPr>
            <a:spLocks noGrp="1"/>
          </p:cNvSpPr>
          <p:nvPr>
            <p:ph type="body" idx="1"/>
          </p:nvPr>
        </p:nvSpPr>
        <p:spPr/>
        <p:txBody>
          <a:bodyPr>
            <a:normAutofit/>
          </a:bodyPr>
          <a:lstStyle/>
          <a:p>
            <a:r>
              <a:rPr lang="en-US" sz="4000" dirty="0">
                <a:solidFill>
                  <a:schemeClr val="bg1">
                    <a:lumMod val="50000"/>
                  </a:schemeClr>
                </a:solidFill>
              </a:rPr>
              <a:t>Creating opportunities for Robert</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90</a:t>
            </a:fld>
            <a:endParaRPr lang="en-US"/>
          </a:p>
        </p:txBody>
      </p:sp>
    </p:spTree>
    <p:extLst>
      <p:ext uri="{BB962C8B-B14F-4D97-AF65-F5344CB8AC3E}">
        <p14:creationId xmlns:p14="http://schemas.microsoft.com/office/powerpoint/2010/main" val="33533298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Customized Process</a:t>
            </a:r>
          </a:p>
        </p:txBody>
      </p:sp>
      <p:sp>
        <p:nvSpPr>
          <p:cNvPr id="6" name="Text Placeholder 5"/>
          <p:cNvSpPr>
            <a:spLocks noGrp="1"/>
          </p:cNvSpPr>
          <p:nvPr>
            <p:ph type="body" idx="1"/>
          </p:nvPr>
        </p:nvSpPr>
        <p:spPr/>
        <p:txBody>
          <a:bodyPr>
            <a:normAutofit/>
          </a:bodyPr>
          <a:lstStyle/>
          <a:p>
            <a:r>
              <a:rPr lang="en-US" sz="2800" dirty="0">
                <a:solidFill>
                  <a:schemeClr val="tx1"/>
                </a:solidFill>
              </a:rPr>
              <a:t>Creating opportunities for Rob</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91</a:t>
            </a:fld>
            <a:endParaRPr lang="en-US"/>
          </a:p>
        </p:txBody>
      </p:sp>
    </p:spTree>
    <p:extLst>
      <p:ext uri="{BB962C8B-B14F-4D97-AF65-F5344CB8AC3E}">
        <p14:creationId xmlns:p14="http://schemas.microsoft.com/office/powerpoint/2010/main" val="23992407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151799" y="475162"/>
            <a:ext cx="4340442" cy="1143000"/>
          </a:xfrm>
        </p:spPr>
        <p:txBody>
          <a:bodyPr>
            <a:normAutofit/>
          </a:bodyPr>
          <a:lstStyle/>
          <a:p>
            <a:pPr algn="r" eaLnBrk="1" hangingPunct="1"/>
            <a:r>
              <a:rPr lang="en-US" sz="5400" dirty="0"/>
              <a:t>Meet Rob </a:t>
            </a:r>
          </a:p>
        </p:txBody>
      </p:sp>
      <p:sp>
        <p:nvSpPr>
          <p:cNvPr id="284675" name="Rectangle 3"/>
          <p:cNvSpPr>
            <a:spLocks noGrp="1" noChangeArrowheads="1"/>
          </p:cNvSpPr>
          <p:nvPr>
            <p:ph type="body" sz="half" idx="4294967295"/>
          </p:nvPr>
        </p:nvSpPr>
        <p:spPr>
          <a:xfrm>
            <a:off x="822960" y="2156295"/>
            <a:ext cx="5547361" cy="3757067"/>
          </a:xfrm>
          <a:prstGeom prst="rect">
            <a:avLst/>
          </a:prstGeom>
        </p:spPr>
        <p:txBody>
          <a:bodyPr>
            <a:normAutofit fontScale="92500" lnSpcReduction="10000"/>
          </a:bodyPr>
          <a:lstStyle/>
          <a:p>
            <a:pPr marL="0" indent="0">
              <a:buNone/>
            </a:pPr>
            <a:r>
              <a:rPr lang="en-US" u="sng" dirty="0">
                <a:ea typeface="Arial Narrow" pitchFamily="34" charset="0"/>
                <a:cs typeface="Arial Narrow" pitchFamily="34" charset="0"/>
              </a:rPr>
              <a:t>What his file said:</a:t>
            </a:r>
          </a:p>
          <a:p>
            <a:pPr>
              <a:lnSpc>
                <a:spcPct val="90000"/>
              </a:lnSpc>
            </a:pPr>
            <a:r>
              <a:rPr lang="en-US" dirty="0">
                <a:ea typeface="Arial Narrow" pitchFamily="34" charset="0"/>
                <a:cs typeface="Arial Narrow" pitchFamily="34" charset="0"/>
              </a:rPr>
              <a:t>Autism</a:t>
            </a:r>
          </a:p>
          <a:p>
            <a:pPr>
              <a:lnSpc>
                <a:spcPct val="90000"/>
              </a:lnSpc>
            </a:pPr>
            <a:r>
              <a:rPr lang="en-US" dirty="0">
                <a:ea typeface="Arial Narrow" pitchFamily="34" charset="0"/>
                <a:cs typeface="Arial Narrow" pitchFamily="34" charset="0"/>
              </a:rPr>
              <a:t>Impulsive, uncooperative and inflexible</a:t>
            </a:r>
          </a:p>
          <a:p>
            <a:pPr>
              <a:lnSpc>
                <a:spcPct val="90000"/>
              </a:lnSpc>
            </a:pPr>
            <a:r>
              <a:rPr lang="en-US" dirty="0">
                <a:ea typeface="Arial Narrow" pitchFamily="34" charset="0"/>
                <a:cs typeface="Arial Narrow" pitchFamily="34" charset="0"/>
              </a:rPr>
              <a:t>Inappropriate behaviors, very poor social skills</a:t>
            </a:r>
          </a:p>
          <a:p>
            <a:pPr>
              <a:lnSpc>
                <a:spcPct val="90000"/>
              </a:lnSpc>
            </a:pPr>
            <a:r>
              <a:rPr lang="en-US" dirty="0">
                <a:ea typeface="Arial Narrow" pitchFamily="34" charset="0"/>
                <a:cs typeface="Arial Narrow" pitchFamily="34" charset="0"/>
              </a:rPr>
              <a:t>Worked unsuccessfully in stocking positions </a:t>
            </a:r>
          </a:p>
          <a:p>
            <a:pPr>
              <a:lnSpc>
                <a:spcPct val="90000"/>
              </a:lnSpc>
            </a:pPr>
            <a:r>
              <a:rPr lang="en-US" dirty="0">
                <a:ea typeface="Arial Narrow" pitchFamily="34" charset="0"/>
                <a:cs typeface="Arial Narrow" pitchFamily="34" charset="0"/>
              </a:rPr>
              <a:t>Basic math &amp; reading skills</a:t>
            </a:r>
          </a:p>
        </p:txBody>
      </p:sp>
      <p:sp>
        <p:nvSpPr>
          <p:cNvPr id="284676" name="Rectangle 4"/>
          <p:cNvSpPr>
            <a:spLocks noGrp="1" noChangeArrowheads="1"/>
          </p:cNvSpPr>
          <p:nvPr>
            <p:ph type="body" sz="half" idx="4294967295"/>
          </p:nvPr>
        </p:nvSpPr>
        <p:spPr>
          <a:xfrm>
            <a:off x="6705600" y="520882"/>
            <a:ext cx="5059679" cy="5392480"/>
          </a:xfrm>
          <a:prstGeom prst="rect">
            <a:avLst/>
          </a:prstGeom>
        </p:spPr>
        <p:txBody>
          <a:bodyPr>
            <a:normAutofit lnSpcReduction="10000"/>
          </a:bodyPr>
          <a:lstStyle/>
          <a:p>
            <a:pPr marL="0" indent="0">
              <a:buNone/>
              <a:defRPr/>
            </a:pPr>
            <a:r>
              <a:rPr lang="en-US" u="sng" dirty="0"/>
              <a:t>What we discovered:</a:t>
            </a:r>
          </a:p>
          <a:p>
            <a:pPr>
              <a:defRPr/>
            </a:pPr>
            <a:r>
              <a:rPr lang="en-US" dirty="0"/>
              <a:t>Good clerical/computer skills</a:t>
            </a:r>
          </a:p>
          <a:p>
            <a:pPr>
              <a:defRPr/>
            </a:pPr>
            <a:r>
              <a:rPr lang="en-US" dirty="0"/>
              <a:t>Loves physical jobs, likes building things</a:t>
            </a:r>
            <a:r>
              <a:rPr lang="en-US" dirty="0">
                <a:ea typeface="Arial Narrow" pitchFamily="34" charset="0"/>
                <a:cs typeface="Arial Narrow" pitchFamily="34" charset="0"/>
              </a:rPr>
              <a:t> </a:t>
            </a:r>
            <a:endParaRPr lang="en-US" dirty="0"/>
          </a:p>
          <a:p>
            <a:pPr>
              <a:defRPr/>
            </a:pPr>
            <a:r>
              <a:rPr lang="en-US" dirty="0"/>
              <a:t>Likes structured, consistent tasks</a:t>
            </a:r>
          </a:p>
          <a:p>
            <a:pPr>
              <a:defRPr/>
            </a:pPr>
            <a:r>
              <a:rPr lang="en-US" dirty="0"/>
              <a:t>Hates to be interrupted</a:t>
            </a:r>
          </a:p>
          <a:p>
            <a:pPr>
              <a:defRPr/>
            </a:pPr>
            <a:r>
              <a:rPr lang="en-US" dirty="0"/>
              <a:t>Brutally honest </a:t>
            </a:r>
          </a:p>
          <a:p>
            <a:r>
              <a:rPr lang="en-US" dirty="0"/>
              <a:t>Loves to SCIENCE and finding out how things work. </a:t>
            </a:r>
          </a:p>
          <a:p>
            <a:pPr eaLnBrk="1" hangingPunct="1">
              <a:buFontTx/>
              <a:buNone/>
            </a:pPr>
            <a:endParaRPr lang="en-US" dirty="0"/>
          </a:p>
        </p:txBody>
      </p:sp>
      <p:pic>
        <p:nvPicPr>
          <p:cNvPr id="5" name="Picture 2" descr="C:\Users\owner\Pictures\roberth.jpg" title="picture of Rob"/>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6296" r="8673" b="47235"/>
          <a:stretch>
            <a:fillRect/>
          </a:stretch>
        </p:blipFill>
        <p:spPr bwMode="auto">
          <a:xfrm>
            <a:off x="579120" y="208627"/>
            <a:ext cx="2349670" cy="1681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882738"/>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974DF9-AD47-4691-BA21-BBFCE3637A9A}" type="slidenum">
              <a:rPr kumimoji="0" lang="en-US" smtClean="0"/>
              <a:pPr/>
              <a:t>93</a:t>
            </a:fld>
            <a:endParaRPr kumimoji="0" lang="en-US" dirty="0"/>
          </a:p>
        </p:txBody>
      </p:sp>
      <p:sp>
        <p:nvSpPr>
          <p:cNvPr id="2" name="Title 1"/>
          <p:cNvSpPr>
            <a:spLocks noGrp="1"/>
          </p:cNvSpPr>
          <p:nvPr>
            <p:ph type="title" idx="4294967295"/>
          </p:nvPr>
        </p:nvSpPr>
        <p:spPr>
          <a:xfrm>
            <a:off x="625699" y="547314"/>
            <a:ext cx="5402581" cy="2134925"/>
          </a:xfrm>
        </p:spPr>
        <p:txBody>
          <a:bodyPr>
            <a:normAutofit/>
          </a:bodyPr>
          <a:lstStyle/>
          <a:p>
            <a:pPr algn="l"/>
            <a:r>
              <a:rPr lang="en-US" dirty="0">
                <a:latin typeface="Arial Narrow" pitchFamily="34" charset="0"/>
                <a:ea typeface="Arial Narrow" pitchFamily="34" charset="0"/>
                <a:cs typeface="Arial Narrow" pitchFamily="34" charset="0"/>
              </a:rPr>
              <a:t>R</a:t>
            </a:r>
            <a:r>
              <a:rPr lang="en-US" sz="4000" dirty="0">
                <a:latin typeface="Arial Narrow" pitchFamily="34" charset="0"/>
                <a:ea typeface="Arial Narrow" pitchFamily="34" charset="0"/>
                <a:cs typeface="Arial Narrow" pitchFamily="34" charset="0"/>
              </a:rPr>
              <a:t>ob’s VENN Diagram</a:t>
            </a:r>
            <a:br>
              <a:rPr lang="en-US" sz="4000" dirty="0">
                <a:latin typeface="Arial Narrow" pitchFamily="34" charset="0"/>
                <a:ea typeface="Arial Narrow" pitchFamily="34" charset="0"/>
                <a:cs typeface="Arial Narrow" pitchFamily="34" charset="0"/>
              </a:rPr>
            </a:br>
            <a:r>
              <a:rPr lang="en-US" sz="3100" dirty="0">
                <a:latin typeface="Arial Narrow" pitchFamily="34" charset="0"/>
                <a:ea typeface="Arial Narrow" pitchFamily="34" charset="0"/>
                <a:cs typeface="Arial Narrow" pitchFamily="34" charset="0"/>
              </a:rPr>
              <a:t>What’s a good job for Rob?</a:t>
            </a:r>
            <a:endParaRPr lang="en-US" sz="3100" dirty="0"/>
          </a:p>
        </p:txBody>
      </p:sp>
      <p:sp>
        <p:nvSpPr>
          <p:cNvPr id="17" name="TextBox 16"/>
          <p:cNvSpPr txBox="1"/>
          <p:nvPr/>
        </p:nvSpPr>
        <p:spPr>
          <a:xfrm>
            <a:off x="5057333" y="3443682"/>
            <a:ext cx="1577991" cy="1815882"/>
          </a:xfrm>
          <a:prstGeom prst="rect">
            <a:avLst/>
          </a:prstGeom>
          <a:noFill/>
        </p:spPr>
        <p:txBody>
          <a:bodyPr wrap="square" rtlCol="0">
            <a:spAutoFit/>
          </a:bodyPr>
          <a:lstStyle/>
          <a:p>
            <a:r>
              <a:rPr lang="en-US" sz="2800" dirty="0">
                <a:solidFill>
                  <a:schemeClr val="tx2"/>
                </a:solidFill>
                <a:latin typeface="Arial Narrow" pitchFamily="34" charset="0"/>
              </a:rPr>
              <a:t>Science, </a:t>
            </a:r>
            <a:r>
              <a:rPr lang="en-US" sz="2800" i="1" dirty="0">
                <a:solidFill>
                  <a:schemeClr val="tx2"/>
                </a:solidFill>
                <a:latin typeface="Arial Narrow" pitchFamily="34" charset="0"/>
              </a:rPr>
              <a:t>tinkering, building things</a:t>
            </a:r>
          </a:p>
        </p:txBody>
      </p:sp>
      <p:grpSp>
        <p:nvGrpSpPr>
          <p:cNvPr id="11" name="Group 15"/>
          <p:cNvGrpSpPr>
            <a:grpSpLocks/>
          </p:cNvGrpSpPr>
          <p:nvPr/>
        </p:nvGrpSpPr>
        <p:grpSpPr bwMode="auto">
          <a:xfrm>
            <a:off x="5559245" y="518936"/>
            <a:ext cx="4360328" cy="4905234"/>
            <a:chOff x="4267829" y="316848"/>
            <a:chExt cx="4361234" cy="4904272"/>
          </a:xfrm>
          <a:noFill/>
        </p:grpSpPr>
        <p:sp>
          <p:nvSpPr>
            <p:cNvPr id="12" name="Oval 5"/>
            <p:cNvSpPr>
              <a:spLocks noChangeArrowheads="1"/>
            </p:cNvSpPr>
            <p:nvPr/>
          </p:nvSpPr>
          <p:spPr bwMode="auto">
            <a:xfrm rot="1677425">
              <a:off x="4267829" y="316848"/>
              <a:ext cx="3529745" cy="3528321"/>
            </a:xfrm>
            <a:prstGeom prst="ellipse">
              <a:avLst/>
            </a:prstGeom>
            <a:grpFill/>
            <a:ln w="9525">
              <a:solidFill>
                <a:schemeClr val="tx1">
                  <a:lumMod val="95000"/>
                  <a:lumOff val="5000"/>
                </a:schemeClr>
              </a:solidFill>
              <a:round/>
              <a:headEnd/>
              <a:tailEnd/>
            </a:ln>
          </p:spPr>
          <p:txBody>
            <a:bodyPr wrap="none" anchor="ctr"/>
            <a:lstStyle/>
            <a:p>
              <a:pPr>
                <a:defRPr/>
              </a:pPr>
              <a:endParaRPr lang="en-US">
                <a:latin typeface="Arial" charset="0"/>
              </a:endParaRPr>
            </a:p>
          </p:txBody>
        </p:sp>
        <p:sp>
          <p:nvSpPr>
            <p:cNvPr id="13" name="Text Box 17"/>
            <p:cNvSpPr txBox="1">
              <a:spLocks noChangeArrowheads="1"/>
            </p:cNvSpPr>
            <p:nvPr/>
          </p:nvSpPr>
          <p:spPr bwMode="auto">
            <a:xfrm>
              <a:off x="6705473" y="3836396"/>
              <a:ext cx="1923590" cy="1384724"/>
            </a:xfrm>
            <a:prstGeom prst="rect">
              <a:avLst/>
            </a:prstGeom>
            <a:grpFill/>
            <a:ln w="9525">
              <a:noFill/>
              <a:miter lim="800000"/>
              <a:headEnd/>
              <a:tailEnd/>
            </a:ln>
          </p:spPr>
          <p:txBody>
            <a:bodyPr wrap="square" anchor="ctr">
              <a:spAutoFit/>
            </a:bodyPr>
            <a:lstStyle/>
            <a:p>
              <a:pPr algn="ctr">
                <a:defRPr/>
              </a:pPr>
              <a:r>
                <a:rPr lang="en-US" sz="2800" dirty="0">
                  <a:solidFill>
                    <a:schemeClr val="tx2"/>
                  </a:solidFill>
                  <a:latin typeface="Arial Narrow" charset="0"/>
                </a:rPr>
                <a:t>Routine, Consistent tasks </a:t>
              </a:r>
            </a:p>
          </p:txBody>
        </p:sp>
      </p:grpSp>
      <p:grpSp>
        <p:nvGrpSpPr>
          <p:cNvPr id="5" name="Group 16"/>
          <p:cNvGrpSpPr>
            <a:grpSpLocks/>
          </p:cNvGrpSpPr>
          <p:nvPr/>
        </p:nvGrpSpPr>
        <p:grpSpPr bwMode="auto">
          <a:xfrm>
            <a:off x="4490028" y="2587912"/>
            <a:ext cx="3529013" cy="3527425"/>
            <a:chOff x="1965304" y="1782190"/>
            <a:chExt cx="3528321" cy="3528321"/>
          </a:xfrm>
          <a:noFill/>
        </p:grpSpPr>
        <p:sp>
          <p:nvSpPr>
            <p:cNvPr id="6" name="Oval 6"/>
            <p:cNvSpPr>
              <a:spLocks noChangeArrowheads="1"/>
            </p:cNvSpPr>
            <p:nvPr/>
          </p:nvSpPr>
          <p:spPr bwMode="auto">
            <a:xfrm rot="1677425">
              <a:off x="1965304" y="1782190"/>
              <a:ext cx="3528321" cy="3528321"/>
            </a:xfrm>
            <a:prstGeom prst="ellipse">
              <a:avLst/>
            </a:prstGeom>
            <a:grpFill/>
            <a:ln w="12700">
              <a:solidFill>
                <a:schemeClr val="tx1"/>
              </a:solidFill>
              <a:round/>
              <a:headEnd/>
              <a:tailEnd/>
            </a:ln>
          </p:spPr>
          <p:txBody>
            <a:bodyPr wrap="none" anchor="ctr"/>
            <a:lstStyle/>
            <a:p>
              <a:pPr>
                <a:defRPr/>
              </a:pPr>
              <a:endParaRPr lang="en-US" dirty="0">
                <a:ln w="9525">
                  <a:solidFill>
                    <a:schemeClr val="tx1"/>
                  </a:solidFill>
                </a:ln>
                <a:noFill/>
                <a:latin typeface="Arial" charset="0"/>
              </a:endParaRPr>
            </a:p>
          </p:txBody>
        </p:sp>
        <p:sp>
          <p:nvSpPr>
            <p:cNvPr id="7" name="Text Box 13"/>
            <p:cNvSpPr txBox="1">
              <a:spLocks noChangeArrowheads="1"/>
            </p:cNvSpPr>
            <p:nvPr/>
          </p:nvSpPr>
          <p:spPr bwMode="auto">
            <a:xfrm>
              <a:off x="2803340" y="3154138"/>
              <a:ext cx="1188720" cy="523220"/>
            </a:xfrm>
            <a:prstGeom prst="rect">
              <a:avLst/>
            </a:prstGeom>
            <a:grpFill/>
            <a:ln w="12700">
              <a:noFill/>
              <a:miter lim="800000"/>
              <a:headEnd/>
              <a:tailEnd/>
            </a:ln>
          </p:spPr>
          <p:txBody>
            <a:bodyPr anchor="ctr">
              <a:spAutoFit/>
            </a:bodyPr>
            <a:lstStyle/>
            <a:p>
              <a:pPr>
                <a:spcBef>
                  <a:spcPct val="50000"/>
                </a:spcBef>
                <a:defRPr/>
              </a:pPr>
              <a:endParaRPr lang="en-US" sz="2800" dirty="0">
                <a:ln w="9525">
                  <a:solidFill>
                    <a:schemeClr val="tx1"/>
                  </a:solidFill>
                </a:ln>
                <a:solidFill>
                  <a:schemeClr val="tx2"/>
                </a:solidFill>
                <a:latin typeface="Arial Narrow" pitchFamily="34" charset="0"/>
              </a:endParaRPr>
            </a:p>
          </p:txBody>
        </p:sp>
      </p:grpSp>
      <p:grpSp>
        <p:nvGrpSpPr>
          <p:cNvPr id="14" name="Group 17"/>
          <p:cNvGrpSpPr>
            <a:grpSpLocks/>
          </p:cNvGrpSpPr>
          <p:nvPr/>
        </p:nvGrpSpPr>
        <p:grpSpPr bwMode="auto">
          <a:xfrm>
            <a:off x="5903155" y="1031634"/>
            <a:ext cx="4275437" cy="5193390"/>
            <a:chOff x="3074804" y="1563309"/>
            <a:chExt cx="4274599" cy="5192372"/>
          </a:xfrm>
          <a:noFill/>
        </p:grpSpPr>
        <p:sp>
          <p:nvSpPr>
            <p:cNvPr id="15" name="Oval 7"/>
            <p:cNvSpPr>
              <a:spLocks noChangeArrowheads="1"/>
            </p:cNvSpPr>
            <p:nvPr/>
          </p:nvSpPr>
          <p:spPr bwMode="auto">
            <a:xfrm rot="1677425">
              <a:off x="3821082" y="3227360"/>
              <a:ext cx="3528321" cy="3528321"/>
            </a:xfrm>
            <a:prstGeom prst="ellipse">
              <a:avLst/>
            </a:prstGeom>
            <a:grpFill/>
            <a:ln w="9525">
              <a:solidFill>
                <a:schemeClr val="tx1"/>
              </a:solidFill>
              <a:round/>
              <a:headEnd/>
              <a:tailEnd/>
            </a:ln>
          </p:spPr>
          <p:txBody>
            <a:bodyPr wrap="none" anchor="ctr"/>
            <a:lstStyle/>
            <a:p>
              <a:pPr>
                <a:defRPr/>
              </a:pPr>
              <a:endParaRPr lang="en-US"/>
            </a:p>
          </p:txBody>
        </p:sp>
        <p:sp>
          <p:nvSpPr>
            <p:cNvPr id="16" name="Text Box 15"/>
            <p:cNvSpPr txBox="1">
              <a:spLocks noChangeArrowheads="1"/>
            </p:cNvSpPr>
            <p:nvPr/>
          </p:nvSpPr>
          <p:spPr bwMode="auto">
            <a:xfrm>
              <a:off x="3074804" y="1563309"/>
              <a:ext cx="2861377" cy="2030927"/>
            </a:xfrm>
            <a:prstGeom prst="rect">
              <a:avLst/>
            </a:prstGeom>
            <a:grpFill/>
            <a:ln w="9525">
              <a:noFill/>
              <a:miter lim="800000"/>
              <a:headEnd/>
              <a:tailEnd/>
            </a:ln>
          </p:spPr>
          <p:txBody>
            <a:bodyPr wrap="square" anchor="ctr">
              <a:spAutoFit/>
            </a:bodyPr>
            <a:lstStyle/>
            <a:p>
              <a:pPr algn="ctr">
                <a:spcBef>
                  <a:spcPct val="50000"/>
                </a:spcBef>
                <a:defRPr/>
              </a:pPr>
              <a:r>
                <a:rPr lang="en-US" sz="2800" dirty="0">
                  <a:solidFill>
                    <a:schemeClr val="tx2"/>
                  </a:solidFill>
                  <a:latin typeface="Arial Narrow" charset="0"/>
                </a:rPr>
                <a:t>Back of the house. No customer  service       </a:t>
              </a:r>
            </a:p>
            <a:p>
              <a:pPr>
                <a:spcBef>
                  <a:spcPct val="50000"/>
                </a:spcBef>
                <a:defRPr/>
              </a:pPr>
              <a:endParaRPr lang="en-US" sz="2800" dirty="0">
                <a:solidFill>
                  <a:schemeClr val="tx2"/>
                </a:solidFill>
                <a:latin typeface="Arial Narrow" pitchFamily="34" charset="0"/>
              </a:endParaRPr>
            </a:p>
          </p:txBody>
        </p:sp>
      </p:grpSp>
      <p:sp>
        <p:nvSpPr>
          <p:cNvPr id="3" name="Multiply 17">
            <a:extLst>
              <a:ext uri="{FF2B5EF4-FFF2-40B4-BE49-F238E27FC236}">
                <a16:creationId xmlns:a16="http://schemas.microsoft.com/office/drawing/2014/main" id="{00C2D55B-F338-A438-355B-9E9263D2193A}"/>
              </a:ext>
            </a:extLst>
          </p:cNvPr>
          <p:cNvSpPr/>
          <p:nvPr/>
        </p:nvSpPr>
        <p:spPr>
          <a:xfrm>
            <a:off x="6978463" y="3226876"/>
            <a:ext cx="725706" cy="7125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89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224" y="216355"/>
            <a:ext cx="10515600" cy="1325563"/>
          </a:xfrm>
        </p:spPr>
        <p:txBody>
          <a:bodyPr>
            <a:normAutofit/>
          </a:bodyPr>
          <a:lstStyle/>
          <a:p>
            <a:r>
              <a:rPr lang="en-US" dirty="0">
                <a:solidFill>
                  <a:srgbClr val="002060"/>
                </a:solidFill>
                <a:cs typeface="Arial Narrow" charset="0"/>
              </a:rPr>
              <a:t>Informational Interview:</a:t>
            </a:r>
            <a:br>
              <a:rPr lang="en-US" dirty="0">
                <a:solidFill>
                  <a:srgbClr val="002060"/>
                </a:solidFill>
                <a:cs typeface="Arial Narrow" charset="0"/>
              </a:rPr>
            </a:br>
            <a:r>
              <a:rPr lang="en-US" i="1" dirty="0">
                <a:solidFill>
                  <a:srgbClr val="002060"/>
                </a:solidFill>
                <a:cs typeface="Arial Narrow" charset="0"/>
              </a:rPr>
              <a:t>A Visit to the Exploratorium</a:t>
            </a:r>
            <a:endParaRPr lang="en-US" i="1" dirty="0">
              <a:solidFill>
                <a:srgbClr val="002060"/>
              </a:solidFill>
            </a:endParaRPr>
          </a:p>
        </p:txBody>
      </p:sp>
      <p:sp>
        <p:nvSpPr>
          <p:cNvPr id="3" name="Content Placeholder 2"/>
          <p:cNvSpPr>
            <a:spLocks noGrp="1"/>
          </p:cNvSpPr>
          <p:nvPr>
            <p:ph idx="1"/>
          </p:nvPr>
        </p:nvSpPr>
        <p:spPr>
          <a:xfrm>
            <a:off x="1158240" y="1709928"/>
            <a:ext cx="10387584" cy="4876800"/>
          </a:xfrm>
        </p:spPr>
        <p:txBody>
          <a:bodyPr>
            <a:noAutofit/>
          </a:bodyPr>
          <a:lstStyle/>
          <a:p>
            <a:pPr>
              <a:defRPr/>
            </a:pPr>
            <a:r>
              <a:rPr lang="en-US" i="1" dirty="0">
                <a:cs typeface="Arial Narrow" charset="0"/>
              </a:rPr>
              <a:t>Shipment comes three times a week- we can’t get in the room for the two days after.</a:t>
            </a:r>
          </a:p>
          <a:p>
            <a:pPr>
              <a:lnSpc>
                <a:spcPct val="90000"/>
              </a:lnSpc>
              <a:defRPr/>
            </a:pPr>
            <a:r>
              <a:rPr lang="en-US" i="1" dirty="0">
                <a:cs typeface="Arial Narrow" charset="0"/>
              </a:rPr>
              <a:t>I have people with master’s degrees- bagging rocks.</a:t>
            </a:r>
          </a:p>
          <a:p>
            <a:pPr>
              <a:lnSpc>
                <a:spcPct val="90000"/>
              </a:lnSpc>
              <a:defRPr/>
            </a:pPr>
            <a:r>
              <a:rPr lang="en-US" i="1" dirty="0">
                <a:cs typeface="Arial Narrow" charset="0"/>
              </a:rPr>
              <a:t>The office is a mess.  Look at all these catalogs we get.</a:t>
            </a:r>
          </a:p>
          <a:p>
            <a:pPr>
              <a:lnSpc>
                <a:spcPct val="90000"/>
              </a:lnSpc>
              <a:defRPr/>
            </a:pPr>
            <a:r>
              <a:rPr lang="en-US" i="1" dirty="0">
                <a:cs typeface="Arial Narrow" charset="0"/>
              </a:rPr>
              <a:t>The website orders were just given to my department.  We don’t have anyone to process these orders.</a:t>
            </a:r>
          </a:p>
          <a:p>
            <a:pPr>
              <a:lnSpc>
                <a:spcPct val="90000"/>
              </a:lnSpc>
              <a:defRPr/>
            </a:pPr>
            <a:r>
              <a:rPr lang="en-US" i="1" dirty="0">
                <a:cs typeface="Arial Narrow" charset="0"/>
              </a:rPr>
              <a:t>Inventory is around the corner- I’m afraid to even open the door to the backstock area.</a:t>
            </a:r>
          </a:p>
          <a:p>
            <a:endParaRPr lang="en-US" sz="2400"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94</a:t>
            </a:fld>
            <a:endParaRPr kumimoji="0" lang="en-US" dirty="0"/>
          </a:p>
        </p:txBody>
      </p:sp>
    </p:spTree>
    <p:extLst>
      <p:ext uri="{BB962C8B-B14F-4D97-AF65-F5344CB8AC3E}">
        <p14:creationId xmlns:p14="http://schemas.microsoft.com/office/powerpoint/2010/main" val="7039615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5F9-04E7-D064-29F4-65B158F5D44D}"/>
              </a:ext>
            </a:extLst>
          </p:cNvPr>
          <p:cNvSpPr>
            <a:spLocks noGrp="1"/>
          </p:cNvSpPr>
          <p:nvPr>
            <p:ph type="title"/>
          </p:nvPr>
        </p:nvSpPr>
        <p:spPr>
          <a:xfrm>
            <a:off x="6436689" y="2534733"/>
            <a:ext cx="4928616" cy="1325563"/>
          </a:xfrm>
        </p:spPr>
        <p:txBody>
          <a:bodyPr/>
          <a:lstStyle/>
          <a:p>
            <a:pPr algn="ctr"/>
            <a:r>
              <a:rPr lang="en-US" dirty="0"/>
              <a:t>Employer Proposal</a:t>
            </a:r>
          </a:p>
        </p:txBody>
      </p:sp>
      <p:pic>
        <p:nvPicPr>
          <p:cNvPr id="5" name="Content Placeholder 4">
            <a:extLst>
              <a:ext uri="{FF2B5EF4-FFF2-40B4-BE49-F238E27FC236}">
                <a16:creationId xmlns:a16="http://schemas.microsoft.com/office/drawing/2014/main" id="{EBBA9265-FBC0-4113-CB26-C1782866074B}"/>
              </a:ext>
            </a:extLst>
          </p:cNvPr>
          <p:cNvPicPr>
            <a:picLocks noGrp="1" noChangeAspect="1"/>
          </p:cNvPicPr>
          <p:nvPr>
            <p:ph idx="1"/>
          </p:nvPr>
        </p:nvPicPr>
        <p:blipFill>
          <a:blip r:embed="rId2"/>
          <a:stretch>
            <a:fillRect/>
          </a:stretch>
        </p:blipFill>
        <p:spPr>
          <a:xfrm>
            <a:off x="1425599" y="669121"/>
            <a:ext cx="4670401" cy="5854700"/>
          </a:xfrm>
          <a:ln>
            <a:solidFill>
              <a:schemeClr val="tx1"/>
            </a:solidFill>
          </a:ln>
        </p:spPr>
      </p:pic>
    </p:spTree>
    <p:extLst>
      <p:ext uri="{BB962C8B-B14F-4D97-AF65-F5344CB8AC3E}">
        <p14:creationId xmlns:p14="http://schemas.microsoft.com/office/powerpoint/2010/main" val="19204949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idx="4294967295"/>
          </p:nvPr>
        </p:nvSpPr>
        <p:spPr>
          <a:xfrm>
            <a:off x="6781800" y="2590800"/>
            <a:ext cx="4314140" cy="2057400"/>
          </a:xfrm>
        </p:spPr>
        <p:txBody>
          <a:bodyPr>
            <a:normAutofit/>
          </a:bodyPr>
          <a:lstStyle/>
          <a:p>
            <a:r>
              <a:rPr lang="en-US" altLang="en-US" dirty="0">
                <a:latin typeface="+mn-lt"/>
                <a:ea typeface="ＭＳ Ｐゴシック" pitchFamily="34" charset="-128"/>
                <a:cs typeface="Arial Narrow" pitchFamily="34" charset="0"/>
              </a:rPr>
              <a:t>Potential </a:t>
            </a:r>
            <a:r>
              <a:rPr lang="en-US" altLang="en-US" dirty="0" err="1">
                <a:latin typeface="+mn-lt"/>
                <a:ea typeface="ＭＳ Ｐゴシック" pitchFamily="34" charset="-128"/>
                <a:cs typeface="Arial Narrow" pitchFamily="34" charset="0"/>
              </a:rPr>
              <a:t>Tasklist</a:t>
            </a:r>
            <a:r>
              <a:rPr lang="en-US" altLang="en-US" dirty="0">
                <a:latin typeface="+mn-lt"/>
                <a:ea typeface="ＭＳ Ｐゴシック" pitchFamily="34" charset="-128"/>
                <a:cs typeface="Arial Narrow" pitchFamily="34" charset="0"/>
              </a:rPr>
              <a:t> for Exploratorium</a:t>
            </a:r>
          </a:p>
        </p:txBody>
      </p:sp>
      <p:pic>
        <p:nvPicPr>
          <p:cNvPr id="3" name="Picture 2">
            <a:extLst>
              <a:ext uri="{FF2B5EF4-FFF2-40B4-BE49-F238E27FC236}">
                <a16:creationId xmlns:a16="http://schemas.microsoft.com/office/drawing/2014/main" id="{76150B12-2063-696C-5A50-441C8250865D}"/>
              </a:ext>
            </a:extLst>
          </p:cNvPr>
          <p:cNvPicPr>
            <a:picLocks noChangeAspect="1"/>
          </p:cNvPicPr>
          <p:nvPr/>
        </p:nvPicPr>
        <p:blipFill>
          <a:blip r:embed="rId3"/>
          <a:stretch>
            <a:fillRect/>
          </a:stretch>
        </p:blipFill>
        <p:spPr>
          <a:xfrm>
            <a:off x="811826" y="243840"/>
            <a:ext cx="5284174" cy="6134100"/>
          </a:xfrm>
          <a:prstGeom prst="rect">
            <a:avLst/>
          </a:prstGeom>
          <a:ln>
            <a:solidFill>
              <a:schemeClr val="tx1"/>
            </a:solidFill>
          </a:ln>
        </p:spPr>
      </p:pic>
    </p:spTree>
    <p:extLst>
      <p:ext uri="{BB962C8B-B14F-4D97-AF65-F5344CB8AC3E}">
        <p14:creationId xmlns:p14="http://schemas.microsoft.com/office/powerpoint/2010/main" val="4269515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accent1">
                    <a:lumMod val="75000"/>
                  </a:schemeClr>
                </a:solidFill>
              </a:rPr>
              <a:t>Exploratorium: </a:t>
            </a:r>
            <a:br>
              <a:rPr lang="en-US" dirty="0">
                <a:solidFill>
                  <a:schemeClr val="accent1">
                    <a:lumMod val="75000"/>
                  </a:schemeClr>
                </a:solidFill>
              </a:rPr>
            </a:br>
            <a:r>
              <a:rPr lang="en-US" dirty="0">
                <a:solidFill>
                  <a:schemeClr val="accent1">
                    <a:lumMod val="75000"/>
                  </a:schemeClr>
                </a:solidFill>
              </a:rPr>
              <a:t>Cost-Savings Analysis</a:t>
            </a:r>
          </a:p>
        </p:txBody>
      </p:sp>
      <p:sp>
        <p:nvSpPr>
          <p:cNvPr id="4" name="Content Placeholder 3"/>
          <p:cNvSpPr>
            <a:spLocks noGrp="1"/>
          </p:cNvSpPr>
          <p:nvPr>
            <p:ph idx="1"/>
          </p:nvPr>
        </p:nvSpPr>
        <p:spPr/>
        <p:txBody>
          <a:bodyPr>
            <a:normAutofit/>
          </a:bodyPr>
          <a:lstStyle/>
          <a:p>
            <a:r>
              <a:rPr lang="en-US" dirty="0"/>
              <a:t>Estimates cost savings by not utilizing highly-trained staff to do basic, routine</a:t>
            </a:r>
            <a:r>
              <a:rPr lang="en-US" i="1" dirty="0"/>
              <a:t> </a:t>
            </a:r>
            <a:r>
              <a:rPr lang="en-US" dirty="0"/>
              <a:t>tasks</a:t>
            </a:r>
          </a:p>
          <a:p>
            <a:endParaRPr lang="en-US" dirty="0"/>
          </a:p>
          <a:p>
            <a:r>
              <a:rPr lang="en-US" dirty="0"/>
              <a:t>Projecting costs over 5-year period demonstrates additional savings due to </a:t>
            </a:r>
            <a:r>
              <a:rPr lang="en-US" i="1" dirty="0"/>
              <a:t>Cost of Living Adjustments (COLA) </a:t>
            </a:r>
          </a:p>
        </p:txBody>
      </p:sp>
      <p:sp>
        <p:nvSpPr>
          <p:cNvPr id="2" name="Slide Number Placeholder 1"/>
          <p:cNvSpPr>
            <a:spLocks noGrp="1"/>
          </p:cNvSpPr>
          <p:nvPr>
            <p:ph type="sldNum" sz="quarter" idx="12"/>
          </p:nvPr>
        </p:nvSpPr>
        <p:spPr>
          <a:xfrm>
            <a:off x="7620000" y="18288"/>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A8C269-850C-4158-B451-7083264BF9B6}" type="slidenum">
              <a:rPr lang="en-US" smtClean="0"/>
              <a:pPr/>
              <a:t>97</a:t>
            </a:fld>
            <a:endParaRPr lang="en-US"/>
          </a:p>
        </p:txBody>
      </p:sp>
    </p:spTree>
    <p:extLst>
      <p:ext uri="{BB962C8B-B14F-4D97-AF65-F5344CB8AC3E}">
        <p14:creationId xmlns:p14="http://schemas.microsoft.com/office/powerpoint/2010/main" val="28552196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88E80-DDED-4E0A-A7AA-A3FE6FA3F075}" type="slidenum">
              <a:rPr lang="en-US" smtClean="0"/>
              <a:t>98</a:t>
            </a:fld>
            <a:endParaRPr lang="en-US"/>
          </a:p>
        </p:txBody>
      </p:sp>
      <p:pic>
        <p:nvPicPr>
          <p:cNvPr id="12" name="Picture 11" descr="shows the differnt salary scales over a 5 year period (factors in the cost of living allowance). cost savings of hiring someone at $13.75 vs. $22.10 is $8,528 the first year." title="cost analysis for a 20 hour a week merchandise Processor"/>
          <p:cNvPicPr>
            <a:picLocks noChangeAspect="1"/>
          </p:cNvPicPr>
          <p:nvPr/>
        </p:nvPicPr>
        <p:blipFill>
          <a:blip r:embed="rId2"/>
          <a:stretch>
            <a:fillRect/>
          </a:stretch>
        </p:blipFill>
        <p:spPr>
          <a:xfrm>
            <a:off x="3048000" y="421990"/>
            <a:ext cx="6096000" cy="5955207"/>
          </a:xfrm>
          <a:prstGeom prst="rect">
            <a:avLst/>
          </a:prstGeom>
          <a:ln w="12700">
            <a:noFill/>
          </a:ln>
        </p:spPr>
      </p:pic>
    </p:spTree>
    <p:extLst>
      <p:ext uri="{BB962C8B-B14F-4D97-AF65-F5344CB8AC3E}">
        <p14:creationId xmlns:p14="http://schemas.microsoft.com/office/powerpoint/2010/main" val="11591342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797616" y="2469653"/>
            <a:ext cx="6784784" cy="1325563"/>
          </a:xfrm>
        </p:spPr>
        <p:txBody>
          <a:bodyPr>
            <a:normAutofit fontScale="90000"/>
          </a:bodyPr>
          <a:lstStyle/>
          <a:p>
            <a:pPr algn="ctr"/>
            <a:r>
              <a:rPr lang="en-US" altLang="en-US" sz="6700" dirty="0">
                <a:solidFill>
                  <a:srgbClr val="002060"/>
                </a:solidFill>
                <a:latin typeface="+mn-lt"/>
                <a:ea typeface="ＭＳ Ｐゴシック" pitchFamily="34" charset="-128"/>
                <a:cs typeface="Arial Narrow" pitchFamily="34" charset="0"/>
              </a:rPr>
              <a:t>Robert</a:t>
            </a:r>
            <a:br>
              <a:rPr lang="en-US" altLang="en-US" sz="4000" dirty="0">
                <a:solidFill>
                  <a:srgbClr val="002060"/>
                </a:solidFill>
                <a:latin typeface="+mn-lt"/>
                <a:ea typeface="ＭＳ Ｐゴシック" pitchFamily="34" charset="-128"/>
                <a:cs typeface="Arial Narrow" pitchFamily="34" charset="0"/>
              </a:rPr>
            </a:br>
            <a:r>
              <a:rPr lang="en-US" altLang="en-US" sz="4000" dirty="0">
                <a:solidFill>
                  <a:srgbClr val="002060"/>
                </a:solidFill>
                <a:latin typeface="+mn-lt"/>
                <a:ea typeface="ＭＳ Ｐゴシック" pitchFamily="34" charset="-128"/>
                <a:cs typeface="Arial Narrow" pitchFamily="34" charset="0"/>
              </a:rPr>
              <a:t>Merchandise Expediter,</a:t>
            </a:r>
            <a:br>
              <a:rPr lang="en-US" altLang="en-US" sz="4000" dirty="0">
                <a:solidFill>
                  <a:srgbClr val="002060"/>
                </a:solidFill>
                <a:latin typeface="+mn-lt"/>
                <a:ea typeface="ＭＳ Ｐゴシック" pitchFamily="34" charset="-128"/>
                <a:cs typeface="Arial Narrow" pitchFamily="34" charset="0"/>
              </a:rPr>
            </a:br>
            <a:r>
              <a:rPr lang="en-US" altLang="en-US" sz="4000" dirty="0">
                <a:solidFill>
                  <a:srgbClr val="002060"/>
                </a:solidFill>
                <a:latin typeface="+mn-lt"/>
                <a:ea typeface="ＭＳ Ｐゴシック" pitchFamily="34" charset="-128"/>
                <a:cs typeface="Arial Narrow" pitchFamily="34" charset="0"/>
              </a:rPr>
              <a:t> for the Exploratorium</a:t>
            </a:r>
          </a:p>
        </p:txBody>
      </p:sp>
      <p:pic>
        <p:nvPicPr>
          <p:cNvPr id="28675" name="Picture 1" title="Picture of Rob at the Exploratorium"/>
          <p:cNvPicPr>
            <a:picLocks noChangeAspect="1"/>
          </p:cNvPicPr>
          <p:nvPr/>
        </p:nvPicPr>
        <p:blipFill>
          <a:blip r:embed="rId2">
            <a:extLst>
              <a:ext uri="{28A0092B-C50C-407E-A947-70E740481C1C}">
                <a14:useLocalDpi xmlns:a14="http://schemas.microsoft.com/office/drawing/2010/main" val="0"/>
              </a:ext>
            </a:extLst>
          </a:blip>
          <a:srcRect l="9196" b="5435"/>
          <a:stretch>
            <a:fillRect/>
          </a:stretch>
        </p:blipFill>
        <p:spPr bwMode="auto">
          <a:xfrm>
            <a:off x="0" y="0"/>
            <a:ext cx="4383153" cy="608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744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ED310827DBA43A8E6665095C0C650" ma:contentTypeVersion="17" ma:contentTypeDescription="Create a new document." ma:contentTypeScope="" ma:versionID="5c2e196394ff61cda10a429b59a7e02a">
  <xsd:schema xmlns:xsd="http://www.w3.org/2001/XMLSchema" xmlns:xs="http://www.w3.org/2001/XMLSchema" xmlns:p="http://schemas.microsoft.com/office/2006/metadata/properties" xmlns:ns2="15828c5e-7aea-4e43-b251-f2b5de6fd0cf" xmlns:ns3="07ec0253-281f-4e05-8467-65a429d6a9f3" targetNamespace="http://schemas.microsoft.com/office/2006/metadata/properties" ma:root="true" ma:fieldsID="9a69f4fc0c559ccf959c74706ea94194" ns2:_="" ns3:_="">
    <xsd:import namespace="15828c5e-7aea-4e43-b251-f2b5de6fd0cf"/>
    <xsd:import namespace="07ec0253-281f-4e05-8467-65a429d6a9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828c5e-7aea-4e43-b251-f2b5de6fd0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146967-9866-4778-ba26-933aaed0ed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ec0253-281f-4e05-8467-65a429d6a9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9b5ff8-7283-42b4-b938-69d716744526}" ma:internalName="TaxCatchAll" ma:showField="CatchAllData" ma:web="07ec0253-281f-4e05-8467-65a429d6a9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ec0253-281f-4e05-8467-65a429d6a9f3" xsi:nil="true"/>
    <lcf76f155ced4ddcb4097134ff3c332f xmlns="15828c5e-7aea-4e43-b251-f2b5de6fd0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399D2-05DF-4F40-A324-0AC69848DA30}"/>
</file>

<file path=customXml/itemProps2.xml><?xml version="1.0" encoding="utf-8"?>
<ds:datastoreItem xmlns:ds="http://schemas.openxmlformats.org/officeDocument/2006/customXml" ds:itemID="{8140FBBE-9F2F-4673-BBA9-5B6C99DBC530}"/>
</file>

<file path=customXml/itemProps3.xml><?xml version="1.0" encoding="utf-8"?>
<ds:datastoreItem xmlns:ds="http://schemas.openxmlformats.org/officeDocument/2006/customXml" ds:itemID="{F4F246DF-5ADF-4D3B-BC98-6504F95CD764}"/>
</file>

<file path=docProps/app.xml><?xml version="1.0" encoding="utf-8"?>
<Properties xmlns="http://schemas.openxmlformats.org/officeDocument/2006/extended-properties" xmlns:vt="http://schemas.openxmlformats.org/officeDocument/2006/docPropsVTypes">
  <TotalTime>7224</TotalTime>
  <Words>5755</Words>
  <Application>Microsoft Office PowerPoint</Application>
  <PresentationFormat>Widescreen</PresentationFormat>
  <Paragraphs>760</Paragraphs>
  <Slides>103</Slides>
  <Notes>50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7" baseType="lpstr">
      <vt:lpstr>Arial</vt:lpstr>
      <vt:lpstr>Arial Narrow</vt:lpstr>
      <vt:lpstr>Calibri</vt:lpstr>
      <vt:lpstr>Calibri Light</vt:lpstr>
      <vt:lpstr>Courier New</vt:lpstr>
      <vt:lpstr>Poppins</vt:lpstr>
      <vt:lpstr>Poppins </vt:lpstr>
      <vt:lpstr>Poppins ExtraBold</vt:lpstr>
      <vt:lpstr>Poppins Medium</vt:lpstr>
      <vt:lpstr>System Font Regular</vt:lpstr>
      <vt:lpstr>Times</vt:lpstr>
      <vt:lpstr>Wingdings</vt:lpstr>
      <vt:lpstr>Office Theme</vt:lpstr>
      <vt:lpstr>Acrobat Document</vt:lpstr>
      <vt:lpstr>PowerPoint Presentation</vt:lpstr>
      <vt:lpstr>What Is Customized Employment?</vt:lpstr>
      <vt:lpstr>Customized Employment Process</vt:lpstr>
      <vt:lpstr>Customized Employment  re-frames how we see job seekers with disabilities and how we approach and partner with employers.. </vt:lpstr>
      <vt:lpstr>Help Wanted</vt:lpstr>
      <vt:lpstr>Starts with Reframing How We See the People we Serve</vt:lpstr>
      <vt:lpstr>Customized Employment</vt:lpstr>
      <vt:lpstr>Reframing ROY </vt:lpstr>
      <vt:lpstr>What’s a good job for Roy?</vt:lpstr>
      <vt:lpstr>Employee of the Year  Divisadero Car Wash </vt:lpstr>
      <vt:lpstr>Why was Roy Successful?</vt:lpstr>
      <vt:lpstr>CE: A Skills, Not Deficits, Approach</vt:lpstr>
      <vt:lpstr>PowerPoint Presentation</vt:lpstr>
      <vt:lpstr>Discovery </vt:lpstr>
      <vt:lpstr>Our typical Assessment Tools</vt:lpstr>
      <vt:lpstr>PowerPoint Presentation</vt:lpstr>
      <vt:lpstr>Volunteering and Internships “This is not just about bagging rice” </vt:lpstr>
      <vt:lpstr>Customized Employment</vt:lpstr>
      <vt:lpstr>Interviewing and Active Listening</vt:lpstr>
      <vt:lpstr>Where can we learn the most  about a person?</vt:lpstr>
      <vt:lpstr>Talk with Family and Friends</vt:lpstr>
      <vt:lpstr>Back to the bedroom…How would you start a conversation with this young man? </vt:lpstr>
      <vt:lpstr>Building a Profile</vt:lpstr>
      <vt:lpstr>Positive Personal Profile</vt:lpstr>
      <vt:lpstr>Positive Personal Profile</vt:lpstr>
      <vt:lpstr>Maddie’s  Job Shadow, no wait- Job.  </vt:lpstr>
      <vt:lpstr>5-minute Activity</vt:lpstr>
      <vt:lpstr>Targeting Potential Employment Opportunities</vt:lpstr>
      <vt:lpstr>Customized Employment Process</vt:lpstr>
      <vt:lpstr>Call a Meeting…</vt:lpstr>
      <vt:lpstr>Venn Diagrams</vt:lpstr>
      <vt:lpstr>Reframing Mattie</vt:lpstr>
      <vt:lpstr>Mattie’s Venn Diagram</vt:lpstr>
      <vt:lpstr>Mattie’s Jobs</vt:lpstr>
      <vt:lpstr>Employer Engagement </vt:lpstr>
      <vt:lpstr>The Old Way to Job Develop</vt:lpstr>
      <vt:lpstr>What Employers say about Hiring People with Disabilities:</vt:lpstr>
      <vt:lpstr>With Customized Employment,  We Must Switch Hats</vt:lpstr>
      <vt:lpstr>Check your message</vt:lpstr>
      <vt:lpstr>No more “Selling Disability”</vt:lpstr>
      <vt:lpstr>PowerPoint Presentation</vt:lpstr>
      <vt:lpstr>What’s Your  Elevator Speech?</vt:lpstr>
      <vt:lpstr>Effective Elevator Speeches </vt:lpstr>
      <vt:lpstr>Use Positive Language  and Business Terminology</vt:lpstr>
      <vt:lpstr>Advantages &amp; Benefits for Employers</vt:lpstr>
      <vt:lpstr>Activity</vt:lpstr>
      <vt:lpstr>    Networking </vt:lpstr>
      <vt:lpstr>Why is networking so important?</vt:lpstr>
      <vt:lpstr>Everyone is a Job Developer! </vt:lpstr>
      <vt:lpstr>Personal Sphere of Influence</vt:lpstr>
      <vt:lpstr>Activity</vt:lpstr>
      <vt:lpstr>Employer Relationships</vt:lpstr>
      <vt:lpstr>Where to Find Contacts</vt:lpstr>
      <vt:lpstr>Getting from “Contact” to “Job”</vt:lpstr>
      <vt:lpstr> Informational Interviews</vt:lpstr>
      <vt:lpstr>Employees Must Add Value to an Employer’s Workforce</vt:lpstr>
      <vt:lpstr>How Do You Get in the Door </vt:lpstr>
      <vt:lpstr>The “Right Person” May Not be Human Resources</vt:lpstr>
      <vt:lpstr>Informational Interviews: The Focus is on the Business/Industry</vt:lpstr>
      <vt:lpstr>Marketing vs. Selling</vt:lpstr>
      <vt:lpstr>Do Your Research</vt:lpstr>
      <vt:lpstr>Identify Questions to ask.  Remember: YOU requested the meeting</vt:lpstr>
      <vt:lpstr>Ask for a Quick Tour</vt:lpstr>
      <vt:lpstr>Lean Principles</vt:lpstr>
      <vt:lpstr>The Toyota Way</vt:lpstr>
      <vt:lpstr>Lean Key Principles </vt:lpstr>
      <vt:lpstr>Lean Principles: A Job Developer’s Toolkit</vt:lpstr>
      <vt:lpstr>Lean in Action: Fast Food</vt:lpstr>
      <vt:lpstr>Identify ways to streamline processes and improve workflow</vt:lpstr>
      <vt:lpstr>Identify Issues/Challenges</vt:lpstr>
      <vt:lpstr>Lean: 8 Types of Waste</vt:lpstr>
      <vt:lpstr>During Informational Interviews: Look for “Waste”</vt:lpstr>
      <vt:lpstr>Evaluate your Prospect</vt:lpstr>
      <vt:lpstr>Is this a Good Prospect for  your Candidate?</vt:lpstr>
      <vt:lpstr>Not a Prospect for this Candidate </vt:lpstr>
      <vt:lpstr>Negotiating  with Employers </vt:lpstr>
      <vt:lpstr>Negotiating a New Position </vt:lpstr>
      <vt:lpstr> What do Employers Value?</vt:lpstr>
      <vt:lpstr>Marketing Axiom: FAB Features/Advantages/Benefits</vt:lpstr>
      <vt:lpstr>Features/Advantages/Benefits  </vt:lpstr>
      <vt:lpstr>  List the “features” and “benefits” of the chair you are sitting on. For every feature, create at least one benefit.  Now Let’s do the same for your services…  </vt:lpstr>
      <vt:lpstr>Features of  Our Employment Services</vt:lpstr>
      <vt:lpstr>Advantage of Using Our Services</vt:lpstr>
      <vt:lpstr>Benefits for Employers</vt:lpstr>
      <vt:lpstr>Job/Employment Proposals </vt:lpstr>
      <vt:lpstr>Employer Proposal Template</vt:lpstr>
      <vt:lpstr>Potential Tasks Lists</vt:lpstr>
      <vt:lpstr>Close the deal  Cost-Savings Analysis</vt:lpstr>
      <vt:lpstr>“Here’s the Perfect Candidate”</vt:lpstr>
      <vt:lpstr>A Customized Process</vt:lpstr>
      <vt:lpstr>A Customized Process</vt:lpstr>
      <vt:lpstr>Meet Rob </vt:lpstr>
      <vt:lpstr>Rob’s VENN Diagram What’s a good job for Rob?</vt:lpstr>
      <vt:lpstr>Informational Interview: A Visit to the Exploratorium</vt:lpstr>
      <vt:lpstr>Employer Proposal</vt:lpstr>
      <vt:lpstr>Potential Tasklist for Exploratorium</vt:lpstr>
      <vt:lpstr>Exploratorium:  Cost-Savings Analysis</vt:lpstr>
      <vt:lpstr>PowerPoint Presentation</vt:lpstr>
      <vt:lpstr>Robert Merchandise Expediter,  for the Exploratorium</vt:lpstr>
      <vt:lpstr>“We’re not hiring” to  “When can he start?”</vt:lpstr>
      <vt:lpstr>Lessons Learned</vt:lpstr>
      <vt:lpstr>For More Information:</vt:lpstr>
      <vt:lpstr>About TransCen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Jansen</dc:creator>
  <cp:lastModifiedBy>Peter Symonds</cp:lastModifiedBy>
  <cp:revision>164</cp:revision>
  <dcterms:created xsi:type="dcterms:W3CDTF">2022-07-11T21:46:25Z</dcterms:created>
  <dcterms:modified xsi:type="dcterms:W3CDTF">2023-05-15T23:03:21Z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0x010100FE8ED310827DBA43A8E6665095C0C650</vt:lpwstr>
  </property>
</Properties>
</file>