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71" r:id="rId3"/>
    <p:sldId id="304" r:id="rId4"/>
    <p:sldId id="370" r:id="rId5"/>
    <p:sldId id="368" r:id="rId6"/>
    <p:sldId id="303" r:id="rId7"/>
    <p:sldId id="364" r:id="rId8"/>
    <p:sldId id="285" r:id="rId9"/>
    <p:sldId id="372" r:id="rId10"/>
    <p:sldId id="311" r:id="rId11"/>
  </p:sldIdLst>
  <p:sldSz cx="9144000" cy="6858000" type="letter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A7C"/>
    <a:srgbClr val="68A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6" autoAdjust="0"/>
    <p:restoredTop sz="64180" autoAdjust="0"/>
  </p:normalViewPr>
  <p:slideViewPr>
    <p:cSldViewPr snapToGrid="0" snapToObjects="1">
      <p:cViewPr varScale="1">
        <p:scale>
          <a:sx n="66" d="100"/>
          <a:sy n="66" d="100"/>
        </p:scale>
        <p:origin x="28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F5D91-6F1A-421F-B401-19D3A1E99B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90B7A87-3208-47E0-92B6-21A854FC2C77}">
      <dgm:prSet phldrT="[Text]"/>
      <dgm:spPr>
        <a:solidFill>
          <a:srgbClr val="C00000"/>
        </a:solidFill>
      </dgm:spPr>
      <dgm:t>
        <a:bodyPr/>
        <a:lstStyle/>
        <a:p>
          <a:r>
            <a:rPr lang="en-AU" b="1" dirty="0" smtClean="0">
              <a:latin typeface="Arial" panose="020B0604020202020204" pitchFamily="34" charset="0"/>
              <a:cs typeface="Arial" panose="020B0604020202020204" pitchFamily="34" charset="0"/>
            </a:rPr>
            <a:t>Deliberate</a:t>
          </a:r>
          <a:endParaRPr lang="en-A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082D3-0AEC-4593-AC0C-80694E46E8DE}" type="parTrans" cxnId="{D3F1A3E0-4276-42B8-BD7E-A3D926503A9F}">
      <dgm:prSet/>
      <dgm:spPr/>
      <dgm:t>
        <a:bodyPr/>
        <a:lstStyle/>
        <a:p>
          <a:endParaRPr lang="en-AU"/>
        </a:p>
      </dgm:t>
    </dgm:pt>
    <dgm:pt modelId="{B63A6936-B08E-45BB-957A-71C642A9AA04}" type="sibTrans" cxnId="{D3F1A3E0-4276-42B8-BD7E-A3D926503A9F}">
      <dgm:prSet/>
      <dgm:spPr/>
      <dgm:t>
        <a:bodyPr/>
        <a:lstStyle/>
        <a:p>
          <a:endParaRPr lang="en-AU"/>
        </a:p>
      </dgm:t>
    </dgm:pt>
    <dgm:pt modelId="{71D822C4-F94C-47C1-A1FF-C949452B922E}">
      <dgm:prSet phldrT="[Text]"/>
      <dgm:spPr>
        <a:solidFill>
          <a:srgbClr val="C00000"/>
        </a:solidFill>
      </dgm:spPr>
      <dgm:t>
        <a:bodyPr/>
        <a:lstStyle/>
        <a:p>
          <a:r>
            <a:rPr lang="en-AU" b="1" dirty="0" smtClean="0">
              <a:latin typeface="Arial" panose="020B0604020202020204" pitchFamily="34" charset="0"/>
              <a:cs typeface="Arial" panose="020B0604020202020204" pitchFamily="34" charset="0"/>
            </a:rPr>
            <a:t>Accidental</a:t>
          </a:r>
          <a:endParaRPr lang="en-A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D81C3-9D7F-48FB-8BAB-430015964E78}" type="parTrans" cxnId="{81D4128C-C04A-42A9-8B6F-37B3F83DAFB7}">
      <dgm:prSet/>
      <dgm:spPr/>
      <dgm:t>
        <a:bodyPr/>
        <a:lstStyle/>
        <a:p>
          <a:endParaRPr lang="en-AU"/>
        </a:p>
      </dgm:t>
    </dgm:pt>
    <dgm:pt modelId="{EE5CA8AD-72C3-4362-A0EF-11C9959A14BF}" type="sibTrans" cxnId="{81D4128C-C04A-42A9-8B6F-37B3F83DAFB7}">
      <dgm:prSet/>
      <dgm:spPr/>
      <dgm:t>
        <a:bodyPr/>
        <a:lstStyle/>
        <a:p>
          <a:endParaRPr lang="en-AU"/>
        </a:p>
      </dgm:t>
    </dgm:pt>
    <dgm:pt modelId="{175007B0-A9EA-4BCB-B667-273D998EF2B2}">
      <dgm:prSet/>
      <dgm:spPr>
        <a:solidFill>
          <a:srgbClr val="C00000"/>
        </a:solidFill>
      </dgm:spPr>
      <dgm:t>
        <a:bodyPr/>
        <a:lstStyle/>
        <a:p>
          <a:r>
            <a:rPr lang="en-AU" b="1" dirty="0" smtClean="0">
              <a:latin typeface="Arial" panose="020B0604020202020204" pitchFamily="34" charset="0"/>
              <a:cs typeface="Arial" panose="020B0604020202020204" pitchFamily="34" charset="0"/>
            </a:rPr>
            <a:t>Systemic</a:t>
          </a:r>
          <a:endParaRPr lang="en-A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EAEC5-30CA-4691-AA8C-3DE93336AE3A}" type="parTrans" cxnId="{ECF169BC-60A4-441E-AE56-2FE3A325EC13}">
      <dgm:prSet/>
      <dgm:spPr/>
      <dgm:t>
        <a:bodyPr/>
        <a:lstStyle/>
        <a:p>
          <a:endParaRPr lang="en-AU"/>
        </a:p>
      </dgm:t>
    </dgm:pt>
    <dgm:pt modelId="{3790FC55-F19D-46CA-83FC-9C87A1A50ABD}" type="sibTrans" cxnId="{ECF169BC-60A4-441E-AE56-2FE3A325EC13}">
      <dgm:prSet/>
      <dgm:spPr/>
      <dgm:t>
        <a:bodyPr/>
        <a:lstStyle/>
        <a:p>
          <a:endParaRPr lang="en-AU"/>
        </a:p>
      </dgm:t>
    </dgm:pt>
    <dgm:pt modelId="{8CCEB1D2-4E92-4C00-BE1B-88BD900D4D21}">
      <dgm:prSet/>
      <dgm:spPr>
        <a:ln>
          <a:solidFill>
            <a:srgbClr val="002060">
              <a:alpha val="90000"/>
            </a:srgbClr>
          </a:solidFill>
        </a:ln>
      </dgm:spPr>
      <dgm:t>
        <a:bodyPr anchor="ctr"/>
        <a:lstStyle/>
        <a:p>
          <a:r>
            <a:rPr lang="en-AU" b="0" dirty="0" smtClean="0">
              <a:latin typeface="Arial" panose="020B0604020202020204" pitchFamily="34" charset="0"/>
              <a:cs typeface="Arial" panose="020B0604020202020204" pitchFamily="34" charset="0"/>
            </a:rPr>
            <a:t>staff don’t realise their actions are abuse 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1706F-5E29-46F5-83F3-02694FE6B263}" type="parTrans" cxnId="{3C7D42E0-CD04-4BD1-BD68-C750E31AB3AB}">
      <dgm:prSet/>
      <dgm:spPr/>
      <dgm:t>
        <a:bodyPr/>
        <a:lstStyle/>
        <a:p>
          <a:endParaRPr lang="en-AU"/>
        </a:p>
      </dgm:t>
    </dgm:pt>
    <dgm:pt modelId="{1E206685-5C0C-40AB-97AA-B3E774A1BC54}" type="sibTrans" cxnId="{3C7D42E0-CD04-4BD1-BD68-C750E31AB3AB}">
      <dgm:prSet/>
      <dgm:spPr/>
      <dgm:t>
        <a:bodyPr/>
        <a:lstStyle/>
        <a:p>
          <a:endParaRPr lang="en-AU"/>
        </a:p>
      </dgm:t>
    </dgm:pt>
    <dgm:pt modelId="{ECACEB21-673A-4F17-9000-3CD2C954E884}">
      <dgm:prSet/>
      <dgm:spPr/>
      <dgm:t>
        <a:bodyPr anchor="ctr"/>
        <a:lstStyle/>
        <a:p>
          <a:r>
            <a:rPr lang="en-AU" b="0" dirty="0" smtClean="0">
              <a:latin typeface="Arial" panose="020B0604020202020204" pitchFamily="34" charset="0"/>
              <a:cs typeface="Arial" panose="020B0604020202020204" pitchFamily="34" charset="0"/>
            </a:rPr>
            <a:t>staff don’t understand the impact of their actions</a:t>
          </a:r>
          <a:endParaRPr lang="en-A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87B91-2160-418C-B755-15923E0228C0}" type="parTrans" cxnId="{8BF52B29-4DA6-4DFE-AB44-01B5ECFC909C}">
      <dgm:prSet/>
      <dgm:spPr/>
      <dgm:t>
        <a:bodyPr/>
        <a:lstStyle/>
        <a:p>
          <a:endParaRPr lang="en-AU"/>
        </a:p>
      </dgm:t>
    </dgm:pt>
    <dgm:pt modelId="{BC8B0F57-E032-4F36-BB0D-B6DA4D71E23D}" type="sibTrans" cxnId="{8BF52B29-4DA6-4DFE-AB44-01B5ECFC909C}">
      <dgm:prSet/>
      <dgm:spPr/>
      <dgm:t>
        <a:bodyPr/>
        <a:lstStyle/>
        <a:p>
          <a:endParaRPr lang="en-AU"/>
        </a:p>
      </dgm:t>
    </dgm:pt>
    <dgm:pt modelId="{27CAFA80-1A75-4AC4-93F7-C5579D9B5F46}">
      <dgm:prSet/>
      <dgm:spPr/>
      <dgm:t>
        <a:bodyPr anchor="ctr"/>
        <a:lstStyle/>
        <a:p>
          <a:r>
            <a:rPr lang="en-AU" b="0" dirty="0" smtClean="0">
              <a:latin typeface="Arial" panose="020B0604020202020204" pitchFamily="34" charset="0"/>
              <a:cs typeface="Arial" panose="020B0604020202020204" pitchFamily="34" charset="0"/>
            </a:rPr>
            <a:t>actions indirectly impact on someone else.</a:t>
          </a:r>
          <a:endParaRPr lang="en-A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5DF33-045D-4C33-8143-603FE3552FC6}" type="parTrans" cxnId="{99C164A0-56D0-4C8E-B180-97EFC941ABD2}">
      <dgm:prSet/>
      <dgm:spPr/>
      <dgm:t>
        <a:bodyPr/>
        <a:lstStyle/>
        <a:p>
          <a:endParaRPr lang="en-AU"/>
        </a:p>
      </dgm:t>
    </dgm:pt>
    <dgm:pt modelId="{B1E2F542-DA8D-487A-A28D-CCA879379AA2}" type="sibTrans" cxnId="{99C164A0-56D0-4C8E-B180-97EFC941ABD2}">
      <dgm:prSet/>
      <dgm:spPr/>
      <dgm:t>
        <a:bodyPr/>
        <a:lstStyle/>
        <a:p>
          <a:endParaRPr lang="en-AU"/>
        </a:p>
      </dgm:t>
    </dgm:pt>
    <dgm:pt modelId="{03C3B6D9-DCC0-409A-95F7-D14BC51C3722}">
      <dgm:prSet/>
      <dgm:spPr>
        <a:ln>
          <a:solidFill>
            <a:srgbClr val="002060">
              <a:alpha val="90000"/>
            </a:srgbClr>
          </a:solidFill>
        </a:ln>
      </dgm:spPr>
      <dgm:t>
        <a:bodyPr anchor="ctr"/>
        <a:lstStyle/>
        <a:p>
          <a:pPr>
            <a:spcAft>
              <a:spcPts val="306"/>
            </a:spcAft>
          </a:pPr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perpetrators target people with disability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64ABB-5390-4148-95D2-C20A5DBEB3F2}" type="parTrans" cxnId="{1CFF6887-ECFF-40BF-A85E-D9DF2B6D9AAB}">
      <dgm:prSet/>
      <dgm:spPr/>
      <dgm:t>
        <a:bodyPr/>
        <a:lstStyle/>
        <a:p>
          <a:endParaRPr lang="en-AU"/>
        </a:p>
      </dgm:t>
    </dgm:pt>
    <dgm:pt modelId="{B6E42CD5-DFAE-4235-8FC3-95DA3FFF4830}" type="sibTrans" cxnId="{1CFF6887-ECFF-40BF-A85E-D9DF2B6D9AAB}">
      <dgm:prSet/>
      <dgm:spPr/>
      <dgm:t>
        <a:bodyPr/>
        <a:lstStyle/>
        <a:p>
          <a:endParaRPr lang="en-AU"/>
        </a:p>
      </dgm:t>
    </dgm:pt>
    <dgm:pt modelId="{0AB33379-5EA0-454D-8817-2F5C34BCA6FC}">
      <dgm:prSet/>
      <dgm:spPr/>
      <dgm:t>
        <a:bodyPr anchor="ctr"/>
        <a:lstStyle/>
        <a:p>
          <a:pPr>
            <a:spcAft>
              <a:spcPts val="306"/>
            </a:spcAft>
          </a:pPr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people seek to harm or take advantage of others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67BF0-70EA-402A-9DEF-871187D13D44}" type="parTrans" cxnId="{878D3599-26E9-43B0-87B4-A9623B9C4BA1}">
      <dgm:prSet/>
      <dgm:spPr/>
      <dgm:t>
        <a:bodyPr/>
        <a:lstStyle/>
        <a:p>
          <a:endParaRPr lang="en-AU"/>
        </a:p>
      </dgm:t>
    </dgm:pt>
    <dgm:pt modelId="{A9B2592D-FF95-4C92-A502-E296BC22C047}" type="sibTrans" cxnId="{878D3599-26E9-43B0-87B4-A9623B9C4BA1}">
      <dgm:prSet/>
      <dgm:spPr/>
      <dgm:t>
        <a:bodyPr/>
        <a:lstStyle/>
        <a:p>
          <a:endParaRPr lang="en-AU"/>
        </a:p>
      </dgm:t>
    </dgm:pt>
    <dgm:pt modelId="{80267611-6B7D-4519-A713-90D74DD77140}">
      <dgm:prSet/>
      <dgm:spPr/>
      <dgm:t>
        <a:bodyPr anchor="ctr"/>
        <a:lstStyle/>
        <a:p>
          <a:pPr>
            <a:spcAft>
              <a:spcPts val="306"/>
            </a:spcAft>
          </a:pPr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exploit vulnerability of systems and people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A313C-07E4-447D-A5A7-00F2E67EBEC1}" type="parTrans" cxnId="{7252EF88-04BC-4A4B-843F-2D791B427BF6}">
      <dgm:prSet/>
      <dgm:spPr/>
      <dgm:t>
        <a:bodyPr/>
        <a:lstStyle/>
        <a:p>
          <a:endParaRPr lang="en-AU"/>
        </a:p>
      </dgm:t>
    </dgm:pt>
    <dgm:pt modelId="{410713E3-F387-488C-BD4E-13C2BFFA0890}" type="sibTrans" cxnId="{7252EF88-04BC-4A4B-843F-2D791B427BF6}">
      <dgm:prSet/>
      <dgm:spPr/>
      <dgm:t>
        <a:bodyPr/>
        <a:lstStyle/>
        <a:p>
          <a:endParaRPr lang="en-AU"/>
        </a:p>
      </dgm:t>
    </dgm:pt>
    <dgm:pt modelId="{1611539F-DDD9-4397-953F-EE53636B79AE}">
      <dgm:prSet/>
      <dgm:spPr>
        <a:ln>
          <a:solidFill>
            <a:srgbClr val="002060">
              <a:alpha val="90000"/>
            </a:srgbClr>
          </a:solidFill>
        </a:ln>
      </dgm:spPr>
      <dgm:t>
        <a:bodyPr anchor="ctr"/>
        <a:lstStyle/>
        <a:p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staff not trained or supervised properly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EB0F8-5C5A-483C-BD18-29DD83945399}" type="parTrans" cxnId="{777E6979-41A0-4DAA-AD64-777155A975DA}">
      <dgm:prSet/>
      <dgm:spPr/>
      <dgm:t>
        <a:bodyPr/>
        <a:lstStyle/>
        <a:p>
          <a:endParaRPr lang="en-AU"/>
        </a:p>
      </dgm:t>
    </dgm:pt>
    <dgm:pt modelId="{5D140C97-70CA-4CBF-BE52-84088C668A07}" type="sibTrans" cxnId="{777E6979-41A0-4DAA-AD64-777155A975DA}">
      <dgm:prSet/>
      <dgm:spPr/>
      <dgm:t>
        <a:bodyPr/>
        <a:lstStyle/>
        <a:p>
          <a:endParaRPr lang="en-AU"/>
        </a:p>
      </dgm:t>
    </dgm:pt>
    <dgm:pt modelId="{7F99C45D-23EC-44AD-9836-857CF5C2FDEF}">
      <dgm:prSet/>
      <dgm:spPr/>
      <dgm:t>
        <a:bodyPr anchor="ctr"/>
        <a:lstStyle/>
        <a:p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staff don’t have the resources to do their job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1FF3B-00F0-48AE-8F9A-FDDC97312103}" type="parTrans" cxnId="{809355B3-D788-4732-8DA1-829A30CDF8F5}">
      <dgm:prSet/>
      <dgm:spPr/>
      <dgm:t>
        <a:bodyPr/>
        <a:lstStyle/>
        <a:p>
          <a:endParaRPr lang="en-AU"/>
        </a:p>
      </dgm:t>
    </dgm:pt>
    <dgm:pt modelId="{527DA657-3560-4B3D-9BE1-19D30F4C92F8}" type="sibTrans" cxnId="{809355B3-D788-4732-8DA1-829A30CDF8F5}">
      <dgm:prSet/>
      <dgm:spPr/>
      <dgm:t>
        <a:bodyPr/>
        <a:lstStyle/>
        <a:p>
          <a:endParaRPr lang="en-AU"/>
        </a:p>
      </dgm:t>
    </dgm:pt>
    <dgm:pt modelId="{33102BAC-E50D-42D1-8CE6-289730CB21AC}">
      <dgm:prSet/>
      <dgm:spPr/>
      <dgm:t>
        <a:bodyPr anchor="ctr"/>
        <a:lstStyle/>
        <a:p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insufficient staff due to high sick leave / turnover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19DAF-F5AD-4258-BD66-EF1A5D6EC788}" type="parTrans" cxnId="{87E09738-9DFB-4C70-85C5-9BB4CC540018}">
      <dgm:prSet/>
      <dgm:spPr/>
      <dgm:t>
        <a:bodyPr/>
        <a:lstStyle/>
        <a:p>
          <a:endParaRPr lang="en-AU"/>
        </a:p>
      </dgm:t>
    </dgm:pt>
    <dgm:pt modelId="{A21B1DDB-104F-45B7-9054-E4CF1A7F0AB0}" type="sibTrans" cxnId="{87E09738-9DFB-4C70-85C5-9BB4CC540018}">
      <dgm:prSet/>
      <dgm:spPr/>
      <dgm:t>
        <a:bodyPr/>
        <a:lstStyle/>
        <a:p>
          <a:endParaRPr lang="en-AU"/>
        </a:p>
      </dgm:t>
    </dgm:pt>
    <dgm:pt modelId="{B4834A16-8994-4828-9515-10FC509943F9}">
      <dgm:prSet/>
      <dgm:spPr/>
      <dgm:t>
        <a:bodyPr anchor="ctr"/>
        <a:lstStyle/>
        <a:p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people forced to live with others who pose a risk.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68C8D-ED40-467C-9016-50170DCD7DFC}" type="parTrans" cxnId="{85587216-EB6A-4CFE-BD67-CD7532F5540D}">
      <dgm:prSet/>
      <dgm:spPr/>
      <dgm:t>
        <a:bodyPr/>
        <a:lstStyle/>
        <a:p>
          <a:endParaRPr lang="en-AU"/>
        </a:p>
      </dgm:t>
    </dgm:pt>
    <dgm:pt modelId="{A3B9678C-8B07-4108-A611-90BE60EF2F4A}" type="sibTrans" cxnId="{85587216-EB6A-4CFE-BD67-CD7532F5540D}">
      <dgm:prSet/>
      <dgm:spPr/>
      <dgm:t>
        <a:bodyPr/>
        <a:lstStyle/>
        <a:p>
          <a:endParaRPr lang="en-AU"/>
        </a:p>
      </dgm:t>
    </dgm:pt>
    <dgm:pt modelId="{4D28F83D-2065-4525-8D58-08496E099A84}">
      <dgm:prSet/>
      <dgm:spPr>
        <a:ln>
          <a:solidFill>
            <a:srgbClr val="002060">
              <a:alpha val="90000"/>
            </a:srgbClr>
          </a:solidFill>
        </a:ln>
      </dgm:spPr>
      <dgm:t>
        <a:bodyPr anchor="ctr"/>
        <a:lstStyle/>
        <a:p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prioritisation of routine over personal choice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5B4F1-EB07-4A0D-9043-26BAE131554F}" type="parTrans" cxnId="{99BE887F-DB7D-4678-9C68-D8042FA9CD63}">
      <dgm:prSet/>
      <dgm:spPr/>
      <dgm:t>
        <a:bodyPr/>
        <a:lstStyle/>
        <a:p>
          <a:endParaRPr lang="en-AU"/>
        </a:p>
      </dgm:t>
    </dgm:pt>
    <dgm:pt modelId="{894FDFF3-E337-4AEE-9D5F-DA95D8E1FF65}" type="sibTrans" cxnId="{99BE887F-DB7D-4678-9C68-D8042FA9CD63}">
      <dgm:prSet/>
      <dgm:spPr/>
      <dgm:t>
        <a:bodyPr/>
        <a:lstStyle/>
        <a:p>
          <a:endParaRPr lang="en-AU"/>
        </a:p>
      </dgm:t>
    </dgm:pt>
    <dgm:pt modelId="{F14FCEE5-F7A8-42C2-9B1F-49CA84CBAA33}">
      <dgm:prSet/>
      <dgm:spPr/>
      <dgm:t>
        <a:bodyPr anchor="ctr"/>
        <a:lstStyle/>
        <a:p>
          <a:pPr>
            <a:spcAft>
              <a:spcPts val="306"/>
            </a:spcAft>
          </a:pPr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cutting corners, rushing activities and supports.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41169-0F0B-4E23-A4C1-EA1ACC72B583}" type="parTrans" cxnId="{6DE0249C-691D-4C3E-ACF5-660441FAA96C}">
      <dgm:prSet/>
      <dgm:spPr/>
      <dgm:t>
        <a:bodyPr/>
        <a:lstStyle/>
        <a:p>
          <a:endParaRPr lang="en-AU"/>
        </a:p>
      </dgm:t>
    </dgm:pt>
    <dgm:pt modelId="{10C2105F-80DE-44CC-A1EE-2068673B3B6E}" type="sibTrans" cxnId="{6DE0249C-691D-4C3E-ACF5-660441FAA96C}">
      <dgm:prSet/>
      <dgm:spPr/>
      <dgm:t>
        <a:bodyPr/>
        <a:lstStyle/>
        <a:p>
          <a:endParaRPr lang="en-AU"/>
        </a:p>
      </dgm:t>
    </dgm:pt>
    <dgm:pt modelId="{B8F1F7AD-6EA8-4EE6-8895-3EC6F573D3AA}" type="pres">
      <dgm:prSet presAssocID="{7B6F5D91-6F1A-421F-B401-19D3A1E99B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2FB15F21-2C33-4FBD-A0E3-42580ED315F4}" type="pres">
      <dgm:prSet presAssocID="{490B7A87-3208-47E0-92B6-21A854FC2C77}" presName="linNode" presStyleCnt="0"/>
      <dgm:spPr/>
    </dgm:pt>
    <dgm:pt modelId="{95499E0C-054C-4D05-932C-A4239F7D0212}" type="pres">
      <dgm:prSet presAssocID="{490B7A87-3208-47E0-92B6-21A854FC2C77}" presName="parentShp" presStyleLbl="node1" presStyleIdx="0" presStyleCnt="3" custScaleX="47892" custScaleY="121218" custLinFactNeighborY="114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D21F5ED-FD24-4A7A-B3C4-D03AD51C09BA}" type="pres">
      <dgm:prSet presAssocID="{490B7A87-3208-47E0-92B6-21A854FC2C77}" presName="childShp" presStyleLbl="bgAccFollowNode1" presStyleIdx="0" presStyleCnt="3" custScaleX="122288" custScaleY="12085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F59534-B62B-4B23-BC43-6B92E1724741}" type="pres">
      <dgm:prSet presAssocID="{B63A6936-B08E-45BB-957A-71C642A9AA04}" presName="spacing" presStyleCnt="0"/>
      <dgm:spPr/>
    </dgm:pt>
    <dgm:pt modelId="{59A2F7EF-D3E9-4969-978A-CBAAFDDE902D}" type="pres">
      <dgm:prSet presAssocID="{71D822C4-F94C-47C1-A1FF-C949452B922E}" presName="linNode" presStyleCnt="0"/>
      <dgm:spPr/>
    </dgm:pt>
    <dgm:pt modelId="{DBFED818-B4A3-48CA-92C3-50CEEEED3841}" type="pres">
      <dgm:prSet presAssocID="{71D822C4-F94C-47C1-A1FF-C949452B922E}" presName="parentShp" presStyleLbl="node1" presStyleIdx="1" presStyleCnt="3" custScaleX="48836" custScaleY="116404" custLinFactNeighborX="1385" custLinFactNeighborY="-108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C117CC-A547-4CC8-A9E9-A29BE172D00F}" type="pres">
      <dgm:prSet presAssocID="{71D822C4-F94C-47C1-A1FF-C949452B922E}" presName="childShp" presStyleLbl="bgAccFollowNode1" presStyleIdx="1" presStyleCnt="3" custScaleX="124210" custScaleY="130937" custLinFactNeighborX="171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1BDC67-6E3E-4A68-8133-B8104CD0435A}" type="pres">
      <dgm:prSet presAssocID="{EE5CA8AD-72C3-4362-A0EF-11C9959A14BF}" presName="spacing" presStyleCnt="0"/>
      <dgm:spPr/>
    </dgm:pt>
    <dgm:pt modelId="{DA0D4708-F79B-46FF-AE0F-8B21164F6C5D}" type="pres">
      <dgm:prSet presAssocID="{175007B0-A9EA-4BCB-B667-273D998EF2B2}" presName="linNode" presStyleCnt="0"/>
      <dgm:spPr/>
    </dgm:pt>
    <dgm:pt modelId="{08E637BD-8BC6-44E9-AEC8-2069BF5179FD}" type="pres">
      <dgm:prSet presAssocID="{175007B0-A9EA-4BCB-B667-273D998EF2B2}" presName="parentShp" presStyleLbl="node1" presStyleIdx="2" presStyleCnt="3" custScaleX="48837" custScaleY="12784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9752E6-B32B-4128-B867-222F58EF0D11}" type="pres">
      <dgm:prSet presAssocID="{175007B0-A9EA-4BCB-B667-273D998EF2B2}" presName="childShp" presStyleLbl="bgAccFollowNode1" presStyleIdx="2" presStyleCnt="3" custScaleX="121409" custScaleY="12519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1D4128C-C04A-42A9-8B6F-37B3F83DAFB7}" srcId="{7B6F5D91-6F1A-421F-B401-19D3A1E99B00}" destId="{71D822C4-F94C-47C1-A1FF-C949452B922E}" srcOrd="1" destOrd="0" parTransId="{925D81C3-9D7F-48FB-8BAB-430015964E78}" sibTransId="{EE5CA8AD-72C3-4362-A0EF-11C9959A14BF}"/>
    <dgm:cxn modelId="{1CFF6887-ECFF-40BF-A85E-D9DF2B6D9AAB}" srcId="{490B7A87-3208-47E0-92B6-21A854FC2C77}" destId="{03C3B6D9-DCC0-409A-95F7-D14BC51C3722}" srcOrd="0" destOrd="0" parTransId="{6EB64ABB-5390-4148-95D2-C20A5DBEB3F2}" sibTransId="{B6E42CD5-DFAE-4235-8FC3-95DA3FFF4830}"/>
    <dgm:cxn modelId="{878D3599-26E9-43B0-87B4-A9623B9C4BA1}" srcId="{490B7A87-3208-47E0-92B6-21A854FC2C77}" destId="{0AB33379-5EA0-454D-8817-2F5C34BCA6FC}" srcOrd="1" destOrd="0" parTransId="{04E67BF0-70EA-402A-9DEF-871187D13D44}" sibTransId="{A9B2592D-FF95-4C92-A502-E296BC22C047}"/>
    <dgm:cxn modelId="{011BF4AE-0890-4880-812E-EA6E761E509D}" type="presOf" srcId="{490B7A87-3208-47E0-92B6-21A854FC2C77}" destId="{95499E0C-054C-4D05-932C-A4239F7D0212}" srcOrd="0" destOrd="0" presId="urn:microsoft.com/office/officeart/2005/8/layout/vList6"/>
    <dgm:cxn modelId="{ECF169BC-60A4-441E-AE56-2FE3A325EC13}" srcId="{7B6F5D91-6F1A-421F-B401-19D3A1E99B00}" destId="{175007B0-A9EA-4BCB-B667-273D998EF2B2}" srcOrd="2" destOrd="0" parTransId="{0FEEAEC5-30CA-4691-AA8C-3DE93336AE3A}" sibTransId="{3790FC55-F19D-46CA-83FC-9C87A1A50ABD}"/>
    <dgm:cxn modelId="{85587216-EB6A-4CFE-BD67-CD7532F5540D}" srcId="{175007B0-A9EA-4BCB-B667-273D998EF2B2}" destId="{B4834A16-8994-4828-9515-10FC509943F9}" srcOrd="3" destOrd="0" parTransId="{00568C8D-ED40-467C-9016-50170DCD7DFC}" sibTransId="{A3B9678C-8B07-4108-A611-90BE60EF2F4A}"/>
    <dgm:cxn modelId="{8FE02A48-9587-4CCE-A70A-6C6FF8806F50}" type="presOf" srcId="{1611539F-DDD9-4397-953F-EE53636B79AE}" destId="{069752E6-B32B-4128-B867-222F58EF0D11}" srcOrd="0" destOrd="0" presId="urn:microsoft.com/office/officeart/2005/8/layout/vList6"/>
    <dgm:cxn modelId="{2FB35EF0-79C9-4A2C-95AE-5F8A553A59DD}" type="presOf" srcId="{F14FCEE5-F7A8-42C2-9B1F-49CA84CBAA33}" destId="{DD21F5ED-FD24-4A7A-B3C4-D03AD51C09BA}" srcOrd="0" destOrd="3" presId="urn:microsoft.com/office/officeart/2005/8/layout/vList6"/>
    <dgm:cxn modelId="{3C7D42E0-CD04-4BD1-BD68-C750E31AB3AB}" srcId="{71D822C4-F94C-47C1-A1FF-C949452B922E}" destId="{8CCEB1D2-4E92-4C00-BE1B-88BD900D4D21}" srcOrd="1" destOrd="0" parTransId="{6F91706F-5E29-46F5-83F3-02694FE6B263}" sibTransId="{1E206685-5C0C-40AB-97AA-B3E774A1BC54}"/>
    <dgm:cxn modelId="{EE494830-E4D3-498F-85CA-B60B71840488}" type="presOf" srcId="{B4834A16-8994-4828-9515-10FC509943F9}" destId="{069752E6-B32B-4128-B867-222F58EF0D11}" srcOrd="0" destOrd="3" presId="urn:microsoft.com/office/officeart/2005/8/layout/vList6"/>
    <dgm:cxn modelId="{83FDCD0B-B8A0-41D6-B7E7-EB8EC9280E6C}" type="presOf" srcId="{7F99C45D-23EC-44AD-9836-857CF5C2FDEF}" destId="{069752E6-B32B-4128-B867-222F58EF0D11}" srcOrd="0" destOrd="1" presId="urn:microsoft.com/office/officeart/2005/8/layout/vList6"/>
    <dgm:cxn modelId="{63904F47-86C6-4331-8B28-6387D565E845}" type="presOf" srcId="{80267611-6B7D-4519-A713-90D74DD77140}" destId="{DD21F5ED-FD24-4A7A-B3C4-D03AD51C09BA}" srcOrd="0" destOrd="2" presId="urn:microsoft.com/office/officeart/2005/8/layout/vList6"/>
    <dgm:cxn modelId="{BAE1C4F0-26DE-4DFD-8168-980F1F0D7F8C}" type="presOf" srcId="{03C3B6D9-DCC0-409A-95F7-D14BC51C3722}" destId="{DD21F5ED-FD24-4A7A-B3C4-D03AD51C09BA}" srcOrd="0" destOrd="0" presId="urn:microsoft.com/office/officeart/2005/8/layout/vList6"/>
    <dgm:cxn modelId="{99BE887F-DB7D-4678-9C68-D8042FA9CD63}" srcId="{71D822C4-F94C-47C1-A1FF-C949452B922E}" destId="{4D28F83D-2065-4525-8D58-08496E099A84}" srcOrd="0" destOrd="0" parTransId="{5C95B4F1-EB07-4A0D-9043-26BAE131554F}" sibTransId="{894FDFF3-E337-4AEE-9D5F-DA95D8E1FF65}"/>
    <dgm:cxn modelId="{FDBD4B7C-334D-4D1A-B042-DBB19E018F1D}" type="presOf" srcId="{27CAFA80-1A75-4AC4-93F7-C5579D9B5F46}" destId="{B3C117CC-A547-4CC8-A9E9-A29BE172D00F}" srcOrd="0" destOrd="3" presId="urn:microsoft.com/office/officeart/2005/8/layout/vList6"/>
    <dgm:cxn modelId="{777E6979-41A0-4DAA-AD64-777155A975DA}" srcId="{175007B0-A9EA-4BCB-B667-273D998EF2B2}" destId="{1611539F-DDD9-4397-953F-EE53636B79AE}" srcOrd="0" destOrd="0" parTransId="{2AEEB0F8-5C5A-483C-BD18-29DD83945399}" sibTransId="{5D140C97-70CA-4CBF-BE52-84088C668A07}"/>
    <dgm:cxn modelId="{7B56A21B-0520-42B2-9A15-64793C30AD81}" type="presOf" srcId="{0AB33379-5EA0-454D-8817-2F5C34BCA6FC}" destId="{DD21F5ED-FD24-4A7A-B3C4-D03AD51C09BA}" srcOrd="0" destOrd="1" presId="urn:microsoft.com/office/officeart/2005/8/layout/vList6"/>
    <dgm:cxn modelId="{A7CB6B8A-5B4A-46F4-9022-9A9127518C01}" type="presOf" srcId="{8CCEB1D2-4E92-4C00-BE1B-88BD900D4D21}" destId="{B3C117CC-A547-4CC8-A9E9-A29BE172D00F}" srcOrd="0" destOrd="1" presId="urn:microsoft.com/office/officeart/2005/8/layout/vList6"/>
    <dgm:cxn modelId="{1F708650-72D1-4FCA-B7D7-0A9F4288BEA5}" type="presOf" srcId="{7B6F5D91-6F1A-421F-B401-19D3A1E99B00}" destId="{B8F1F7AD-6EA8-4EE6-8895-3EC6F573D3AA}" srcOrd="0" destOrd="0" presId="urn:microsoft.com/office/officeart/2005/8/layout/vList6"/>
    <dgm:cxn modelId="{B9E02004-6170-4D29-B21A-A1680199ACF4}" type="presOf" srcId="{71D822C4-F94C-47C1-A1FF-C949452B922E}" destId="{DBFED818-B4A3-48CA-92C3-50CEEEED3841}" srcOrd="0" destOrd="0" presId="urn:microsoft.com/office/officeart/2005/8/layout/vList6"/>
    <dgm:cxn modelId="{87E09738-9DFB-4C70-85C5-9BB4CC540018}" srcId="{175007B0-A9EA-4BCB-B667-273D998EF2B2}" destId="{33102BAC-E50D-42D1-8CE6-289730CB21AC}" srcOrd="2" destOrd="0" parTransId="{F7819DAF-F5AD-4258-BD66-EF1A5D6EC788}" sibTransId="{A21B1DDB-104F-45B7-9054-E4CF1A7F0AB0}"/>
    <dgm:cxn modelId="{7252EF88-04BC-4A4B-843F-2D791B427BF6}" srcId="{490B7A87-3208-47E0-92B6-21A854FC2C77}" destId="{80267611-6B7D-4519-A713-90D74DD77140}" srcOrd="2" destOrd="0" parTransId="{BA5A313C-07E4-447D-A5A7-00F2E67EBEC1}" sibTransId="{410713E3-F387-488C-BD4E-13C2BFFA0890}"/>
    <dgm:cxn modelId="{809355B3-D788-4732-8DA1-829A30CDF8F5}" srcId="{175007B0-A9EA-4BCB-B667-273D998EF2B2}" destId="{7F99C45D-23EC-44AD-9836-857CF5C2FDEF}" srcOrd="1" destOrd="0" parTransId="{DA21FF3B-00F0-48AE-8F9A-FDDC97312103}" sibTransId="{527DA657-3560-4B3D-9BE1-19D30F4C92F8}"/>
    <dgm:cxn modelId="{EF485671-F938-48C5-82B7-1C0EF287BE15}" type="presOf" srcId="{ECACEB21-673A-4F17-9000-3CD2C954E884}" destId="{B3C117CC-A547-4CC8-A9E9-A29BE172D00F}" srcOrd="0" destOrd="2" presId="urn:microsoft.com/office/officeart/2005/8/layout/vList6"/>
    <dgm:cxn modelId="{8BF52B29-4DA6-4DFE-AB44-01B5ECFC909C}" srcId="{71D822C4-F94C-47C1-A1FF-C949452B922E}" destId="{ECACEB21-673A-4F17-9000-3CD2C954E884}" srcOrd="2" destOrd="0" parTransId="{71587B91-2160-418C-B755-15923E0228C0}" sibTransId="{BC8B0F57-E032-4F36-BB0D-B6DA4D71E23D}"/>
    <dgm:cxn modelId="{752DC43E-7F5D-48C0-85FA-97EA36B8A98C}" type="presOf" srcId="{4D28F83D-2065-4525-8D58-08496E099A84}" destId="{B3C117CC-A547-4CC8-A9E9-A29BE172D00F}" srcOrd="0" destOrd="0" presId="urn:microsoft.com/office/officeart/2005/8/layout/vList6"/>
    <dgm:cxn modelId="{99C164A0-56D0-4C8E-B180-97EFC941ABD2}" srcId="{71D822C4-F94C-47C1-A1FF-C949452B922E}" destId="{27CAFA80-1A75-4AC4-93F7-C5579D9B5F46}" srcOrd="3" destOrd="0" parTransId="{0B05DF33-045D-4C33-8143-603FE3552FC6}" sibTransId="{B1E2F542-DA8D-487A-A28D-CCA879379AA2}"/>
    <dgm:cxn modelId="{6DE0249C-691D-4C3E-ACF5-660441FAA96C}" srcId="{490B7A87-3208-47E0-92B6-21A854FC2C77}" destId="{F14FCEE5-F7A8-42C2-9B1F-49CA84CBAA33}" srcOrd="3" destOrd="0" parTransId="{8AF41169-0F0B-4E23-A4C1-EA1ACC72B583}" sibTransId="{10C2105F-80DE-44CC-A1EE-2068673B3B6E}"/>
    <dgm:cxn modelId="{D3F1A3E0-4276-42B8-BD7E-A3D926503A9F}" srcId="{7B6F5D91-6F1A-421F-B401-19D3A1E99B00}" destId="{490B7A87-3208-47E0-92B6-21A854FC2C77}" srcOrd="0" destOrd="0" parTransId="{C33082D3-0AEC-4593-AC0C-80694E46E8DE}" sibTransId="{B63A6936-B08E-45BB-957A-71C642A9AA04}"/>
    <dgm:cxn modelId="{3207EE30-91EF-4789-ADE9-9F1DCC7F4971}" type="presOf" srcId="{175007B0-A9EA-4BCB-B667-273D998EF2B2}" destId="{08E637BD-8BC6-44E9-AEC8-2069BF5179FD}" srcOrd="0" destOrd="0" presId="urn:microsoft.com/office/officeart/2005/8/layout/vList6"/>
    <dgm:cxn modelId="{528FF5A9-A661-47F1-88C8-06850C67F5AD}" type="presOf" srcId="{33102BAC-E50D-42D1-8CE6-289730CB21AC}" destId="{069752E6-B32B-4128-B867-222F58EF0D11}" srcOrd="0" destOrd="2" presId="urn:microsoft.com/office/officeart/2005/8/layout/vList6"/>
    <dgm:cxn modelId="{2D83DB81-8D2E-46E1-BF78-3C438355D0F2}" type="presParOf" srcId="{B8F1F7AD-6EA8-4EE6-8895-3EC6F573D3AA}" destId="{2FB15F21-2C33-4FBD-A0E3-42580ED315F4}" srcOrd="0" destOrd="0" presId="urn:microsoft.com/office/officeart/2005/8/layout/vList6"/>
    <dgm:cxn modelId="{F81DE3F8-2B42-4CFC-92F7-1E3330C64017}" type="presParOf" srcId="{2FB15F21-2C33-4FBD-A0E3-42580ED315F4}" destId="{95499E0C-054C-4D05-932C-A4239F7D0212}" srcOrd="0" destOrd="0" presId="urn:microsoft.com/office/officeart/2005/8/layout/vList6"/>
    <dgm:cxn modelId="{35CCBF7C-A5AF-4987-89B3-2A4F91A4BA53}" type="presParOf" srcId="{2FB15F21-2C33-4FBD-A0E3-42580ED315F4}" destId="{DD21F5ED-FD24-4A7A-B3C4-D03AD51C09BA}" srcOrd="1" destOrd="0" presId="urn:microsoft.com/office/officeart/2005/8/layout/vList6"/>
    <dgm:cxn modelId="{55DB9592-F0F8-4884-AB6E-46C1B72296C4}" type="presParOf" srcId="{B8F1F7AD-6EA8-4EE6-8895-3EC6F573D3AA}" destId="{2AF59534-B62B-4B23-BC43-6B92E1724741}" srcOrd="1" destOrd="0" presId="urn:microsoft.com/office/officeart/2005/8/layout/vList6"/>
    <dgm:cxn modelId="{A40C1C2A-9004-430C-8BBD-C87E9E5C8146}" type="presParOf" srcId="{B8F1F7AD-6EA8-4EE6-8895-3EC6F573D3AA}" destId="{59A2F7EF-D3E9-4969-978A-CBAAFDDE902D}" srcOrd="2" destOrd="0" presId="urn:microsoft.com/office/officeart/2005/8/layout/vList6"/>
    <dgm:cxn modelId="{1B0DEDBF-D5EC-48DF-8025-8B52E908F8D9}" type="presParOf" srcId="{59A2F7EF-D3E9-4969-978A-CBAAFDDE902D}" destId="{DBFED818-B4A3-48CA-92C3-50CEEEED3841}" srcOrd="0" destOrd="0" presId="urn:microsoft.com/office/officeart/2005/8/layout/vList6"/>
    <dgm:cxn modelId="{5998125B-E0FA-4380-A4BA-D630C7C65FD5}" type="presParOf" srcId="{59A2F7EF-D3E9-4969-978A-CBAAFDDE902D}" destId="{B3C117CC-A547-4CC8-A9E9-A29BE172D00F}" srcOrd="1" destOrd="0" presId="urn:microsoft.com/office/officeart/2005/8/layout/vList6"/>
    <dgm:cxn modelId="{14C161D3-C4F0-4379-BF22-3C7EA0206A29}" type="presParOf" srcId="{B8F1F7AD-6EA8-4EE6-8895-3EC6F573D3AA}" destId="{8E1BDC67-6E3E-4A68-8133-B8104CD0435A}" srcOrd="3" destOrd="0" presId="urn:microsoft.com/office/officeart/2005/8/layout/vList6"/>
    <dgm:cxn modelId="{CAFCBEAF-D458-4D26-A16F-4F2F6207311C}" type="presParOf" srcId="{B8F1F7AD-6EA8-4EE6-8895-3EC6F573D3AA}" destId="{DA0D4708-F79B-46FF-AE0F-8B21164F6C5D}" srcOrd="4" destOrd="0" presId="urn:microsoft.com/office/officeart/2005/8/layout/vList6"/>
    <dgm:cxn modelId="{1933925C-DF20-4CF4-A673-7290DD7CED24}" type="presParOf" srcId="{DA0D4708-F79B-46FF-AE0F-8B21164F6C5D}" destId="{08E637BD-8BC6-44E9-AEC8-2069BF5179FD}" srcOrd="0" destOrd="0" presId="urn:microsoft.com/office/officeart/2005/8/layout/vList6"/>
    <dgm:cxn modelId="{E4A91B8A-86D6-434D-B973-AAD64E64BC93}" type="presParOf" srcId="{DA0D4708-F79B-46FF-AE0F-8B21164F6C5D}" destId="{069752E6-B32B-4128-B867-222F58EF0D11}" srcOrd="1" destOrd="0" presId="urn:microsoft.com/office/officeart/2005/8/layout/vList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1F5ED-FD24-4A7A-B3C4-D03AD51C09BA}">
      <dsp:nvSpPr>
        <dsp:cNvPr id="0" name=""/>
        <dsp:cNvSpPr/>
      </dsp:nvSpPr>
      <dsp:spPr>
        <a:xfrm>
          <a:off x="1812606" y="2258"/>
          <a:ext cx="5785000" cy="1507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perpetrators target people with disability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people seek to harm or take advantage of others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exploit vulnerability of systems and people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cutting corners, rushing activities and supports.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2606" y="190757"/>
        <a:ext cx="5219502" cy="1130997"/>
      </dsp:txXfrm>
    </dsp:sp>
    <dsp:sp modelId="{95499E0C-054C-4D05-932C-A4239F7D0212}">
      <dsp:nvSpPr>
        <dsp:cNvPr id="0" name=""/>
        <dsp:cNvSpPr/>
      </dsp:nvSpPr>
      <dsp:spPr>
        <a:xfrm>
          <a:off x="302208" y="14299"/>
          <a:ext cx="1510397" cy="151251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Deliberate</a:t>
          </a:r>
          <a:endParaRPr lang="en-A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940" y="88031"/>
        <a:ext cx="1362933" cy="1365048"/>
      </dsp:txXfrm>
    </dsp:sp>
    <dsp:sp modelId="{B3C117CC-A547-4CC8-A9E9-A29BE172D00F}">
      <dsp:nvSpPr>
        <dsp:cNvPr id="0" name=""/>
        <dsp:cNvSpPr/>
      </dsp:nvSpPr>
      <dsp:spPr>
        <a:xfrm>
          <a:off x="1836054" y="1637288"/>
          <a:ext cx="5875923" cy="16337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prioritisation of routine over personal choice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staff don’t realise their actions are abuse 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staff don’t understand the impact of their actions</a:t>
          </a:r>
          <a:endParaRPr lang="en-A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actions indirectly impact on someone else.</a:t>
          </a:r>
          <a:endParaRPr lang="en-A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6054" y="1841511"/>
        <a:ext cx="5263255" cy="1225336"/>
      </dsp:txXfrm>
    </dsp:sp>
    <dsp:sp modelId="{DBFED818-B4A3-48CA-92C3-50CEEEED3841}">
      <dsp:nvSpPr>
        <dsp:cNvPr id="0" name=""/>
        <dsp:cNvSpPr/>
      </dsp:nvSpPr>
      <dsp:spPr>
        <a:xfrm>
          <a:off x="307380" y="1714456"/>
          <a:ext cx="1540169" cy="145244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Accidental</a:t>
          </a:r>
          <a:endParaRPr lang="en-A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282" y="1785358"/>
        <a:ext cx="1398365" cy="1310640"/>
      </dsp:txXfrm>
    </dsp:sp>
    <dsp:sp modelId="{069752E6-B32B-4128-B867-222F58EF0D11}">
      <dsp:nvSpPr>
        <dsp:cNvPr id="0" name=""/>
        <dsp:cNvSpPr/>
      </dsp:nvSpPr>
      <dsp:spPr>
        <a:xfrm>
          <a:off x="1846244" y="3412379"/>
          <a:ext cx="5749032" cy="15621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staff not trained or supervised properly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staff don’t have the resources to do their job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insufficient staff due to high sick leave / turnover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people forced to live with others who pose a risk.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6244" y="3607646"/>
        <a:ext cx="5163231" cy="1171601"/>
      </dsp:txXfrm>
    </dsp:sp>
    <dsp:sp modelId="{08E637BD-8BC6-44E9-AEC8-2069BF5179FD}">
      <dsp:nvSpPr>
        <dsp:cNvPr id="0" name=""/>
        <dsp:cNvSpPr/>
      </dsp:nvSpPr>
      <dsp:spPr>
        <a:xfrm>
          <a:off x="304538" y="3395846"/>
          <a:ext cx="1541706" cy="159520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Systemic</a:t>
          </a:r>
          <a:endParaRPr lang="en-A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798" y="3471106"/>
        <a:ext cx="1391186" cy="144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D31AE-DD6E-B14A-BACF-21022F4233B0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1A28-C033-B042-9D45-033E6D9BA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15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9592-3D79-1F4C-A77D-9CE6FC2E27AA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F385-F9C0-874D-A5A7-604B4CAE6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F385-F9C0-874D-A5A7-604B4CAE65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8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F385-F9C0-874D-A5A7-604B4CAE65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5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827" indent="-171827" defTabSz="457749">
              <a:buSzPct val="100000"/>
              <a:buChar char="-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786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2868-D69B-4602-9D71-6A8212FE7240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F385-F9C0-874D-A5A7-604B4CAE65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F385-F9C0-874D-A5A7-604B4CAE65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3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4276">
              <a:buFontTx/>
              <a:buNone/>
              <a:defRPr/>
            </a:pPr>
            <a:endParaRPr lang="en-AU" dirty="0" smtClean="0">
              <a:latin typeface="Arial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F385-F9C0-874D-A5A7-604B4CAE65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0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F385-F9C0-874D-A5A7-604B4CAE65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F385-F9C0-874D-A5A7-604B4CAE65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7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 smtClean="0"/>
          </a:p>
          <a:p>
            <a:pPr marL="171261" indent="-171261">
              <a:buFontTx/>
              <a:buChar char="-"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F385-F9C0-874D-A5A7-604B4CAE65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4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617" y="959321"/>
            <a:ext cx="5171626" cy="385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68AD28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 rot="10800000">
            <a:off x="-3416224" y="2052733"/>
            <a:ext cx="6832447" cy="4023854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40617" y="448230"/>
            <a:ext cx="5171626" cy="51109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600" b="1">
                <a:solidFill>
                  <a:srgbClr val="2E5A7C"/>
                </a:solidFill>
                <a:latin typeface="Open Sans"/>
                <a:cs typeface="Open Sans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617081" y="331607"/>
            <a:ext cx="1228875" cy="7237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447" y="420029"/>
            <a:ext cx="2369812" cy="546880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3581400" y="1617663"/>
            <a:ext cx="4889500" cy="47164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595959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600"/>
            </a:lvl4pPr>
            <a:lvl5pPr marL="1828800" indent="0" algn="l">
              <a:buNone/>
              <a:defRPr sz="16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447" y="420029"/>
            <a:ext cx="2369812" cy="546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50215"/>
          <a:stretch/>
        </p:blipFill>
        <p:spPr>
          <a:xfrm rot="10800000">
            <a:off x="-1" y="331607"/>
            <a:ext cx="611794" cy="723724"/>
          </a:xfrm>
          <a:prstGeom prst="rect">
            <a:avLst/>
          </a:prstGeom>
        </p:spPr>
      </p:pic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841792" y="310414"/>
            <a:ext cx="5418930" cy="780693"/>
          </a:xfrm>
          <a:prstGeom prst="rect">
            <a:avLst/>
          </a:prstGeom>
        </p:spPr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0"/>
          </p:nvPr>
        </p:nvSpPr>
        <p:spPr>
          <a:xfrm>
            <a:off x="527689" y="6251288"/>
            <a:ext cx="5938837" cy="2811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27689" y="1511300"/>
            <a:ext cx="8243249" cy="44370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2000"/>
            </a:lvl2pPr>
            <a:lvl3pPr marL="914400" indent="0" algn="l">
              <a:buNone/>
              <a:defRPr sz="2000"/>
            </a:lvl3pPr>
            <a:lvl4pPr marL="1371600" indent="0" algn="l">
              <a:buNone/>
              <a:defRPr sz="2000"/>
            </a:lvl4pPr>
            <a:lvl5pPr marL="1828800" indent="0" algn="l">
              <a:buNone/>
              <a:defRPr sz="20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7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532" y="6299992"/>
            <a:ext cx="1780475" cy="410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r="50286"/>
          <a:stretch/>
        </p:blipFill>
        <p:spPr>
          <a:xfrm rot="10800000">
            <a:off x="-4" y="6251196"/>
            <a:ext cx="458995" cy="54374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38163" y="6376254"/>
            <a:ext cx="5938837" cy="2811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2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1792" y="310414"/>
            <a:ext cx="5418930" cy="780693"/>
          </a:xfrm>
          <a:prstGeom prst="rect">
            <a:avLst/>
          </a:prstGeom>
        </p:spPr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53035" y="1689642"/>
            <a:ext cx="3937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2E5A7C"/>
                </a:solidFill>
              </a:defRPr>
            </a:lvl1pPr>
            <a:lvl2pPr marL="45720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14000"/>
          </a:blip>
          <a:stretch>
            <a:fillRect/>
          </a:stretch>
        </p:blipFill>
        <p:spPr>
          <a:xfrm rot="10800000">
            <a:off x="-3416224" y="2052733"/>
            <a:ext cx="6832447" cy="4023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-617081" y="331607"/>
            <a:ext cx="1228875" cy="723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0447" y="420029"/>
            <a:ext cx="2369812" cy="54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3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D92BC0-423B-4FF7-9141-E930D2D8CB95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FC970-18B3-4B5C-9AC7-2A3B11149D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10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1792" y="310414"/>
            <a:ext cx="5418930" cy="780693"/>
          </a:xfrm>
          <a:prstGeom prst="rect">
            <a:avLst/>
          </a:prstGeom>
        </p:spPr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53035" y="1689642"/>
            <a:ext cx="3937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2E5A7C"/>
                </a:solidFill>
              </a:defRPr>
            </a:lvl1pPr>
            <a:lvl2pPr marL="45720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 rot="10800000">
            <a:off x="-3416224" y="2052733"/>
            <a:ext cx="6832447" cy="4023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617081" y="331607"/>
            <a:ext cx="1228875" cy="723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447" y="420029"/>
            <a:ext cx="2369812" cy="54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97017"/>
            <a:ext cx="9144000" cy="3873041"/>
          </a:xfrm>
          <a:prstGeom prst="rect">
            <a:avLst/>
          </a:prstGeom>
          <a:solidFill>
            <a:schemeClr val="tx2">
              <a:lumMod val="20000"/>
              <a:lumOff val="80000"/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2785" b="90439"/>
          <a:stretch/>
        </p:blipFill>
        <p:spPr>
          <a:xfrm>
            <a:off x="-1" y="6333457"/>
            <a:ext cx="9187515" cy="524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7966" y="541420"/>
            <a:ext cx="2168068" cy="2413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156438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 baseline="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</a:t>
            </a:r>
            <a:br>
              <a:rPr lang="es-ES_tradnl" dirty="0" smtClean="0"/>
            </a:b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18513"/>
            <a:ext cx="7772400" cy="50998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68AD2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55340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5959"/>
                </a:solidFill>
              </a:defRPr>
            </a:lvl1pPr>
            <a:lvl2pPr>
              <a:defRPr sz="1400">
                <a:solidFill>
                  <a:srgbClr val="595959"/>
                </a:solidFill>
              </a:defRPr>
            </a:lvl2pPr>
            <a:lvl3pPr>
              <a:defRPr sz="14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5959"/>
                </a:solidFill>
              </a:defRPr>
            </a:lvl1pPr>
            <a:lvl2pPr>
              <a:defRPr sz="1400">
                <a:solidFill>
                  <a:srgbClr val="595959"/>
                </a:solidFill>
              </a:defRPr>
            </a:lvl2pPr>
            <a:lvl3pPr>
              <a:defRPr sz="14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447" y="420029"/>
            <a:ext cx="2369812" cy="54688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41792" y="310414"/>
            <a:ext cx="5418930" cy="780693"/>
          </a:xfrm>
          <a:prstGeom prst="rect">
            <a:avLst/>
          </a:prstGeom>
        </p:spPr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50215"/>
          <a:stretch/>
        </p:blipFill>
        <p:spPr>
          <a:xfrm rot="10800000">
            <a:off x="-1" y="331607"/>
            <a:ext cx="611794" cy="723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2E5A7C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1pPr>
            <a:lvl2pPr marL="742950" indent="-285750" algn="l"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2pPr>
            <a:lvl3pPr marL="91440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3pPr>
            <a:lvl4pPr marL="137160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4pPr>
            <a:lvl5pPr marL="182880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0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1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1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2E5A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rgbClr val="595959"/>
                </a:solidFill>
                <a:latin typeface="Open Sans"/>
                <a:cs typeface="Open Sans"/>
              </a:defRPr>
            </a:lvl1pPr>
            <a:lvl2pPr marL="457200" indent="0" algn="l">
              <a:buNone/>
              <a:defRPr sz="1400">
                <a:solidFill>
                  <a:srgbClr val="595959"/>
                </a:solidFill>
                <a:latin typeface="Open Sans"/>
                <a:cs typeface="Open Sans"/>
              </a:defRPr>
            </a:lvl2pPr>
            <a:lvl3pPr marL="914400" indent="0" algn="l">
              <a:buNone/>
              <a:defRPr sz="1400">
                <a:solidFill>
                  <a:srgbClr val="595959"/>
                </a:solidFill>
                <a:latin typeface="Open Sans"/>
                <a:cs typeface="Open Sans"/>
              </a:defRPr>
            </a:lvl3pPr>
            <a:lvl4pPr marL="1371600" indent="0" algn="l">
              <a:buNone/>
              <a:defRPr sz="1400">
                <a:solidFill>
                  <a:srgbClr val="595959"/>
                </a:solidFill>
                <a:latin typeface="Open Sans"/>
                <a:cs typeface="Open Sans"/>
              </a:defRPr>
            </a:lvl4pPr>
            <a:lvl5pPr marL="1828800" indent="0" algn="l">
              <a:buNone/>
              <a:defRPr sz="1400">
                <a:solidFill>
                  <a:srgbClr val="595959"/>
                </a:solidFill>
                <a:latin typeface="Open Sans"/>
                <a:cs typeface="Open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1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1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1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41792" y="310414"/>
            <a:ext cx="5418930" cy="780693"/>
          </a:xfrm>
          <a:prstGeom prst="rect">
            <a:avLst/>
          </a:prstGeom>
        </p:spPr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r="50215"/>
          <a:stretch/>
        </p:blipFill>
        <p:spPr>
          <a:xfrm rot="10800000">
            <a:off x="-1" y="331607"/>
            <a:ext cx="611794" cy="723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447" y="420029"/>
            <a:ext cx="2369812" cy="546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1792" y="310414"/>
            <a:ext cx="5418930" cy="780693"/>
          </a:xfrm>
          <a:prstGeom prst="rect">
            <a:avLst/>
          </a:prstGeom>
        </p:spPr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50215"/>
          <a:stretch/>
        </p:blipFill>
        <p:spPr>
          <a:xfrm rot="10800000">
            <a:off x="-1" y="331607"/>
            <a:ext cx="611794" cy="72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447" y="420029"/>
            <a:ext cx="2369812" cy="546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9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91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00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9002"/>
            <a:ext cx="5111750" cy="51286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rgbClr val="595959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40166"/>
            <a:ext cx="3008313" cy="3827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785" b="90439"/>
          <a:stretch/>
        </p:blipFill>
        <p:spPr>
          <a:xfrm>
            <a:off x="-1" y="6333457"/>
            <a:ext cx="9187515" cy="524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092" y="518362"/>
            <a:ext cx="2369812" cy="54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r="50000"/>
          <a:stretch/>
        </p:blipFill>
        <p:spPr>
          <a:xfrm>
            <a:off x="8529563" y="341518"/>
            <a:ext cx="614438" cy="7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8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1196070"/>
            <a:ext cx="2286000" cy="10058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9023" y="1196070"/>
            <a:ext cx="5486400" cy="3343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1" y="2306649"/>
            <a:ext cx="2286000" cy="40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4730750"/>
            <a:ext cx="5486400" cy="394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E5A7C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719138" y="5259388"/>
            <a:ext cx="5486400" cy="11080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0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447" y="420029"/>
            <a:ext cx="2369812" cy="5468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/>
          <a:srcRect l="2785" b="90439"/>
          <a:stretch/>
        </p:blipFill>
        <p:spPr>
          <a:xfrm>
            <a:off x="-3" y="6333457"/>
            <a:ext cx="9187517" cy="524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r="50215"/>
          <a:stretch/>
        </p:blipFill>
        <p:spPr>
          <a:xfrm rot="10800000">
            <a:off x="-1" y="4539746"/>
            <a:ext cx="611794" cy="7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7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2E5A7C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s.org.au/resources/zero-toleran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dave.relf@nds.org.au" TargetMode="External"/><Relationship Id="rId4" Type="http://schemas.openxmlformats.org/officeDocument/2006/relationships/hyperlink" Target="mailto:maryloumcpherson@nds.org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800respect.org.au/" TargetMode="External"/><Relationship Id="rId5" Type="http://schemas.openxmlformats.org/officeDocument/2006/relationships/hyperlink" Target="http://www.lifeline.org.au/" TargetMode="External"/><Relationship Id="rId4" Type="http://schemas.openxmlformats.org/officeDocument/2006/relationships/hyperlink" Target="http://www.beyondblue.org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s.org.au/images/resources/resource-files/speaking-up-about-safety-fullrepor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7" y="4168125"/>
            <a:ext cx="8095468" cy="1362075"/>
          </a:xfrm>
        </p:spPr>
        <p:txBody>
          <a:bodyPr/>
          <a:lstStyle/>
          <a:p>
            <a:r>
              <a:rPr lang="en-AU" sz="4800" cap="none" dirty="0" smtClean="0">
                <a:solidFill>
                  <a:srgbClr val="3B5A6F"/>
                </a:solidFill>
                <a:latin typeface="Arial" charset="0"/>
              </a:rPr>
              <a:t>Zero Tolerance Initiative overview</a:t>
            </a:r>
            <a:br>
              <a:rPr lang="en-AU" sz="4800" cap="none" dirty="0" smtClean="0">
                <a:solidFill>
                  <a:srgbClr val="3B5A6F"/>
                </a:solidFill>
                <a:latin typeface="Arial" charset="0"/>
              </a:rPr>
            </a:br>
            <a:r>
              <a:rPr lang="en-AU" sz="3600" cap="none" dirty="0" smtClean="0">
                <a:solidFill>
                  <a:srgbClr val="3B5A6F"/>
                </a:solidFill>
                <a:latin typeface="Arial" charset="0"/>
                <a:cs typeface="+mn-cs"/>
              </a:rPr>
              <a:t/>
            </a:r>
            <a:br>
              <a:rPr lang="en-AU" sz="3600" cap="none" dirty="0" smtClean="0">
                <a:solidFill>
                  <a:srgbClr val="3B5A6F"/>
                </a:solidFill>
                <a:latin typeface="Arial" charset="0"/>
                <a:cs typeface="+mn-cs"/>
              </a:rPr>
            </a:br>
            <a:r>
              <a:rPr lang="en-AU" sz="3600" cap="none" dirty="0" smtClean="0">
                <a:solidFill>
                  <a:srgbClr val="FF0000"/>
                </a:solidFill>
                <a:latin typeface="Arial" charset="0"/>
                <a:cs typeface="+mn-cs"/>
              </a:rPr>
              <a:t/>
            </a:r>
            <a:br>
              <a:rPr lang="en-AU" sz="3600" cap="none" dirty="0" smtClean="0">
                <a:solidFill>
                  <a:srgbClr val="FF0000"/>
                </a:solidFill>
                <a:latin typeface="Arial" charset="0"/>
                <a:cs typeface="+mn-cs"/>
              </a:rPr>
            </a:br>
            <a:r>
              <a:rPr lang="en-AU" sz="3600" cap="none" dirty="0">
                <a:solidFill>
                  <a:srgbClr val="3B5A6F"/>
                </a:solidFill>
                <a:latin typeface="Arial" charset="0"/>
                <a:cs typeface="+mn-cs"/>
              </a:rPr>
              <a:t/>
            </a:r>
            <a:br>
              <a:rPr lang="en-AU" sz="3600" cap="none" dirty="0">
                <a:solidFill>
                  <a:srgbClr val="3B5A6F"/>
                </a:solidFill>
                <a:latin typeface="Arial" charset="0"/>
                <a:cs typeface="+mn-cs"/>
              </a:rPr>
            </a:br>
            <a:r>
              <a:rPr lang="en-AU" sz="3600" cap="none" dirty="0">
                <a:solidFill>
                  <a:srgbClr val="3B5A6F"/>
                </a:solidFill>
                <a:latin typeface="Arial" charset="0"/>
                <a:cs typeface="+mn-cs"/>
              </a:rPr>
              <a:t/>
            </a:r>
            <a:br>
              <a:rPr lang="en-AU" sz="3600" cap="none" dirty="0">
                <a:solidFill>
                  <a:srgbClr val="3B5A6F"/>
                </a:solidFill>
                <a:latin typeface="Arial" charset="0"/>
                <a:cs typeface="+mn-cs"/>
              </a:rPr>
            </a:br>
            <a:r>
              <a:rPr lang="en-AU" sz="3600" cap="none" dirty="0">
                <a:solidFill>
                  <a:srgbClr val="3B5A6F"/>
                </a:solidFill>
                <a:latin typeface="Arial" charset="0"/>
                <a:cs typeface="+mn-cs"/>
              </a:rPr>
              <a:t/>
            </a:r>
            <a:br>
              <a:rPr lang="en-AU" sz="3600" cap="none" dirty="0">
                <a:solidFill>
                  <a:srgbClr val="3B5A6F"/>
                </a:solidFill>
                <a:latin typeface="Arial" charset="0"/>
                <a:cs typeface="+mn-cs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69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0535" y="1496598"/>
            <a:ext cx="824891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2E5A7C"/>
                </a:solidFill>
                <a:latin typeface="Open Sans"/>
              </a:rPr>
              <a:t>Contact us:</a:t>
            </a:r>
          </a:p>
          <a:p>
            <a:endParaRPr lang="en-AU" sz="3200" dirty="0" smtClean="0"/>
          </a:p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NDS Zero Tolerance website: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www.nds.org.au/resources/zero-tolerance</a:t>
            </a:r>
            <a:endParaRPr lang="en-A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Mary Lou McPherson: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maryloumcpherson@nds.org.au</a:t>
            </a:r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Dave Relf: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dave.relf@nds.org.au</a:t>
            </a:r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400" dirty="0" smtClean="0"/>
          </a:p>
          <a:p>
            <a:pPr algn="ctr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655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0100" y="393359"/>
            <a:ext cx="5291456" cy="780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38404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51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AU" sz="2800" b="1" dirty="0" smtClean="0">
                <a:solidFill>
                  <a:srgbClr val="2E5A7C"/>
                </a:solidFill>
              </a:rPr>
              <a:t>When we talk about abuse, neglect and violence</a:t>
            </a:r>
            <a:r>
              <a:rPr lang="en-AU" sz="2400" dirty="0" smtClean="0"/>
              <a:t>…</a:t>
            </a:r>
            <a:endParaRPr lang="en-AU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1763017"/>
            <a:ext cx="4772496" cy="333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defTabSz="452627" hangingPunct="1">
              <a:spcBef>
                <a:spcPts val="1700"/>
              </a:spcBef>
              <a:buNone/>
              <a:defRPr sz="2574" b="0">
                <a:latin typeface="Arial"/>
                <a:ea typeface="Arial"/>
                <a:cs typeface="Arial"/>
                <a:sym typeface="Arial"/>
              </a:defRPr>
            </a:pPr>
            <a:r>
              <a:rPr lang="en-AU" sz="2600" dirty="0" smtClean="0"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lang="en-AU" sz="2600" dirty="0">
                <a:latin typeface="Arial"/>
                <a:ea typeface="Arial"/>
                <a:cs typeface="Arial"/>
                <a:sym typeface="Arial"/>
              </a:rPr>
              <a:t>of the things we talk about might make you feel uncomfortable </a:t>
            </a:r>
          </a:p>
          <a:p>
            <a:pPr marL="0" indent="0" defTabSz="452627" hangingPunct="1">
              <a:spcBef>
                <a:spcPts val="1700"/>
              </a:spcBef>
              <a:buNone/>
              <a:defRPr sz="2574" b="0">
                <a:latin typeface="Arial"/>
                <a:ea typeface="Arial"/>
                <a:cs typeface="Arial"/>
                <a:sym typeface="Arial"/>
              </a:defRPr>
            </a:pPr>
            <a:r>
              <a:rPr lang="en-AU" sz="2600" dirty="0">
                <a:latin typeface="Arial"/>
                <a:ea typeface="Arial"/>
                <a:cs typeface="Arial"/>
                <a:sym typeface="Arial"/>
              </a:rPr>
              <a:t>It’s OK to have a break if you need to</a:t>
            </a:r>
          </a:p>
          <a:p>
            <a:pPr marL="0" indent="0" defTabSz="452627" hangingPunct="1">
              <a:spcBef>
                <a:spcPts val="1700"/>
              </a:spcBef>
              <a:buNone/>
              <a:defRPr sz="2574" b="0">
                <a:latin typeface="Arial"/>
                <a:ea typeface="Arial"/>
                <a:cs typeface="Arial"/>
                <a:sym typeface="Arial"/>
              </a:defRPr>
            </a:pPr>
            <a:r>
              <a:rPr lang="en-AU" sz="2600" dirty="0">
                <a:latin typeface="Arial"/>
                <a:ea typeface="Arial"/>
                <a:cs typeface="Arial"/>
                <a:sym typeface="Arial"/>
              </a:rPr>
              <a:t>Think about who you can talk to if you need extra support</a:t>
            </a:r>
          </a:p>
        </p:txBody>
      </p:sp>
      <p:pic>
        <p:nvPicPr>
          <p:cNvPr id="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20" y="1844824"/>
            <a:ext cx="3427265" cy="303181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28436" y="5394859"/>
            <a:ext cx="8059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AU" sz="2400" dirty="0">
                <a:solidFill>
                  <a:srgbClr val="201547"/>
                </a:solidFill>
                <a:cs typeface="Aharoni" pitchFamily="2" charset="-79"/>
              </a:rPr>
              <a:t>Beyond Blue: </a:t>
            </a:r>
            <a:r>
              <a:rPr lang="en-AU" sz="2400" dirty="0">
                <a:solidFill>
                  <a:srgbClr val="201547"/>
                </a:solidFill>
              </a:rPr>
              <a:t>1300 22 4636  </a:t>
            </a:r>
            <a:r>
              <a:rPr lang="en-AU" sz="2400" dirty="0">
                <a:hlinkClick r:id="rId4"/>
              </a:rPr>
              <a:t>www.beyondblue.org.au</a:t>
            </a:r>
            <a:r>
              <a:rPr lang="en-AU" sz="2400" dirty="0"/>
              <a:t>. </a:t>
            </a:r>
          </a:p>
          <a:p>
            <a:pPr>
              <a:lnSpc>
                <a:spcPct val="125000"/>
              </a:lnSpc>
              <a:defRPr/>
            </a:pPr>
            <a:r>
              <a:rPr lang="en-AU" sz="2400" dirty="0">
                <a:solidFill>
                  <a:srgbClr val="201547"/>
                </a:solidFill>
                <a:cs typeface="Aharoni" pitchFamily="2" charset="-79"/>
              </a:rPr>
              <a:t>Lifeline 13 11 14  </a:t>
            </a:r>
            <a:r>
              <a:rPr lang="en-AU" sz="2400" dirty="0" smtClean="0">
                <a:solidFill>
                  <a:srgbClr val="201547"/>
                </a:solidFill>
                <a:cs typeface="Aharoni" pitchFamily="2" charset="-79"/>
                <a:hlinkClick r:id="rId5"/>
              </a:rPr>
              <a:t>www.lifeline.org.au</a:t>
            </a:r>
            <a:endParaRPr lang="en-AU" sz="2400" dirty="0" smtClean="0">
              <a:solidFill>
                <a:srgbClr val="201547"/>
              </a:solidFill>
              <a:cs typeface="Aharoni" pitchFamily="2" charset="-79"/>
            </a:endParaRPr>
          </a:p>
          <a:p>
            <a:pPr>
              <a:lnSpc>
                <a:spcPct val="125000"/>
              </a:lnSpc>
              <a:defRPr/>
            </a:pPr>
            <a:r>
              <a:rPr lang="en-AU" sz="2400" dirty="0" smtClean="0">
                <a:solidFill>
                  <a:srgbClr val="201547"/>
                </a:solidFill>
                <a:cs typeface="Aharoni" pitchFamily="2" charset="-79"/>
              </a:rPr>
              <a:t>1800 Respect   1800 737 732   </a:t>
            </a:r>
            <a:r>
              <a:rPr lang="en-AU" sz="2400" dirty="0" smtClean="0">
                <a:solidFill>
                  <a:srgbClr val="201547"/>
                </a:solidFill>
                <a:cs typeface="Aharoni" pitchFamily="2" charset="-79"/>
                <a:hlinkClick r:id="rId6"/>
              </a:rPr>
              <a:t>www.1800respect.org.au</a:t>
            </a:r>
            <a:endParaRPr lang="en-AU" sz="2400" dirty="0" smtClean="0">
              <a:solidFill>
                <a:srgbClr val="201547"/>
              </a:solidFill>
              <a:cs typeface="Aharoni" pitchFamily="2" charset="-79"/>
            </a:endParaRPr>
          </a:p>
          <a:p>
            <a:pPr>
              <a:lnSpc>
                <a:spcPct val="125000"/>
              </a:lnSpc>
              <a:defRPr/>
            </a:pPr>
            <a:endParaRPr lang="en-AU" sz="2400" dirty="0">
              <a:solidFill>
                <a:srgbClr val="201547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75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418930" cy="78069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The </a:t>
            </a:r>
            <a:r>
              <a:rPr lang="en-AU" sz="2800" i="1" dirty="0" smtClean="0"/>
              <a:t>Zero Tolerance</a:t>
            </a:r>
            <a:r>
              <a:rPr lang="en-AU" sz="2800" dirty="0" smtClean="0"/>
              <a:t> framework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7" y="857451"/>
            <a:ext cx="6041895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 smtClean="0">
                <a:cs typeface="Arial" panose="020B0604020202020204" pitchFamily="34" charset="0"/>
              </a:rPr>
              <a:t>‘Speaking Up About Safety’</a:t>
            </a:r>
            <a:endParaRPr lang="en-US" sz="3000" i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670" y="1016760"/>
            <a:ext cx="84288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the 2014 report ‘Speaking Up About Safety, people with disability said that they feel safe when service providers:</a:t>
            </a:r>
          </a:p>
          <a:p>
            <a:r>
              <a:rPr lang="en-A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listen</a:t>
            </a:r>
            <a:endParaRPr lang="en-AU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respect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people’s choices and decisions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involve people with disability </a:t>
            </a:r>
            <a:r>
              <a:rPr lang="en-A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planning their services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make sure that 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 can do their job properly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get </a:t>
            </a:r>
            <a:r>
              <a:rPr lang="en-A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know </a:t>
            </a:r>
            <a:r>
              <a:rPr lang="en-A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people </a:t>
            </a:r>
            <a:r>
              <a:rPr lang="en-AU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treat them as </a:t>
            </a:r>
            <a:r>
              <a:rPr lang="en-AU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 </a:t>
            </a:r>
            <a:r>
              <a:rPr lang="en-AU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individual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support </a:t>
            </a:r>
            <a:r>
              <a:rPr lang="en-AU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contact with </a:t>
            </a:r>
            <a:r>
              <a:rPr lang="en-AU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services </a:t>
            </a:r>
            <a:r>
              <a:rPr lang="en-A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like </a:t>
            </a:r>
            <a:r>
              <a:rPr lang="en-A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police or advocacy </a:t>
            </a:r>
            <a:endParaRPr lang="en-AU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ensure </a:t>
            </a:r>
            <a:r>
              <a:rPr lang="en-AU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respect for personal space and privacy </a:t>
            </a:r>
            <a:endParaRPr lang="en-AU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offer </a:t>
            </a:r>
            <a:r>
              <a:rPr lang="en-AU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choice about who people live with </a:t>
            </a:r>
            <a:endParaRPr lang="en-AU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6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</a:t>
            </a:r>
            <a:r>
              <a:rPr lang="en-AU" sz="16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://www.nds.org.au/images/resources/resource-files/speaking-up-about-safety-fullreport.pdf</a:t>
            </a:r>
            <a:endParaRPr lang="en-A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1" y="5766268"/>
            <a:ext cx="9180000" cy="7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7" y="4575984"/>
            <a:ext cx="9180000" cy="70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4" y="3429486"/>
            <a:ext cx="9180000" cy="6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1997274"/>
            <a:ext cx="9180000" cy="6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6492" y="697013"/>
            <a:ext cx="9150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Human Rights and You: 30 minute eLearning program and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Understanding Abuse: 40 minute eLearning program, set of eight films, workbook and guide for supervisors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Empowerment Circle</a:t>
            </a:r>
            <a:endParaRPr lang="en-A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-6492" y="2696168"/>
            <a:ext cx="916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Practice advice: Safer Recruitment and Screening, Supervision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Positive Cultures: set of eight  films and guide</a:t>
            </a: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72" y="4159451"/>
            <a:ext cx="9167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Recognising Restrictive Practices: seven pairs of films and guide</a:t>
            </a:r>
            <a:endParaRPr lang="en-A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-6492" y="5301208"/>
            <a:ext cx="867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Responding to Abuse: set of eight films and guide </a:t>
            </a:r>
            <a:endParaRPr lang="en-A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-11524" y="645619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Safeguarding for Boards guide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4559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3B5A6F"/>
                </a:solidFill>
              </a:rPr>
              <a:t/>
            </a:r>
            <a:br>
              <a:rPr lang="en-AU" dirty="0">
                <a:solidFill>
                  <a:srgbClr val="3B5A6F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7723" y="1577833"/>
            <a:ext cx="748262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Symbol"/>
              <a:buChar char="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board meetings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Symbol"/>
              <a:buChar char="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part of induction 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Symbol"/>
              <a:buChar char="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uring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ongoing staff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Symbol"/>
              <a:buChar char="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part of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Symbol"/>
              <a:buChar char="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uring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staff meetings or team discussions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Symbol"/>
              <a:buChar char="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personal reflection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Symbol"/>
              <a:buChar char="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ith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people with disability, families and carers</a:t>
            </a:r>
          </a:p>
        </p:txBody>
      </p:sp>
      <p:pic>
        <p:nvPicPr>
          <p:cNvPr id="4" name="Picture 5" descr="\\NDS.local\VIC\Folders$\liz.collier\My Pictures\Untitle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25">
            <a:off x="6227019" y="1520819"/>
            <a:ext cx="2739290" cy="168499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1791" y="310413"/>
            <a:ext cx="5334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  <a:latin typeface="Open Sans"/>
              </a:rPr>
              <a:t>How to use the Zero Tolerance resources</a:t>
            </a:r>
            <a:endParaRPr lang="en-AU" sz="3200" b="1" dirty="0">
              <a:solidFill>
                <a:schemeClr val="tx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515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7136" y="1655712"/>
            <a:ext cx="1776864" cy="46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AU" sz="3200" dirty="0"/>
              <a:t>Abuse </a:t>
            </a:r>
            <a:r>
              <a:rPr lang="en-AU" sz="3200" dirty="0" smtClean="0"/>
              <a:t>and neglect can be</a:t>
            </a:r>
            <a:r>
              <a:rPr lang="en-AU" sz="3200" dirty="0"/>
              <a:t>: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9619896"/>
              </p:ext>
            </p:extLst>
          </p:nvPr>
        </p:nvGraphicFramePr>
        <p:xfrm>
          <a:off x="1" y="1306721"/>
          <a:ext cx="7899816" cy="499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8661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792" y="172050"/>
            <a:ext cx="5418930" cy="780693"/>
          </a:xfrm>
        </p:spPr>
        <p:txBody>
          <a:bodyPr/>
          <a:lstStyle/>
          <a:p>
            <a:r>
              <a:rPr lang="en-US" dirty="0" smtClean="0"/>
              <a:t>The Empowerment Circle</a:t>
            </a:r>
            <a:endParaRPr lang="en-US" dirty="0"/>
          </a:p>
        </p:txBody>
      </p:sp>
      <p:pic>
        <p:nvPicPr>
          <p:cNvPr id="5" name="Picture 2" descr="fa261c6d-8d2e-4e01-9ff3-147d2af670f9@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194" y="-291165"/>
            <a:ext cx="8502377" cy="777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b3a2445-fda8-46f7-b877-8b80b1cb3e9d@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316" y="5560720"/>
            <a:ext cx="2271229" cy="12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9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Zero Tolerance Commitment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7797" y="1320800"/>
            <a:ext cx="7862238" cy="48948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AU" b="0" dirty="0" smtClean="0"/>
          </a:p>
          <a:p>
            <a:pPr>
              <a:buFont typeface="Arial" pitchFamily="34" charset="0"/>
              <a:buChar char="•"/>
            </a:pPr>
            <a:endParaRPr lang="en-AU" b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750" y="1274866"/>
            <a:ext cx="8243888" cy="48547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i="1" dirty="0"/>
          </a:p>
        </p:txBody>
      </p:sp>
      <p:sp>
        <p:nvSpPr>
          <p:cNvPr id="6" name="Rectangle 5"/>
          <p:cNvSpPr/>
          <p:nvPr/>
        </p:nvSpPr>
        <p:spPr>
          <a:xfrm>
            <a:off x="539748" y="3702264"/>
            <a:ext cx="81061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commitment by organisations and people to speak up and take action on: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anything that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does not support a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person’s rights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anything that might make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 person feel or be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unsafe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nything they could be doing better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AU" sz="2000" dirty="0">
              <a:solidFill>
                <a:srgbClr val="2E5A7C"/>
              </a:solidFill>
            </a:endParaRPr>
          </a:p>
        </p:txBody>
      </p:sp>
      <p:pic>
        <p:nvPicPr>
          <p:cNvPr id="7" name="Picture 6" descr="\\NDS.local\VIC\Folders$\liz.collier\My Pictures\Untitle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02" y="1182264"/>
            <a:ext cx="409675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ommit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87" y="4096516"/>
            <a:ext cx="1620000" cy="162000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38" y="814760"/>
            <a:ext cx="334068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454</Words>
  <Application>Microsoft Office PowerPoint</Application>
  <PresentationFormat>Letter Paper (8.5x11 in)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Open Sans</vt:lpstr>
      <vt:lpstr>Symbol</vt:lpstr>
      <vt:lpstr>Times New Roman</vt:lpstr>
      <vt:lpstr>Wingdings</vt:lpstr>
      <vt:lpstr>Office Theme</vt:lpstr>
      <vt:lpstr>Zero Tolerance Initiative overview      </vt:lpstr>
      <vt:lpstr>PowerPoint Presentation</vt:lpstr>
      <vt:lpstr>The Zero Tolerance framework</vt:lpstr>
      <vt:lpstr>‘Speaking Up About Safety’</vt:lpstr>
      <vt:lpstr>PowerPoint Presentation</vt:lpstr>
      <vt:lpstr> </vt:lpstr>
      <vt:lpstr>Abuse and neglect can be: </vt:lpstr>
      <vt:lpstr>The Empowerment Circle</vt:lpstr>
      <vt:lpstr>The Zero Tolerance Commitment</vt:lpstr>
      <vt:lpstr>             </vt:lpstr>
    </vt:vector>
  </TitlesOfParts>
  <Company>Zeus Estudio Digital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siman Mario Arce</dc:creator>
  <cp:lastModifiedBy>Karen Mansberg</cp:lastModifiedBy>
  <cp:revision>167</cp:revision>
  <cp:lastPrinted>2019-06-17T05:25:31Z</cp:lastPrinted>
  <dcterms:created xsi:type="dcterms:W3CDTF">2016-03-10T14:05:28Z</dcterms:created>
  <dcterms:modified xsi:type="dcterms:W3CDTF">2019-08-05T06:53:25Z</dcterms:modified>
</cp:coreProperties>
</file>