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5" r:id="rId3"/>
    <p:sldId id="319" r:id="rId4"/>
    <p:sldId id="257" r:id="rId5"/>
    <p:sldId id="296" r:id="rId6"/>
    <p:sldId id="299" r:id="rId7"/>
    <p:sldId id="298" r:id="rId8"/>
    <p:sldId id="314" r:id="rId9"/>
    <p:sldId id="303" r:id="rId10"/>
    <p:sldId id="321" r:id="rId11"/>
    <p:sldId id="322" r:id="rId12"/>
    <p:sldId id="307" r:id="rId13"/>
    <p:sldId id="315" r:id="rId14"/>
    <p:sldId id="316" r:id="rId15"/>
    <p:sldId id="317" r:id="rId16"/>
    <p:sldId id="310" r:id="rId17"/>
    <p:sldId id="323" r:id="rId18"/>
    <p:sldId id="290" r:id="rId19"/>
    <p:sldId id="300" r:id="rId20"/>
    <p:sldId id="272"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ubbard" initials="AH" lastIdx="4" clrIdx="0"/>
  <p:cmAuthor id="1" name="Sarah Pinfold" initials="SP"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D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57870" autoAdjust="0"/>
  </p:normalViewPr>
  <p:slideViewPr>
    <p:cSldViewPr>
      <p:cViewPr>
        <p:scale>
          <a:sx n="85" d="100"/>
          <a:sy n="85" d="100"/>
        </p:scale>
        <p:origin x="-1644" y="-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184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C067E-5DB4-42FD-936C-F6A78B9A7312}" type="doc">
      <dgm:prSet loTypeId="urn:microsoft.com/office/officeart/2005/8/layout/cycle5" loCatId="cycle" qsTypeId="urn:microsoft.com/office/officeart/2005/8/quickstyle/3d2" qsCatId="3D" csTypeId="urn:microsoft.com/office/officeart/2005/8/colors/colorful4" csCatId="colorful" phldr="1"/>
      <dgm:spPr/>
      <dgm:t>
        <a:bodyPr/>
        <a:lstStyle/>
        <a:p>
          <a:endParaRPr lang="en-AU"/>
        </a:p>
      </dgm:t>
    </dgm:pt>
    <dgm:pt modelId="{9E79603B-4C66-437A-8ACD-ACD7D00018F4}">
      <dgm:prSet phldrT="[Text]" custT="1"/>
      <dgm:spPr/>
      <dgm:t>
        <a:bodyPr/>
        <a:lstStyle/>
        <a:p>
          <a:r>
            <a:rPr lang="en-AU" sz="1400" b="1" dirty="0">
              <a:latin typeface="Arial" panose="020B0604020202020204" pitchFamily="34" charset="0"/>
              <a:cs typeface="Arial" panose="020B0604020202020204" pitchFamily="34" charset="0"/>
            </a:rPr>
            <a:t>What is the issue that needs a decision?</a:t>
          </a:r>
        </a:p>
      </dgm:t>
    </dgm:pt>
    <dgm:pt modelId="{975A4E15-4B52-4199-B818-BD8823DBC826}" type="parTrans" cxnId="{96DF11DE-5C4D-45C0-8A9B-737067A3F93F}">
      <dgm:prSet/>
      <dgm:spPr/>
      <dgm:t>
        <a:bodyPr/>
        <a:lstStyle/>
        <a:p>
          <a:endParaRPr lang="en-AU"/>
        </a:p>
      </dgm:t>
    </dgm:pt>
    <dgm:pt modelId="{BE2A1C41-1E59-4108-B123-CFF14966DCB5}" type="sibTrans" cxnId="{96DF11DE-5C4D-45C0-8A9B-737067A3F93F}">
      <dgm:prSet/>
      <dgm:spPr/>
      <dgm:t>
        <a:bodyPr/>
        <a:lstStyle/>
        <a:p>
          <a:endParaRPr lang="en-AU"/>
        </a:p>
      </dgm:t>
    </dgm:pt>
    <dgm:pt modelId="{E42FCC2D-1BF7-4E0D-BAAE-D6DB74EDC881}">
      <dgm:prSet phldrT="[Text]" custT="1"/>
      <dgm:spPr/>
      <dgm:t>
        <a:bodyPr/>
        <a:lstStyle/>
        <a:p>
          <a:r>
            <a:rPr lang="en-AU" sz="1400" dirty="0">
              <a:latin typeface="Arial" panose="020B0604020202020204" pitchFamily="34" charset="0"/>
              <a:cs typeface="Arial" panose="020B0604020202020204" pitchFamily="34" charset="0"/>
            </a:rPr>
            <a:t>Who are the right people to assist?</a:t>
          </a:r>
        </a:p>
      </dgm:t>
    </dgm:pt>
    <dgm:pt modelId="{9D7761A7-E69E-406A-AD1B-139F75DD9116}" type="parTrans" cxnId="{D6548DB7-2217-40CA-96B1-EE6691A8F850}">
      <dgm:prSet/>
      <dgm:spPr/>
      <dgm:t>
        <a:bodyPr/>
        <a:lstStyle/>
        <a:p>
          <a:endParaRPr lang="en-AU"/>
        </a:p>
      </dgm:t>
    </dgm:pt>
    <dgm:pt modelId="{13C85579-5202-4C0F-ADA2-62CC193E3C9B}" type="sibTrans" cxnId="{D6548DB7-2217-40CA-96B1-EE6691A8F850}">
      <dgm:prSet/>
      <dgm:spPr/>
      <dgm:t>
        <a:bodyPr/>
        <a:lstStyle/>
        <a:p>
          <a:endParaRPr lang="en-AU"/>
        </a:p>
      </dgm:t>
    </dgm:pt>
    <dgm:pt modelId="{EB44591A-8850-4ADD-AC8A-8883988F7D91}">
      <dgm:prSet phldrT="[Text]" custT="1"/>
      <dgm:spPr/>
      <dgm:t>
        <a:bodyPr/>
        <a:lstStyle/>
        <a:p>
          <a:r>
            <a:rPr lang="en-AU" sz="1400" dirty="0">
              <a:latin typeface="Arial" panose="020B0604020202020204" pitchFamily="34" charset="0"/>
              <a:cs typeface="Arial" panose="020B0604020202020204" pitchFamily="34" charset="0"/>
            </a:rPr>
            <a:t>How can we assist the person to weigh up the pros &amp; cons?</a:t>
          </a:r>
        </a:p>
      </dgm:t>
    </dgm:pt>
    <dgm:pt modelId="{B8AF9892-23D0-4834-B534-D5D0903908E7}" type="parTrans" cxnId="{65688D29-6EEE-495B-A5E3-7FD15218DF02}">
      <dgm:prSet/>
      <dgm:spPr/>
      <dgm:t>
        <a:bodyPr/>
        <a:lstStyle/>
        <a:p>
          <a:endParaRPr lang="en-AU"/>
        </a:p>
      </dgm:t>
    </dgm:pt>
    <dgm:pt modelId="{463CF969-02EE-4B03-A7F4-67AB84B7F895}" type="sibTrans" cxnId="{65688D29-6EEE-495B-A5E3-7FD15218DF02}">
      <dgm:prSet/>
      <dgm:spPr/>
      <dgm:t>
        <a:bodyPr/>
        <a:lstStyle/>
        <a:p>
          <a:endParaRPr lang="en-AU"/>
        </a:p>
      </dgm:t>
    </dgm:pt>
    <dgm:pt modelId="{B1350C73-A982-42E5-918C-CC044E767585}">
      <dgm:prSet phldrT="[Text]" custT="1"/>
      <dgm:spPr/>
      <dgm:t>
        <a:bodyPr/>
        <a:lstStyle/>
        <a:p>
          <a:r>
            <a:rPr lang="en-AU" sz="1400" dirty="0">
              <a:latin typeface="Arial" panose="020B0604020202020204" pitchFamily="34" charset="0"/>
              <a:cs typeface="Arial" panose="020B0604020202020204" pitchFamily="34" charset="0"/>
            </a:rPr>
            <a:t>How do we hear the person’s decision?</a:t>
          </a:r>
        </a:p>
      </dgm:t>
    </dgm:pt>
    <dgm:pt modelId="{E1C5BDBB-F3A7-445B-98C6-6D3BADA907B0}" type="parTrans" cxnId="{6A4CCF33-96EB-4586-901D-AA4EFDC6E366}">
      <dgm:prSet/>
      <dgm:spPr/>
      <dgm:t>
        <a:bodyPr/>
        <a:lstStyle/>
        <a:p>
          <a:endParaRPr lang="en-AU"/>
        </a:p>
      </dgm:t>
    </dgm:pt>
    <dgm:pt modelId="{7C2BED31-1272-4140-82C1-7A9FB4F5C636}" type="sibTrans" cxnId="{6A4CCF33-96EB-4586-901D-AA4EFDC6E366}">
      <dgm:prSet/>
      <dgm:spPr/>
      <dgm:t>
        <a:bodyPr/>
        <a:lstStyle/>
        <a:p>
          <a:endParaRPr lang="en-AU"/>
        </a:p>
      </dgm:t>
    </dgm:pt>
    <dgm:pt modelId="{50F9534E-B157-4C1A-825A-E49272EAA18F}">
      <dgm:prSet phldrT="[Text]" custT="1"/>
      <dgm:spPr/>
      <dgm:t>
        <a:bodyPr/>
        <a:lstStyle/>
        <a:p>
          <a:r>
            <a:rPr lang="en-AU" sz="1400" dirty="0">
              <a:latin typeface="Arial" panose="020B0604020202020204" pitchFamily="34" charset="0"/>
              <a:cs typeface="Arial" panose="020B0604020202020204" pitchFamily="34" charset="0"/>
            </a:rPr>
            <a:t>How do we support the person to act on their decision?</a:t>
          </a:r>
        </a:p>
      </dgm:t>
    </dgm:pt>
    <dgm:pt modelId="{DEF826A1-5A49-49A5-B81F-02ACB35FC5FB}" type="parTrans" cxnId="{E053B37C-90D2-4400-9F30-79C02D7637A4}">
      <dgm:prSet/>
      <dgm:spPr/>
      <dgm:t>
        <a:bodyPr/>
        <a:lstStyle/>
        <a:p>
          <a:endParaRPr lang="en-AU"/>
        </a:p>
      </dgm:t>
    </dgm:pt>
    <dgm:pt modelId="{4F2A25AB-51DB-4825-81F8-B343AF7A203B}" type="sibTrans" cxnId="{E053B37C-90D2-4400-9F30-79C02D7637A4}">
      <dgm:prSet/>
      <dgm:spPr/>
      <dgm:t>
        <a:bodyPr/>
        <a:lstStyle/>
        <a:p>
          <a:endParaRPr lang="en-AU"/>
        </a:p>
      </dgm:t>
    </dgm:pt>
    <dgm:pt modelId="{894BAB5B-4D41-4D76-9A0C-F4BE65A5A1A4}">
      <dgm:prSet custT="1"/>
      <dgm:spPr/>
      <dgm:t>
        <a:bodyPr/>
        <a:lstStyle/>
        <a:p>
          <a:r>
            <a:rPr lang="en-AU" sz="1400" dirty="0">
              <a:latin typeface="Arial" panose="020B0604020202020204" pitchFamily="34" charset="0"/>
              <a:cs typeface="Arial" panose="020B0604020202020204" pitchFamily="34" charset="0"/>
            </a:rPr>
            <a:t>What are the benefits, consequences &amp; risk of the decision?</a:t>
          </a:r>
        </a:p>
      </dgm:t>
    </dgm:pt>
    <dgm:pt modelId="{9AE5DAAA-A2BA-4C69-8AC3-38926A1BFEDA}" type="parTrans" cxnId="{6D15D224-4CC2-423C-9C45-ED650703718F}">
      <dgm:prSet/>
      <dgm:spPr/>
      <dgm:t>
        <a:bodyPr/>
        <a:lstStyle/>
        <a:p>
          <a:endParaRPr lang="en-AU"/>
        </a:p>
      </dgm:t>
    </dgm:pt>
    <dgm:pt modelId="{C744C530-1378-4F53-89AF-6C8EF3975A33}" type="sibTrans" cxnId="{6D15D224-4CC2-423C-9C45-ED650703718F}">
      <dgm:prSet/>
      <dgm:spPr/>
      <dgm:t>
        <a:bodyPr/>
        <a:lstStyle/>
        <a:p>
          <a:endParaRPr lang="en-AU"/>
        </a:p>
      </dgm:t>
    </dgm:pt>
    <dgm:pt modelId="{EC1DF3D0-DDB7-462D-BEF8-0AFAA2B0E8C8}">
      <dgm:prSet custT="1"/>
      <dgm:spPr/>
      <dgm:t>
        <a:bodyPr/>
        <a:lstStyle/>
        <a:p>
          <a:r>
            <a:rPr lang="en-AU" sz="1400" dirty="0">
              <a:latin typeface="Arial" panose="020B0604020202020204" pitchFamily="34" charset="0"/>
              <a:cs typeface="Arial" panose="020B0604020202020204" pitchFamily="34" charset="0"/>
            </a:rPr>
            <a:t>What’s the right type of communication for the decision?</a:t>
          </a:r>
        </a:p>
      </dgm:t>
    </dgm:pt>
    <dgm:pt modelId="{15AE55B6-62BE-4460-9A3B-6C5A0D634DB9}" type="parTrans" cxnId="{1C098778-0546-4DDE-8A53-CECDD6BC5D79}">
      <dgm:prSet/>
      <dgm:spPr/>
      <dgm:t>
        <a:bodyPr/>
        <a:lstStyle/>
        <a:p>
          <a:endParaRPr lang="en-AU"/>
        </a:p>
      </dgm:t>
    </dgm:pt>
    <dgm:pt modelId="{2BCA1899-AB5D-42CA-A92E-5F384A9E9431}" type="sibTrans" cxnId="{1C098778-0546-4DDE-8A53-CECDD6BC5D79}">
      <dgm:prSet/>
      <dgm:spPr/>
      <dgm:t>
        <a:bodyPr/>
        <a:lstStyle/>
        <a:p>
          <a:endParaRPr lang="en-AU"/>
        </a:p>
      </dgm:t>
    </dgm:pt>
    <dgm:pt modelId="{9D9EBAFA-7D85-402B-943A-1756BE49D78C}" type="pres">
      <dgm:prSet presAssocID="{817C067E-5DB4-42FD-936C-F6A78B9A7312}" presName="cycle" presStyleCnt="0">
        <dgm:presLayoutVars>
          <dgm:dir/>
          <dgm:resizeHandles val="exact"/>
        </dgm:presLayoutVars>
      </dgm:prSet>
      <dgm:spPr/>
      <dgm:t>
        <a:bodyPr/>
        <a:lstStyle/>
        <a:p>
          <a:endParaRPr lang="en-AU"/>
        </a:p>
      </dgm:t>
    </dgm:pt>
    <dgm:pt modelId="{6916063F-0EAC-4F6A-B8FC-4CB5618A849E}" type="pres">
      <dgm:prSet presAssocID="{9E79603B-4C66-437A-8ACD-ACD7D00018F4}" presName="node" presStyleLbl="node1" presStyleIdx="0" presStyleCnt="7" custScaleX="184951" custScaleY="113069">
        <dgm:presLayoutVars>
          <dgm:bulletEnabled val="1"/>
        </dgm:presLayoutVars>
      </dgm:prSet>
      <dgm:spPr>
        <a:prstGeom prst="wedgeRoundRectCallout">
          <a:avLst/>
        </a:prstGeom>
      </dgm:spPr>
      <dgm:t>
        <a:bodyPr/>
        <a:lstStyle/>
        <a:p>
          <a:endParaRPr lang="en-AU"/>
        </a:p>
      </dgm:t>
    </dgm:pt>
    <dgm:pt modelId="{A6B690CD-F0A7-42B8-B926-1D878814FC39}" type="pres">
      <dgm:prSet presAssocID="{9E79603B-4C66-437A-8ACD-ACD7D00018F4}" presName="spNode" presStyleCnt="0"/>
      <dgm:spPr/>
      <dgm:t>
        <a:bodyPr/>
        <a:lstStyle/>
        <a:p>
          <a:endParaRPr lang="en-AU"/>
        </a:p>
      </dgm:t>
    </dgm:pt>
    <dgm:pt modelId="{51FFB732-3D00-4925-ACB1-3B3CD5DA6E11}" type="pres">
      <dgm:prSet presAssocID="{BE2A1C41-1E59-4108-B123-CFF14966DCB5}" presName="sibTrans" presStyleLbl="sibTrans1D1" presStyleIdx="0" presStyleCnt="7"/>
      <dgm:spPr/>
      <dgm:t>
        <a:bodyPr/>
        <a:lstStyle/>
        <a:p>
          <a:endParaRPr lang="en-AU"/>
        </a:p>
      </dgm:t>
    </dgm:pt>
    <dgm:pt modelId="{1E100216-5A7D-4C8F-B4EB-7270921ECE31}" type="pres">
      <dgm:prSet presAssocID="{E42FCC2D-1BF7-4E0D-BAAE-D6DB74EDC881}" presName="node" presStyleLbl="node1" presStyleIdx="1" presStyleCnt="7" custScaleX="191820" custScaleY="100435" custRadScaleRad="108620" custRadScaleInc="39718">
        <dgm:presLayoutVars>
          <dgm:bulletEnabled val="1"/>
        </dgm:presLayoutVars>
      </dgm:prSet>
      <dgm:spPr>
        <a:prstGeom prst="wedgeRoundRectCallout">
          <a:avLst/>
        </a:prstGeom>
      </dgm:spPr>
      <dgm:t>
        <a:bodyPr/>
        <a:lstStyle/>
        <a:p>
          <a:endParaRPr lang="en-AU"/>
        </a:p>
      </dgm:t>
    </dgm:pt>
    <dgm:pt modelId="{D7C3A46D-0526-48EF-8809-CB4BA6A487EF}" type="pres">
      <dgm:prSet presAssocID="{E42FCC2D-1BF7-4E0D-BAAE-D6DB74EDC881}" presName="spNode" presStyleCnt="0"/>
      <dgm:spPr/>
      <dgm:t>
        <a:bodyPr/>
        <a:lstStyle/>
        <a:p>
          <a:endParaRPr lang="en-AU"/>
        </a:p>
      </dgm:t>
    </dgm:pt>
    <dgm:pt modelId="{5E0E0352-A4D0-4F7B-8633-D51484261FD7}" type="pres">
      <dgm:prSet presAssocID="{13C85579-5202-4C0F-ADA2-62CC193E3C9B}" presName="sibTrans" presStyleLbl="sibTrans1D1" presStyleIdx="1" presStyleCnt="7"/>
      <dgm:spPr/>
      <dgm:t>
        <a:bodyPr/>
        <a:lstStyle/>
        <a:p>
          <a:endParaRPr lang="en-AU"/>
        </a:p>
      </dgm:t>
    </dgm:pt>
    <dgm:pt modelId="{667DFD53-C872-45F1-A11B-D7EC9E837FB3}" type="pres">
      <dgm:prSet presAssocID="{EC1DF3D0-DDB7-462D-BEF8-0AFAA2B0E8C8}" presName="node" presStyleLbl="node1" presStyleIdx="2" presStyleCnt="7" custScaleX="204751" custScaleY="114400" custRadScaleRad="105697" custRadScaleInc="-44321">
        <dgm:presLayoutVars>
          <dgm:bulletEnabled val="1"/>
        </dgm:presLayoutVars>
      </dgm:prSet>
      <dgm:spPr>
        <a:prstGeom prst="wedgeRoundRectCallout">
          <a:avLst/>
        </a:prstGeom>
      </dgm:spPr>
      <dgm:t>
        <a:bodyPr/>
        <a:lstStyle/>
        <a:p>
          <a:endParaRPr lang="en-AU"/>
        </a:p>
      </dgm:t>
    </dgm:pt>
    <dgm:pt modelId="{5EC5CC14-546B-4FDF-B0B4-8C9FEE9D5928}" type="pres">
      <dgm:prSet presAssocID="{EC1DF3D0-DDB7-462D-BEF8-0AFAA2B0E8C8}" presName="spNode" presStyleCnt="0"/>
      <dgm:spPr/>
      <dgm:t>
        <a:bodyPr/>
        <a:lstStyle/>
        <a:p>
          <a:endParaRPr lang="en-AU"/>
        </a:p>
      </dgm:t>
    </dgm:pt>
    <dgm:pt modelId="{46DC32A1-7B11-422B-A278-353092ECE76D}" type="pres">
      <dgm:prSet presAssocID="{2BCA1899-AB5D-42CA-A92E-5F384A9E9431}" presName="sibTrans" presStyleLbl="sibTrans1D1" presStyleIdx="2" presStyleCnt="7"/>
      <dgm:spPr/>
      <dgm:t>
        <a:bodyPr/>
        <a:lstStyle/>
        <a:p>
          <a:endParaRPr lang="en-AU"/>
        </a:p>
      </dgm:t>
    </dgm:pt>
    <dgm:pt modelId="{EE64E042-C4D6-479E-98A2-9EC47393227A}" type="pres">
      <dgm:prSet presAssocID="{894BAB5B-4D41-4D76-9A0C-F4BE65A5A1A4}" presName="node" presStyleLbl="node1" presStyleIdx="3" presStyleCnt="7" custScaleX="236996" custScaleY="97303" custRadScaleRad="109422" custRadScaleInc="-122022">
        <dgm:presLayoutVars>
          <dgm:bulletEnabled val="1"/>
        </dgm:presLayoutVars>
      </dgm:prSet>
      <dgm:spPr>
        <a:prstGeom prst="wedgeRoundRectCallout">
          <a:avLst/>
        </a:prstGeom>
      </dgm:spPr>
      <dgm:t>
        <a:bodyPr/>
        <a:lstStyle/>
        <a:p>
          <a:endParaRPr lang="en-AU"/>
        </a:p>
      </dgm:t>
    </dgm:pt>
    <dgm:pt modelId="{FD85D6DC-35EA-4F61-B6CA-1D7E1BD6EE36}" type="pres">
      <dgm:prSet presAssocID="{894BAB5B-4D41-4D76-9A0C-F4BE65A5A1A4}" presName="spNode" presStyleCnt="0"/>
      <dgm:spPr/>
      <dgm:t>
        <a:bodyPr/>
        <a:lstStyle/>
        <a:p>
          <a:endParaRPr lang="en-AU"/>
        </a:p>
      </dgm:t>
    </dgm:pt>
    <dgm:pt modelId="{E3DF16F0-0980-44FB-B947-3A1EAA4E2643}" type="pres">
      <dgm:prSet presAssocID="{C744C530-1378-4F53-89AF-6C8EF3975A33}" presName="sibTrans" presStyleLbl="sibTrans1D1" presStyleIdx="3" presStyleCnt="7"/>
      <dgm:spPr/>
      <dgm:t>
        <a:bodyPr/>
        <a:lstStyle/>
        <a:p>
          <a:endParaRPr lang="en-AU"/>
        </a:p>
      </dgm:t>
    </dgm:pt>
    <dgm:pt modelId="{2FB4B3D3-DA11-41E6-8DE3-5D4A8A955EDE}" type="pres">
      <dgm:prSet presAssocID="{EB44591A-8850-4ADD-AC8A-8883988F7D91}" presName="node" presStyleLbl="node1" presStyleIdx="4" presStyleCnt="7" custScaleX="207509" custScaleY="97303" custRadScaleRad="107249" custRadScaleInc="115567">
        <dgm:presLayoutVars>
          <dgm:bulletEnabled val="1"/>
        </dgm:presLayoutVars>
      </dgm:prSet>
      <dgm:spPr>
        <a:prstGeom prst="wedgeRoundRectCallout">
          <a:avLst/>
        </a:prstGeom>
      </dgm:spPr>
      <dgm:t>
        <a:bodyPr/>
        <a:lstStyle/>
        <a:p>
          <a:endParaRPr lang="en-AU"/>
        </a:p>
      </dgm:t>
    </dgm:pt>
    <dgm:pt modelId="{C87039B3-ED37-4305-845B-958068E147B2}" type="pres">
      <dgm:prSet presAssocID="{EB44591A-8850-4ADD-AC8A-8883988F7D91}" presName="spNode" presStyleCnt="0"/>
      <dgm:spPr/>
      <dgm:t>
        <a:bodyPr/>
        <a:lstStyle/>
        <a:p>
          <a:endParaRPr lang="en-AU"/>
        </a:p>
      </dgm:t>
    </dgm:pt>
    <dgm:pt modelId="{101842A5-B1E5-462F-8643-A1B07857BE2D}" type="pres">
      <dgm:prSet presAssocID="{463CF969-02EE-4B03-A7F4-67AB84B7F895}" presName="sibTrans" presStyleLbl="sibTrans1D1" presStyleIdx="4" presStyleCnt="7"/>
      <dgm:spPr/>
      <dgm:t>
        <a:bodyPr/>
        <a:lstStyle/>
        <a:p>
          <a:endParaRPr lang="en-AU"/>
        </a:p>
      </dgm:t>
    </dgm:pt>
    <dgm:pt modelId="{75DF5750-26CB-4941-A476-BC23314E3F45}" type="pres">
      <dgm:prSet presAssocID="{B1350C73-A982-42E5-918C-CC044E767585}" presName="node" presStyleLbl="node1" presStyleIdx="5" presStyleCnt="7" custScaleX="217952" custScaleY="113245" custRadScaleRad="108287" custRadScaleInc="33186">
        <dgm:presLayoutVars>
          <dgm:bulletEnabled val="1"/>
        </dgm:presLayoutVars>
      </dgm:prSet>
      <dgm:spPr>
        <a:prstGeom prst="wedgeRoundRectCallout">
          <a:avLst/>
        </a:prstGeom>
      </dgm:spPr>
      <dgm:t>
        <a:bodyPr/>
        <a:lstStyle/>
        <a:p>
          <a:endParaRPr lang="en-AU"/>
        </a:p>
      </dgm:t>
    </dgm:pt>
    <dgm:pt modelId="{536215D0-73B7-4F59-83EC-8E615A5AF656}" type="pres">
      <dgm:prSet presAssocID="{B1350C73-A982-42E5-918C-CC044E767585}" presName="spNode" presStyleCnt="0"/>
      <dgm:spPr/>
      <dgm:t>
        <a:bodyPr/>
        <a:lstStyle/>
        <a:p>
          <a:endParaRPr lang="en-AU"/>
        </a:p>
      </dgm:t>
    </dgm:pt>
    <dgm:pt modelId="{4BB70181-4C07-46A8-883B-BA7C1BC04558}" type="pres">
      <dgm:prSet presAssocID="{7C2BED31-1272-4140-82C1-7A9FB4F5C636}" presName="sibTrans" presStyleLbl="sibTrans1D1" presStyleIdx="5" presStyleCnt="7"/>
      <dgm:spPr/>
      <dgm:t>
        <a:bodyPr/>
        <a:lstStyle/>
        <a:p>
          <a:endParaRPr lang="en-AU"/>
        </a:p>
      </dgm:t>
    </dgm:pt>
    <dgm:pt modelId="{8053C1B0-FCE2-4CEB-84DF-5DD020BA86A7}" type="pres">
      <dgm:prSet presAssocID="{50F9534E-B157-4C1A-825A-E49272EAA18F}" presName="node" presStyleLbl="node1" presStyleIdx="6" presStyleCnt="7" custScaleX="211541" custScaleY="101784" custRadScaleRad="110148" custRadScaleInc="-43419">
        <dgm:presLayoutVars>
          <dgm:bulletEnabled val="1"/>
        </dgm:presLayoutVars>
      </dgm:prSet>
      <dgm:spPr>
        <a:prstGeom prst="wedgeRoundRectCallout">
          <a:avLst/>
        </a:prstGeom>
      </dgm:spPr>
      <dgm:t>
        <a:bodyPr/>
        <a:lstStyle/>
        <a:p>
          <a:endParaRPr lang="en-AU"/>
        </a:p>
      </dgm:t>
    </dgm:pt>
    <dgm:pt modelId="{BEE6A5DF-069B-4677-9EAE-3B061F12E547}" type="pres">
      <dgm:prSet presAssocID="{50F9534E-B157-4C1A-825A-E49272EAA18F}" presName="spNode" presStyleCnt="0"/>
      <dgm:spPr/>
      <dgm:t>
        <a:bodyPr/>
        <a:lstStyle/>
        <a:p>
          <a:endParaRPr lang="en-AU"/>
        </a:p>
      </dgm:t>
    </dgm:pt>
    <dgm:pt modelId="{F91FB6C0-5A71-4A15-8A26-B9A2A0307D87}" type="pres">
      <dgm:prSet presAssocID="{4F2A25AB-51DB-4825-81F8-B343AF7A203B}" presName="sibTrans" presStyleLbl="sibTrans1D1" presStyleIdx="6" presStyleCnt="7"/>
      <dgm:spPr/>
      <dgm:t>
        <a:bodyPr/>
        <a:lstStyle/>
        <a:p>
          <a:endParaRPr lang="en-AU"/>
        </a:p>
      </dgm:t>
    </dgm:pt>
  </dgm:ptLst>
  <dgm:cxnLst>
    <dgm:cxn modelId="{6D595154-29E2-4EDC-8799-7DA03476396B}" type="presOf" srcId="{9E79603B-4C66-437A-8ACD-ACD7D00018F4}" destId="{6916063F-0EAC-4F6A-B8FC-4CB5618A849E}" srcOrd="0" destOrd="0" presId="urn:microsoft.com/office/officeart/2005/8/layout/cycle5"/>
    <dgm:cxn modelId="{597D1B32-D50F-4EC3-B26E-AA39FA76251A}" type="presOf" srcId="{817C067E-5DB4-42FD-936C-F6A78B9A7312}" destId="{9D9EBAFA-7D85-402B-943A-1756BE49D78C}" srcOrd="0" destOrd="0" presId="urn:microsoft.com/office/officeart/2005/8/layout/cycle5"/>
    <dgm:cxn modelId="{A5D40B74-93A0-439B-9BFA-11C5F412BA66}" type="presOf" srcId="{13C85579-5202-4C0F-ADA2-62CC193E3C9B}" destId="{5E0E0352-A4D0-4F7B-8633-D51484261FD7}" srcOrd="0" destOrd="0" presId="urn:microsoft.com/office/officeart/2005/8/layout/cycle5"/>
    <dgm:cxn modelId="{40FF8D7A-30F1-45AF-A942-CC9D2D29B4BC}" type="presOf" srcId="{894BAB5B-4D41-4D76-9A0C-F4BE65A5A1A4}" destId="{EE64E042-C4D6-479E-98A2-9EC47393227A}" srcOrd="0" destOrd="0" presId="urn:microsoft.com/office/officeart/2005/8/layout/cycle5"/>
    <dgm:cxn modelId="{86A51167-D11A-418D-9C52-C3DC85EAEA6D}" type="presOf" srcId="{EC1DF3D0-DDB7-462D-BEF8-0AFAA2B0E8C8}" destId="{667DFD53-C872-45F1-A11B-D7EC9E837FB3}" srcOrd="0" destOrd="0" presId="urn:microsoft.com/office/officeart/2005/8/layout/cycle5"/>
    <dgm:cxn modelId="{D6548DB7-2217-40CA-96B1-EE6691A8F850}" srcId="{817C067E-5DB4-42FD-936C-F6A78B9A7312}" destId="{E42FCC2D-1BF7-4E0D-BAAE-D6DB74EDC881}" srcOrd="1" destOrd="0" parTransId="{9D7761A7-E69E-406A-AD1B-139F75DD9116}" sibTransId="{13C85579-5202-4C0F-ADA2-62CC193E3C9B}"/>
    <dgm:cxn modelId="{A36578E8-E0D4-43E0-8E56-8F165597E83E}" type="presOf" srcId="{C744C530-1378-4F53-89AF-6C8EF3975A33}" destId="{E3DF16F0-0980-44FB-B947-3A1EAA4E2643}" srcOrd="0" destOrd="0" presId="urn:microsoft.com/office/officeart/2005/8/layout/cycle5"/>
    <dgm:cxn modelId="{96DF11DE-5C4D-45C0-8A9B-737067A3F93F}" srcId="{817C067E-5DB4-42FD-936C-F6A78B9A7312}" destId="{9E79603B-4C66-437A-8ACD-ACD7D00018F4}" srcOrd="0" destOrd="0" parTransId="{975A4E15-4B52-4199-B818-BD8823DBC826}" sibTransId="{BE2A1C41-1E59-4108-B123-CFF14966DCB5}"/>
    <dgm:cxn modelId="{9D4297CD-E526-4B5F-994E-811521A1F4E2}" type="presOf" srcId="{2BCA1899-AB5D-42CA-A92E-5F384A9E9431}" destId="{46DC32A1-7B11-422B-A278-353092ECE76D}" srcOrd="0" destOrd="0" presId="urn:microsoft.com/office/officeart/2005/8/layout/cycle5"/>
    <dgm:cxn modelId="{8C1BF87B-AF2A-485B-91CE-96DD167FC89A}" type="presOf" srcId="{B1350C73-A982-42E5-918C-CC044E767585}" destId="{75DF5750-26CB-4941-A476-BC23314E3F45}" srcOrd="0" destOrd="0" presId="urn:microsoft.com/office/officeart/2005/8/layout/cycle5"/>
    <dgm:cxn modelId="{6BD1D0A3-8EBC-46A0-A7CA-78DFA9ECDB2E}" type="presOf" srcId="{7C2BED31-1272-4140-82C1-7A9FB4F5C636}" destId="{4BB70181-4C07-46A8-883B-BA7C1BC04558}" srcOrd="0" destOrd="0" presId="urn:microsoft.com/office/officeart/2005/8/layout/cycle5"/>
    <dgm:cxn modelId="{6A4BCBCD-82D4-491E-819F-2069DECFF63C}" type="presOf" srcId="{E42FCC2D-1BF7-4E0D-BAAE-D6DB74EDC881}" destId="{1E100216-5A7D-4C8F-B4EB-7270921ECE31}" srcOrd="0" destOrd="0" presId="urn:microsoft.com/office/officeart/2005/8/layout/cycle5"/>
    <dgm:cxn modelId="{6D15D224-4CC2-423C-9C45-ED650703718F}" srcId="{817C067E-5DB4-42FD-936C-F6A78B9A7312}" destId="{894BAB5B-4D41-4D76-9A0C-F4BE65A5A1A4}" srcOrd="3" destOrd="0" parTransId="{9AE5DAAA-A2BA-4C69-8AC3-38926A1BFEDA}" sibTransId="{C744C530-1378-4F53-89AF-6C8EF3975A33}"/>
    <dgm:cxn modelId="{E053B37C-90D2-4400-9F30-79C02D7637A4}" srcId="{817C067E-5DB4-42FD-936C-F6A78B9A7312}" destId="{50F9534E-B157-4C1A-825A-E49272EAA18F}" srcOrd="6" destOrd="0" parTransId="{DEF826A1-5A49-49A5-B81F-02ACB35FC5FB}" sibTransId="{4F2A25AB-51DB-4825-81F8-B343AF7A203B}"/>
    <dgm:cxn modelId="{CDAA672C-C025-4889-8750-5727576E163A}" type="presOf" srcId="{EB44591A-8850-4ADD-AC8A-8883988F7D91}" destId="{2FB4B3D3-DA11-41E6-8DE3-5D4A8A955EDE}" srcOrd="0" destOrd="0" presId="urn:microsoft.com/office/officeart/2005/8/layout/cycle5"/>
    <dgm:cxn modelId="{1C098778-0546-4DDE-8A53-CECDD6BC5D79}" srcId="{817C067E-5DB4-42FD-936C-F6A78B9A7312}" destId="{EC1DF3D0-DDB7-462D-BEF8-0AFAA2B0E8C8}" srcOrd="2" destOrd="0" parTransId="{15AE55B6-62BE-4460-9A3B-6C5A0D634DB9}" sibTransId="{2BCA1899-AB5D-42CA-A92E-5F384A9E9431}"/>
    <dgm:cxn modelId="{4107A7EA-C0FA-42F1-95E4-97602DF97C71}" type="presOf" srcId="{50F9534E-B157-4C1A-825A-E49272EAA18F}" destId="{8053C1B0-FCE2-4CEB-84DF-5DD020BA86A7}" srcOrd="0" destOrd="0" presId="urn:microsoft.com/office/officeart/2005/8/layout/cycle5"/>
    <dgm:cxn modelId="{5E65A2BE-4C69-45A6-BB4D-582FACD134F5}" type="presOf" srcId="{BE2A1C41-1E59-4108-B123-CFF14966DCB5}" destId="{51FFB732-3D00-4925-ACB1-3B3CD5DA6E11}" srcOrd="0" destOrd="0" presId="urn:microsoft.com/office/officeart/2005/8/layout/cycle5"/>
    <dgm:cxn modelId="{65688D29-6EEE-495B-A5E3-7FD15218DF02}" srcId="{817C067E-5DB4-42FD-936C-F6A78B9A7312}" destId="{EB44591A-8850-4ADD-AC8A-8883988F7D91}" srcOrd="4" destOrd="0" parTransId="{B8AF9892-23D0-4834-B534-D5D0903908E7}" sibTransId="{463CF969-02EE-4B03-A7F4-67AB84B7F895}"/>
    <dgm:cxn modelId="{52F7D2A1-3B1E-4B75-AFE1-B3E0C26ABC58}" type="presOf" srcId="{4F2A25AB-51DB-4825-81F8-B343AF7A203B}" destId="{F91FB6C0-5A71-4A15-8A26-B9A2A0307D87}" srcOrd="0" destOrd="0" presId="urn:microsoft.com/office/officeart/2005/8/layout/cycle5"/>
    <dgm:cxn modelId="{6A4CCF33-96EB-4586-901D-AA4EFDC6E366}" srcId="{817C067E-5DB4-42FD-936C-F6A78B9A7312}" destId="{B1350C73-A982-42E5-918C-CC044E767585}" srcOrd="5" destOrd="0" parTransId="{E1C5BDBB-F3A7-445B-98C6-6D3BADA907B0}" sibTransId="{7C2BED31-1272-4140-82C1-7A9FB4F5C636}"/>
    <dgm:cxn modelId="{45A95F42-C903-45B8-889D-2A18040E8C1D}" type="presOf" srcId="{463CF969-02EE-4B03-A7F4-67AB84B7F895}" destId="{101842A5-B1E5-462F-8643-A1B07857BE2D}" srcOrd="0" destOrd="0" presId="urn:microsoft.com/office/officeart/2005/8/layout/cycle5"/>
    <dgm:cxn modelId="{71753D9D-7309-4FB8-A437-D60FFBAF6269}" type="presParOf" srcId="{9D9EBAFA-7D85-402B-943A-1756BE49D78C}" destId="{6916063F-0EAC-4F6A-B8FC-4CB5618A849E}" srcOrd="0" destOrd="0" presId="urn:microsoft.com/office/officeart/2005/8/layout/cycle5"/>
    <dgm:cxn modelId="{86B78EDF-8959-4CB3-91F2-6E45EFAE6084}" type="presParOf" srcId="{9D9EBAFA-7D85-402B-943A-1756BE49D78C}" destId="{A6B690CD-F0A7-42B8-B926-1D878814FC39}" srcOrd="1" destOrd="0" presId="urn:microsoft.com/office/officeart/2005/8/layout/cycle5"/>
    <dgm:cxn modelId="{93AFFE3B-CC0C-4692-9127-D8C8700053B9}" type="presParOf" srcId="{9D9EBAFA-7D85-402B-943A-1756BE49D78C}" destId="{51FFB732-3D00-4925-ACB1-3B3CD5DA6E11}" srcOrd="2" destOrd="0" presId="urn:microsoft.com/office/officeart/2005/8/layout/cycle5"/>
    <dgm:cxn modelId="{54590782-FDC3-459C-B37F-AF14EEA1DE17}" type="presParOf" srcId="{9D9EBAFA-7D85-402B-943A-1756BE49D78C}" destId="{1E100216-5A7D-4C8F-B4EB-7270921ECE31}" srcOrd="3" destOrd="0" presId="urn:microsoft.com/office/officeart/2005/8/layout/cycle5"/>
    <dgm:cxn modelId="{FB82B330-0C89-447C-9BF6-CE98FC592B5C}" type="presParOf" srcId="{9D9EBAFA-7D85-402B-943A-1756BE49D78C}" destId="{D7C3A46D-0526-48EF-8809-CB4BA6A487EF}" srcOrd="4" destOrd="0" presId="urn:microsoft.com/office/officeart/2005/8/layout/cycle5"/>
    <dgm:cxn modelId="{03154A22-1F80-4892-86C0-746D69CDE562}" type="presParOf" srcId="{9D9EBAFA-7D85-402B-943A-1756BE49D78C}" destId="{5E0E0352-A4D0-4F7B-8633-D51484261FD7}" srcOrd="5" destOrd="0" presId="urn:microsoft.com/office/officeart/2005/8/layout/cycle5"/>
    <dgm:cxn modelId="{002330FC-043D-4FFD-9C4D-CE14C32E10FA}" type="presParOf" srcId="{9D9EBAFA-7D85-402B-943A-1756BE49D78C}" destId="{667DFD53-C872-45F1-A11B-D7EC9E837FB3}" srcOrd="6" destOrd="0" presId="urn:microsoft.com/office/officeart/2005/8/layout/cycle5"/>
    <dgm:cxn modelId="{605D89B6-6DCC-4923-8D4F-BBBC94E7442E}" type="presParOf" srcId="{9D9EBAFA-7D85-402B-943A-1756BE49D78C}" destId="{5EC5CC14-546B-4FDF-B0B4-8C9FEE9D5928}" srcOrd="7" destOrd="0" presId="urn:microsoft.com/office/officeart/2005/8/layout/cycle5"/>
    <dgm:cxn modelId="{05C209B7-EB39-4788-9A1D-4889FA045106}" type="presParOf" srcId="{9D9EBAFA-7D85-402B-943A-1756BE49D78C}" destId="{46DC32A1-7B11-422B-A278-353092ECE76D}" srcOrd="8" destOrd="0" presId="urn:microsoft.com/office/officeart/2005/8/layout/cycle5"/>
    <dgm:cxn modelId="{B44B32D8-95F4-4E1B-BA1A-C9DEE441774B}" type="presParOf" srcId="{9D9EBAFA-7D85-402B-943A-1756BE49D78C}" destId="{EE64E042-C4D6-479E-98A2-9EC47393227A}" srcOrd="9" destOrd="0" presId="urn:microsoft.com/office/officeart/2005/8/layout/cycle5"/>
    <dgm:cxn modelId="{36C28EA9-9B2A-43E8-9985-BD02591DCCE2}" type="presParOf" srcId="{9D9EBAFA-7D85-402B-943A-1756BE49D78C}" destId="{FD85D6DC-35EA-4F61-B6CA-1D7E1BD6EE36}" srcOrd="10" destOrd="0" presId="urn:microsoft.com/office/officeart/2005/8/layout/cycle5"/>
    <dgm:cxn modelId="{AE1DF144-8E87-43BB-822F-72D0198B823C}" type="presParOf" srcId="{9D9EBAFA-7D85-402B-943A-1756BE49D78C}" destId="{E3DF16F0-0980-44FB-B947-3A1EAA4E2643}" srcOrd="11" destOrd="0" presId="urn:microsoft.com/office/officeart/2005/8/layout/cycle5"/>
    <dgm:cxn modelId="{18F5B54F-6ADA-4874-9F05-B65AC0278ABD}" type="presParOf" srcId="{9D9EBAFA-7D85-402B-943A-1756BE49D78C}" destId="{2FB4B3D3-DA11-41E6-8DE3-5D4A8A955EDE}" srcOrd="12" destOrd="0" presId="urn:microsoft.com/office/officeart/2005/8/layout/cycle5"/>
    <dgm:cxn modelId="{9970D05F-D591-4E7E-8283-B5125BFA0F65}" type="presParOf" srcId="{9D9EBAFA-7D85-402B-943A-1756BE49D78C}" destId="{C87039B3-ED37-4305-845B-958068E147B2}" srcOrd="13" destOrd="0" presId="urn:microsoft.com/office/officeart/2005/8/layout/cycle5"/>
    <dgm:cxn modelId="{9D5630DA-43D9-4000-8694-0A5E04B3376A}" type="presParOf" srcId="{9D9EBAFA-7D85-402B-943A-1756BE49D78C}" destId="{101842A5-B1E5-462F-8643-A1B07857BE2D}" srcOrd="14" destOrd="0" presId="urn:microsoft.com/office/officeart/2005/8/layout/cycle5"/>
    <dgm:cxn modelId="{64FCB2AA-9BDD-484A-9754-A607F8F5876E}" type="presParOf" srcId="{9D9EBAFA-7D85-402B-943A-1756BE49D78C}" destId="{75DF5750-26CB-4941-A476-BC23314E3F45}" srcOrd="15" destOrd="0" presId="urn:microsoft.com/office/officeart/2005/8/layout/cycle5"/>
    <dgm:cxn modelId="{AACDCDA1-1065-4E20-8F9B-419E3321AAA5}" type="presParOf" srcId="{9D9EBAFA-7D85-402B-943A-1756BE49D78C}" destId="{536215D0-73B7-4F59-83EC-8E615A5AF656}" srcOrd="16" destOrd="0" presId="urn:microsoft.com/office/officeart/2005/8/layout/cycle5"/>
    <dgm:cxn modelId="{3F6D787D-C78C-4614-81B8-DA7FA1257D61}" type="presParOf" srcId="{9D9EBAFA-7D85-402B-943A-1756BE49D78C}" destId="{4BB70181-4C07-46A8-883B-BA7C1BC04558}" srcOrd="17" destOrd="0" presId="urn:microsoft.com/office/officeart/2005/8/layout/cycle5"/>
    <dgm:cxn modelId="{372B4E7F-34CE-439E-88A3-38B699DE18F4}" type="presParOf" srcId="{9D9EBAFA-7D85-402B-943A-1756BE49D78C}" destId="{8053C1B0-FCE2-4CEB-84DF-5DD020BA86A7}" srcOrd="18" destOrd="0" presId="urn:microsoft.com/office/officeart/2005/8/layout/cycle5"/>
    <dgm:cxn modelId="{1DF4A7BB-11DD-4D4D-89E8-1EC23343114C}" type="presParOf" srcId="{9D9EBAFA-7D85-402B-943A-1756BE49D78C}" destId="{BEE6A5DF-069B-4677-9EAE-3B061F12E547}" srcOrd="19" destOrd="0" presId="urn:microsoft.com/office/officeart/2005/8/layout/cycle5"/>
    <dgm:cxn modelId="{8B286591-24B8-4AF4-94F1-A7AB79AA4227}" type="presParOf" srcId="{9D9EBAFA-7D85-402B-943A-1756BE49D78C}" destId="{F91FB6C0-5A71-4A15-8A26-B9A2A0307D87}" srcOrd="20"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CFF9AEF-AEAE-4B99-9668-F9ABEACB5C47}" type="datetimeFigureOut">
              <a:rPr lang="en-AU" smtClean="0"/>
              <a:t>3/12/2018</a:t>
            </a:fld>
            <a:endParaRPr lang="en-AU"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D36D9A3-6AE5-41F7-AD46-3618BD0F770F}" type="slidenum">
              <a:rPr lang="en-AU" smtClean="0"/>
              <a:t>‹#›</a:t>
            </a:fld>
            <a:endParaRPr lang="en-AU" dirty="0"/>
          </a:p>
        </p:txBody>
      </p:sp>
    </p:spTree>
    <p:extLst>
      <p:ext uri="{BB962C8B-B14F-4D97-AF65-F5344CB8AC3E}">
        <p14:creationId xmlns:p14="http://schemas.microsoft.com/office/powerpoint/2010/main" val="412149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0" dirty="0">
                <a:latin typeface="Arial" panose="020B0604020202020204" pitchFamily="34" charset="0"/>
                <a:cs typeface="Arial" panose="020B0604020202020204" pitchFamily="34" charset="0"/>
              </a:rPr>
              <a:t>Our</a:t>
            </a:r>
            <a:r>
              <a:rPr lang="en-US" sz="1400" b="0" baseline="0" dirty="0">
                <a:latin typeface="Arial" panose="020B0604020202020204" pitchFamily="34" charset="0"/>
                <a:cs typeface="Arial" panose="020B0604020202020204" pitchFamily="34" charset="0"/>
              </a:rPr>
              <a:t> aim today is to open up the conversation about why and how we can promote safer services for people with disability.</a:t>
            </a:r>
            <a:endParaRPr lang="en-AU" sz="1400" b="0" dirty="0">
              <a:latin typeface="Arial" panose="020B0604020202020204" pitchFamily="34" charset="0"/>
              <a:cs typeface="Arial" panose="020B0604020202020204" pitchFamily="34" charset="0"/>
            </a:endParaRPr>
          </a:p>
          <a:p>
            <a:endParaRPr lang="en-AU" dirty="0"/>
          </a:p>
        </p:txBody>
      </p:sp>
      <p:sp>
        <p:nvSpPr>
          <p:cNvPr id="4" name="Slide Number Placeholder 3"/>
          <p:cNvSpPr>
            <a:spLocks noGrp="1"/>
          </p:cNvSpPr>
          <p:nvPr>
            <p:ph type="sldNum" sz="quarter" idx="10"/>
          </p:nvPr>
        </p:nvSpPr>
        <p:spPr/>
        <p:txBody>
          <a:bodyPr/>
          <a:lstStyle/>
          <a:p>
            <a:fld id="{3D36D9A3-6AE5-41F7-AD46-3618BD0F770F}" type="slidenum">
              <a:rPr lang="en-AU" smtClean="0"/>
              <a:t>1</a:t>
            </a:fld>
            <a:endParaRPr lang="en-AU" dirty="0"/>
          </a:p>
        </p:txBody>
      </p:sp>
    </p:spTree>
    <p:extLst>
      <p:ext uri="{BB962C8B-B14F-4D97-AF65-F5344CB8AC3E}">
        <p14:creationId xmlns:p14="http://schemas.microsoft.com/office/powerpoint/2010/main" val="4062375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Group discussion: </a:t>
            </a:r>
            <a:r>
              <a:rPr lang="en-US" sz="1400" b="0" baseline="0" dirty="0">
                <a:latin typeface="Arial" panose="020B0604020202020204" pitchFamily="34" charset="0"/>
                <a:cs typeface="Arial" panose="020B0604020202020204" pitchFamily="34" charset="0"/>
              </a:rPr>
              <a:t>We are going to have a group discussion about some of the risks that we have taken in our own lives and reflect on:</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How you made the decision to take a risk?</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What other people thought and said about your decision, and how that made you feel?</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What was the outcome of your risk taking and what did you learn?</a:t>
            </a:r>
          </a:p>
          <a:p>
            <a:pPr marL="0" indent="0">
              <a:buFont typeface="Arial" panose="020B0604020202020204" pitchFamily="34" charset="0"/>
              <a:buNone/>
            </a:pPr>
            <a:endParaRPr lang="en-US" sz="1400" b="0" baseline="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400" b="1" baseline="0" dirty="0">
                <a:latin typeface="Arial" panose="020B0604020202020204" pitchFamily="34" charset="0"/>
                <a:cs typeface="Arial" panose="020B0604020202020204" pitchFamily="34" charset="0"/>
              </a:rPr>
              <a:t>Then discuss:</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What are the benefits for the people that we support to exercise their dignity of risk?</a:t>
            </a:r>
          </a:p>
          <a:p>
            <a:endParaRPr lang="en-US" sz="1400" b="0" baseline="0" dirty="0">
              <a:latin typeface="Arial" panose="020B0604020202020204" pitchFamily="34" charset="0"/>
              <a:cs typeface="Arial" panose="020B0604020202020204" pitchFamily="34" charset="0"/>
            </a:endParaRPr>
          </a:p>
          <a:p>
            <a:r>
              <a:rPr lang="en-US" sz="1400" b="1" baseline="0" dirty="0">
                <a:latin typeface="Arial" panose="020B0604020202020204" pitchFamily="34" charset="0"/>
                <a:cs typeface="Arial" panose="020B0604020202020204" pitchFamily="34" charset="0"/>
              </a:rPr>
              <a:t>Find the answers on the next slide.</a:t>
            </a:r>
          </a:p>
          <a:p>
            <a:endParaRPr lang="en-US" sz="1400" b="0" dirty="0">
              <a:latin typeface="Arial" panose="020B0604020202020204" pitchFamily="34" charset="0"/>
              <a:cs typeface="Arial" panose="020B0604020202020204" pitchFamily="34" charset="0"/>
            </a:endParaRPr>
          </a:p>
          <a:p>
            <a:endParaRPr lang="en-US" sz="1400" b="0" baseline="0" dirty="0">
              <a:latin typeface="Arial" panose="020B0604020202020204" pitchFamily="34" charset="0"/>
              <a:cs typeface="Arial" panose="020B0604020202020204" pitchFamily="34" charset="0"/>
            </a:endParaRPr>
          </a:p>
          <a:p>
            <a:endParaRPr lang="en-US" sz="1400" b="0" baseline="0" dirty="0">
              <a:latin typeface="Arial" panose="020B0604020202020204" pitchFamily="34" charset="0"/>
              <a:cs typeface="Arial" panose="020B0604020202020204" pitchFamily="34" charset="0"/>
            </a:endParaRPr>
          </a:p>
          <a:p>
            <a:endParaRPr lang="en-AU"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10</a:t>
            </a:fld>
            <a:endParaRPr lang="en-AU" dirty="0"/>
          </a:p>
        </p:txBody>
      </p:sp>
    </p:spTree>
    <p:extLst>
      <p:ext uri="{BB962C8B-B14F-4D97-AF65-F5344CB8AC3E}">
        <p14:creationId xmlns:p14="http://schemas.microsoft.com/office/powerpoint/2010/main" val="3412251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This slide provides answers to the last question on the notes section of previous slide.</a:t>
            </a:r>
          </a:p>
        </p:txBody>
      </p:sp>
      <p:sp>
        <p:nvSpPr>
          <p:cNvPr id="4" name="Slide Number Placeholder 3"/>
          <p:cNvSpPr>
            <a:spLocks noGrp="1"/>
          </p:cNvSpPr>
          <p:nvPr>
            <p:ph type="sldNum" sz="quarter" idx="10"/>
          </p:nvPr>
        </p:nvSpPr>
        <p:spPr/>
        <p:txBody>
          <a:bodyPr/>
          <a:lstStyle/>
          <a:p>
            <a:fld id="{3D36D9A3-6AE5-41F7-AD46-3618BD0F770F}" type="slidenum">
              <a:rPr lang="en-AU" smtClean="0"/>
              <a:t>11</a:t>
            </a:fld>
            <a:endParaRPr lang="en-AU" dirty="0"/>
          </a:p>
        </p:txBody>
      </p:sp>
    </p:spTree>
    <p:extLst>
      <p:ext uri="{BB962C8B-B14F-4D97-AF65-F5344CB8AC3E}">
        <p14:creationId xmlns:p14="http://schemas.microsoft.com/office/powerpoint/2010/main" val="4215850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Group discussion: </a:t>
            </a:r>
            <a:r>
              <a:rPr lang="en-US" sz="1400" b="0" dirty="0">
                <a:latin typeface="Arial" panose="020B0604020202020204" pitchFamily="34" charset="0"/>
                <a:cs typeface="Arial" panose="020B0604020202020204" pitchFamily="34" charset="0"/>
              </a:rPr>
              <a:t>Identify some examples</a:t>
            </a:r>
            <a:r>
              <a:rPr lang="en-US" sz="1400" b="0" baseline="0" dirty="0">
                <a:latin typeface="Arial" panose="020B0604020202020204" pitchFamily="34" charset="0"/>
                <a:cs typeface="Arial" panose="020B0604020202020204" pitchFamily="34" charset="0"/>
              </a:rPr>
              <a:t> of our duty of care as part of our work. Think about the people that we support and our team members.</a:t>
            </a:r>
          </a:p>
          <a:p>
            <a:endParaRPr lang="en-US" sz="1400" b="0" baseline="0" dirty="0">
              <a:latin typeface="Arial" panose="020B0604020202020204" pitchFamily="34" charset="0"/>
              <a:cs typeface="Arial" panose="020B0604020202020204" pitchFamily="34" charset="0"/>
            </a:endParaRPr>
          </a:p>
          <a:p>
            <a:r>
              <a:rPr lang="en-US" sz="1400" b="1" baseline="0" dirty="0">
                <a:latin typeface="Arial" panose="020B0604020202020204" pitchFamily="34" charset="0"/>
                <a:cs typeface="Arial" panose="020B0604020202020204" pitchFamily="34" charset="0"/>
              </a:rPr>
              <a:t>Find below possible answers that you can mention if the participants don’t mention them:</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Provide medication according to each individual’s care plan.</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Completing incident reports and responding appropriately.</a:t>
            </a:r>
          </a:p>
          <a:p>
            <a:pPr marL="285750" indent="-285750">
              <a:buFont typeface="Arial" panose="020B0604020202020204" pitchFamily="34" charset="0"/>
              <a:buChar char="•"/>
            </a:pPr>
            <a:r>
              <a:rPr lang="en-US" sz="1400" b="0" baseline="0" dirty="0">
                <a:latin typeface="Arial" panose="020B0604020202020204" pitchFamily="34" charset="0"/>
                <a:cs typeface="Arial" panose="020B0604020202020204" pitchFamily="34" charset="0"/>
              </a:rPr>
              <a:t>Speaking up about abuse and neglect concerns, even when you might be nervous about who is implicated for example a supervisor or a friend. </a:t>
            </a:r>
          </a:p>
          <a:p>
            <a:pPr marL="285750" indent="-285750">
              <a:buFont typeface="Arial" panose="020B0604020202020204" pitchFamily="34" charset="0"/>
              <a:buChar char="•"/>
            </a:pPr>
            <a:endParaRPr lang="en-US" sz="1400" b="0" baseline="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400" b="0" baseline="0" dirty="0">
              <a:latin typeface="Arial" panose="020B0604020202020204" pitchFamily="34" charset="0"/>
              <a:cs typeface="Arial" panose="020B0604020202020204" pitchFamily="34" charset="0"/>
            </a:endParaRPr>
          </a:p>
          <a:p>
            <a:r>
              <a:rPr lang="en-US" sz="1400" b="1" baseline="0" dirty="0">
                <a:latin typeface="Arial" panose="020B0604020202020204" pitchFamily="34" charset="0"/>
                <a:cs typeface="Arial" panose="020B0604020202020204" pitchFamily="34" charset="0"/>
              </a:rPr>
              <a:t> </a:t>
            </a:r>
          </a:p>
          <a:p>
            <a:endParaRPr lang="en-US" sz="1400" b="0" dirty="0">
              <a:latin typeface="Arial" panose="020B0604020202020204" pitchFamily="34" charset="0"/>
              <a:cs typeface="Arial" panose="020B0604020202020204" pitchFamily="34" charset="0"/>
            </a:endParaRPr>
          </a:p>
          <a:p>
            <a:endParaRPr lang="en-US" sz="1400" b="0" baseline="0" dirty="0">
              <a:latin typeface="Arial" panose="020B0604020202020204" pitchFamily="34" charset="0"/>
              <a:cs typeface="Arial" panose="020B0604020202020204" pitchFamily="34" charset="0"/>
            </a:endParaRPr>
          </a:p>
          <a:p>
            <a:endParaRPr lang="en-US" sz="1400" b="0" baseline="0" dirty="0">
              <a:latin typeface="Arial" panose="020B0604020202020204" pitchFamily="34" charset="0"/>
              <a:cs typeface="Arial" panose="020B0604020202020204" pitchFamily="34" charset="0"/>
            </a:endParaRPr>
          </a:p>
          <a:p>
            <a:endParaRPr lang="en-US" sz="1400" b="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12</a:t>
            </a:fld>
            <a:endParaRPr lang="en-AU" dirty="0"/>
          </a:p>
        </p:txBody>
      </p:sp>
    </p:spTree>
    <p:extLst>
      <p:ext uri="{BB962C8B-B14F-4D97-AF65-F5344CB8AC3E}">
        <p14:creationId xmlns:p14="http://schemas.microsoft.com/office/powerpoint/2010/main" val="1049361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Group discussion </a:t>
            </a:r>
          </a:p>
          <a:p>
            <a:endParaRPr lang="en-US" sz="1400" b="1" baseline="0" dirty="0">
              <a:latin typeface="Arial" panose="020B0604020202020204" pitchFamily="34" charset="0"/>
              <a:cs typeface="Arial" panose="020B0604020202020204" pitchFamily="34" charset="0"/>
            </a:endParaRPr>
          </a:p>
          <a:p>
            <a:r>
              <a:rPr lang="en-US" sz="1400" b="1" baseline="0" dirty="0">
                <a:latin typeface="Arial" panose="020B0604020202020204" pitchFamily="34" charset="0"/>
                <a:cs typeface="Arial" panose="020B0604020202020204" pitchFamily="34" charset="0"/>
              </a:rPr>
              <a:t>As a facilitator you can encourage the group to provide examples of their </a:t>
            </a:r>
            <a:r>
              <a:rPr lang="en-US" sz="1400" b="1" baseline="0" dirty="0" smtClean="0">
                <a:latin typeface="Arial" panose="020B0604020202020204" pitchFamily="34" charset="0"/>
                <a:cs typeface="Arial" panose="020B0604020202020204" pitchFamily="34" charset="0"/>
              </a:rPr>
              <a:t>experience. </a:t>
            </a:r>
            <a:r>
              <a:rPr lang="en-US" sz="1400" b="1" baseline="0" dirty="0">
                <a:latin typeface="Arial" panose="020B0604020202020204" pitchFamily="34" charset="0"/>
                <a:cs typeface="Arial" panose="020B0604020202020204" pitchFamily="34" charset="0"/>
              </a:rPr>
              <a:t>Depending on the group size you can choose to break into smaller discussion groups. </a:t>
            </a:r>
            <a:endParaRPr lang="en-AU"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13</a:t>
            </a:fld>
            <a:endParaRPr lang="en-AU" dirty="0"/>
          </a:p>
        </p:txBody>
      </p:sp>
    </p:spTree>
    <p:extLst>
      <p:ext uri="{BB962C8B-B14F-4D97-AF65-F5344CB8AC3E}">
        <p14:creationId xmlns:p14="http://schemas.microsoft.com/office/powerpoint/2010/main" val="4033325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Ask the group what they think Supported Decision Making is.</a:t>
            </a:r>
            <a:r>
              <a:rPr lang="en-US" sz="1400" b="0" baseline="0" dirty="0">
                <a:latin typeface="Arial" panose="020B0604020202020204" pitchFamily="34" charset="0"/>
                <a:cs typeface="Arial" panose="020B0604020202020204" pitchFamily="34" charset="0"/>
              </a:rPr>
              <a:t> </a:t>
            </a:r>
            <a:r>
              <a:rPr lang="en-US" sz="1400" b="1" baseline="0" dirty="0" smtClean="0">
                <a:latin typeface="Arial" panose="020B0604020202020204" pitchFamily="34" charset="0"/>
                <a:cs typeface="Arial" panose="020B0604020202020204" pitchFamily="34" charset="0"/>
              </a:rPr>
              <a:t>A way to encourage participants in the room to express their views is to ask for examples, general ideas and let them know that it doesn’t have to be a technical definition. </a:t>
            </a:r>
            <a:endParaRPr lang="en-US" sz="1400" b="1" baseline="0" dirty="0">
              <a:latin typeface="Arial" panose="020B0604020202020204" pitchFamily="34" charset="0"/>
              <a:cs typeface="Arial" panose="020B0604020202020204" pitchFamily="34" charset="0"/>
            </a:endParaRPr>
          </a:p>
          <a:p>
            <a:endParaRPr lang="en-US" sz="1400" b="1" baseline="0" dirty="0">
              <a:latin typeface="Arial" panose="020B0604020202020204" pitchFamily="34" charset="0"/>
              <a:cs typeface="Arial" panose="020B0604020202020204" pitchFamily="34" charset="0"/>
            </a:endParaRPr>
          </a:p>
          <a:p>
            <a:r>
              <a:rPr lang="en-US" sz="1400" b="1" baseline="0" dirty="0">
                <a:latin typeface="Arial" panose="020B0604020202020204" pitchFamily="34" charset="0"/>
                <a:cs typeface="Arial" panose="020B0604020202020204" pitchFamily="34" charset="0"/>
              </a:rPr>
              <a:t>Find below possible </a:t>
            </a:r>
            <a:r>
              <a:rPr lang="en-US" sz="1400" b="1" baseline="0" dirty="0" smtClean="0">
                <a:latin typeface="Arial" panose="020B0604020202020204" pitchFamily="34" charset="0"/>
                <a:cs typeface="Arial" panose="020B0604020202020204" pitchFamily="34" charset="0"/>
              </a:rPr>
              <a:t>answers </a:t>
            </a:r>
            <a:r>
              <a:rPr lang="en-US" sz="1400" b="1" baseline="0" dirty="0">
                <a:latin typeface="Arial" panose="020B0604020202020204" pitchFamily="34" charset="0"/>
                <a:cs typeface="Arial" panose="020B0604020202020204" pitchFamily="34" charset="0"/>
              </a:rPr>
              <a:t>that you can mention if the participants don’t mention them:</a:t>
            </a:r>
            <a:endParaRPr lang="en-AU" sz="1400" b="0" kern="1200" dirty="0">
              <a:solidFill>
                <a:schemeClr val="tx1"/>
              </a:solidFill>
              <a:effectLst/>
              <a:latin typeface="Arial" panose="020B0604020202020204" pitchFamily="34" charset="0"/>
              <a:ea typeface="+mn-ea"/>
              <a:cs typeface="Arial" panose="020B0604020202020204" pitchFamily="34" charset="0"/>
            </a:endParaRPr>
          </a:p>
          <a:p>
            <a:endParaRPr lang="en-AU" sz="1400" b="0" kern="1200" dirty="0">
              <a:solidFill>
                <a:schemeClr val="tx1"/>
              </a:solidFill>
              <a:effectLst/>
              <a:latin typeface="Arial" panose="020B0604020202020204" pitchFamily="34" charset="0"/>
              <a:ea typeface="+mn-ea"/>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kern="1200" dirty="0" smtClean="0">
                <a:solidFill>
                  <a:schemeClr val="tx1"/>
                </a:solidFill>
                <a:effectLst/>
                <a:latin typeface="Arial" panose="020B0604020202020204" pitchFamily="34" charset="0"/>
                <a:ea typeface="+mn-ea"/>
                <a:cs typeface="Arial" panose="020B0604020202020204" pitchFamily="34" charset="0"/>
              </a:rPr>
              <a:t>Supported </a:t>
            </a:r>
            <a:r>
              <a:rPr lang="en-AU" sz="1400" b="0" kern="1200" dirty="0">
                <a:solidFill>
                  <a:schemeClr val="tx1"/>
                </a:solidFill>
                <a:effectLst/>
                <a:latin typeface="Arial" panose="020B0604020202020204" pitchFamily="34" charset="0"/>
                <a:ea typeface="+mn-ea"/>
                <a:cs typeface="Arial" panose="020B0604020202020204" pitchFamily="34" charset="0"/>
              </a:rPr>
              <a:t>Decision</a:t>
            </a:r>
            <a:r>
              <a:rPr lang="en-AU" sz="1400" b="0" kern="1200" baseline="0" dirty="0">
                <a:solidFill>
                  <a:schemeClr val="tx1"/>
                </a:solidFill>
                <a:effectLst/>
                <a:latin typeface="Arial" panose="020B0604020202020204" pitchFamily="34" charset="0"/>
                <a:ea typeface="+mn-ea"/>
                <a:cs typeface="Arial" panose="020B0604020202020204" pitchFamily="34" charset="0"/>
              </a:rPr>
              <a:t> Making </a:t>
            </a:r>
            <a:r>
              <a:rPr lang="en-AU" sz="1400" b="0" i="0" kern="1200" baseline="0" dirty="0" smtClean="0">
                <a:solidFill>
                  <a:schemeClr val="tx1"/>
                </a:solidFill>
                <a:effectLst/>
                <a:latin typeface="Arial" panose="020B0604020202020204" pitchFamily="34" charset="0"/>
                <a:ea typeface="+mn-ea"/>
                <a:cs typeface="Arial" panose="020B0604020202020204" pitchFamily="34" charset="0"/>
              </a:rPr>
              <a:t>assists</a:t>
            </a:r>
            <a:r>
              <a:rPr lang="en-AU" sz="1400" b="0" i="0" kern="1200" dirty="0" smtClean="0">
                <a:solidFill>
                  <a:schemeClr val="tx1"/>
                </a:solidFill>
                <a:effectLst/>
                <a:latin typeface="Arial" panose="020B0604020202020204" pitchFamily="34" charset="0"/>
                <a:ea typeface="+mn-ea"/>
                <a:cs typeface="Arial" panose="020B0604020202020204" pitchFamily="34" charset="0"/>
              </a:rPr>
              <a:t> </a:t>
            </a:r>
            <a:r>
              <a:rPr lang="en-AU" sz="1400" b="0" i="0" kern="1200" dirty="0">
                <a:solidFill>
                  <a:schemeClr val="tx1"/>
                </a:solidFill>
                <a:effectLst/>
                <a:latin typeface="Arial" panose="020B0604020202020204" pitchFamily="34" charset="0"/>
                <a:ea typeface="+mn-ea"/>
                <a:cs typeface="Arial" panose="020B0604020202020204" pitchFamily="34" charset="0"/>
              </a:rPr>
              <a:t>the person with the disability to make his or her</a:t>
            </a:r>
            <a:r>
              <a:rPr lang="en-AU" sz="1400" b="0" i="0" kern="1200" baseline="0" dirty="0">
                <a:solidFill>
                  <a:schemeClr val="tx1"/>
                </a:solidFill>
                <a:effectLst/>
                <a:latin typeface="Arial" panose="020B0604020202020204" pitchFamily="34" charset="0"/>
                <a:ea typeface="+mn-ea"/>
                <a:cs typeface="Arial" panose="020B0604020202020204" pitchFamily="34" charset="0"/>
              </a:rPr>
              <a:t> own </a:t>
            </a:r>
            <a:r>
              <a:rPr lang="en-AU" sz="1400" b="0" i="0" kern="1200" dirty="0">
                <a:solidFill>
                  <a:schemeClr val="tx1"/>
                </a:solidFill>
                <a:effectLst/>
                <a:latin typeface="Arial" panose="020B0604020202020204" pitchFamily="34" charset="0"/>
                <a:ea typeface="+mn-ea"/>
                <a:cs typeface="Arial" panose="020B0604020202020204" pitchFamily="34" charset="0"/>
              </a:rPr>
              <a:t>decisions instead of having someone else make them for him or her</a:t>
            </a:r>
            <a:r>
              <a:rPr lang="en-AU" sz="1400" b="0" i="0" kern="1200" dirty="0" smtClean="0">
                <a:solidFill>
                  <a:schemeClr val="tx1"/>
                </a:solidFill>
                <a:effectLst/>
                <a:latin typeface="Arial" panose="020B0604020202020204" pitchFamily="34" charset="0"/>
                <a:ea typeface="+mn-ea"/>
                <a:cs typeface="Arial" panose="020B0604020202020204" pitchFamily="34" charset="0"/>
              </a:rPr>
              <a: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b="0" i="0" kern="1200" dirty="0" smtClean="0">
              <a:solidFill>
                <a:schemeClr val="tx1"/>
              </a:solidFill>
              <a:effectLst/>
              <a:latin typeface="Arial" panose="020B0604020202020204" pitchFamily="34" charset="0"/>
              <a:ea typeface="+mn-ea"/>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i="0" kern="1200" dirty="0" smtClean="0">
                <a:solidFill>
                  <a:schemeClr val="tx1"/>
                </a:solidFill>
                <a:effectLst/>
                <a:latin typeface="Arial" panose="020B0604020202020204" pitchFamily="34" charset="0"/>
                <a:ea typeface="+mn-ea"/>
                <a:cs typeface="Arial" panose="020B0604020202020204" pitchFamily="34" charset="0"/>
              </a:rPr>
              <a:t>In</a:t>
            </a:r>
            <a:r>
              <a:rPr lang="en-AU" sz="1400" b="0" i="0" kern="1200" baseline="0" dirty="0" smtClean="0">
                <a:solidFill>
                  <a:schemeClr val="tx1"/>
                </a:solidFill>
                <a:effectLst/>
                <a:latin typeface="Arial" panose="020B0604020202020204" pitchFamily="34" charset="0"/>
                <a:ea typeface="+mn-ea"/>
                <a:cs typeface="Arial" panose="020B0604020202020204" pitchFamily="34" charset="0"/>
              </a:rPr>
              <a:t> some cases Supported Decision Making can</a:t>
            </a:r>
            <a:r>
              <a:rPr lang="en-AU" sz="1400" b="0" kern="1200" baseline="0" dirty="0" smtClean="0">
                <a:solidFill>
                  <a:schemeClr val="tx1"/>
                </a:solidFill>
                <a:effectLst/>
                <a:latin typeface="Arial" panose="020B0604020202020204" pitchFamily="34" charset="0"/>
                <a:ea typeface="+mn-ea"/>
                <a:cs typeface="Arial" panose="020B0604020202020204" pitchFamily="34" charset="0"/>
              </a:rPr>
              <a:t> an alternative to Guardianship because people have been given the right supports and information to empower them to make their own decision.</a:t>
            </a:r>
            <a:endParaRPr lang="en-AU" sz="1400" b="0" kern="1200" dirty="0">
              <a:solidFill>
                <a:schemeClr val="tx1"/>
              </a:solidFill>
              <a:effectLst/>
              <a:latin typeface="Arial" panose="020B0604020202020204" pitchFamily="34" charset="0"/>
              <a:ea typeface="+mn-ea"/>
              <a:cs typeface="Arial" panose="020B0604020202020204" pitchFamily="34" charset="0"/>
            </a:endParaRPr>
          </a:p>
          <a:p>
            <a:endParaRPr lang="en-AU" sz="1400" b="0" kern="120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AU" sz="1400" kern="1200" dirty="0">
                <a:solidFill>
                  <a:schemeClr val="tx1"/>
                </a:solidFill>
                <a:effectLst/>
                <a:latin typeface="Arial" panose="020B0604020202020204" pitchFamily="34" charset="0"/>
                <a:ea typeface="+mn-ea"/>
                <a:cs typeface="Arial" panose="020B0604020202020204" pitchFamily="34" charset="0"/>
              </a:rPr>
              <a:t>Supported Decision</a:t>
            </a:r>
            <a:r>
              <a:rPr lang="en-AU" sz="1400" kern="1200" baseline="0" dirty="0">
                <a:solidFill>
                  <a:schemeClr val="tx1"/>
                </a:solidFill>
                <a:effectLst/>
                <a:latin typeface="Arial" panose="020B0604020202020204" pitchFamily="34" charset="0"/>
                <a:ea typeface="+mn-ea"/>
                <a:cs typeface="Arial" panose="020B0604020202020204" pitchFamily="34" charset="0"/>
              </a:rPr>
              <a:t> Making acknowledges all people are capable of making decisions with some people needing more support than others.</a:t>
            </a:r>
          </a:p>
          <a:p>
            <a:pPr marL="285750" indent="-285750">
              <a:buFont typeface="Arial" panose="020B0604020202020204" pitchFamily="34" charset="0"/>
              <a:buChar char="•"/>
            </a:pPr>
            <a:endParaRPr lang="en-AU" sz="1400" kern="1200" baseline="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AU" sz="1400" b="0" i="0" kern="1200" dirty="0">
                <a:solidFill>
                  <a:schemeClr val="tx1"/>
                </a:solidFill>
                <a:effectLst/>
                <a:latin typeface="Arial" panose="020B0604020202020204" pitchFamily="34" charset="0"/>
                <a:ea typeface="+mn-ea"/>
                <a:cs typeface="Arial" panose="020B0604020202020204" pitchFamily="34" charset="0"/>
              </a:rPr>
              <a:t>Supported Decision</a:t>
            </a:r>
            <a:r>
              <a:rPr lang="en-AU" sz="1400" b="0" i="0" kern="1200" baseline="0" dirty="0">
                <a:solidFill>
                  <a:schemeClr val="tx1"/>
                </a:solidFill>
                <a:effectLst/>
                <a:latin typeface="Arial" panose="020B0604020202020204" pitchFamily="34" charset="0"/>
                <a:ea typeface="+mn-ea"/>
                <a:cs typeface="Arial" panose="020B0604020202020204" pitchFamily="34" charset="0"/>
              </a:rPr>
              <a:t> M</a:t>
            </a:r>
            <a:r>
              <a:rPr lang="en-AU" sz="1400" b="0" i="0" kern="1200" dirty="0">
                <a:solidFill>
                  <a:schemeClr val="tx1"/>
                </a:solidFill>
                <a:effectLst/>
                <a:latin typeface="Arial" panose="020B0604020202020204" pitchFamily="34" charset="0"/>
                <a:ea typeface="+mn-ea"/>
                <a:cs typeface="Arial" panose="020B0604020202020204" pitchFamily="34" charset="0"/>
              </a:rPr>
              <a:t>aking allows people with disability to make choices about their own lives with support from a trusted person or group of people on</a:t>
            </a:r>
            <a:r>
              <a:rPr lang="en-AU" sz="1400" b="0" i="0" kern="1200" baseline="0" dirty="0">
                <a:solidFill>
                  <a:schemeClr val="tx1"/>
                </a:solidFill>
                <a:effectLst/>
                <a:latin typeface="Arial" panose="020B0604020202020204" pitchFamily="34" charset="0"/>
                <a:ea typeface="+mn-ea"/>
                <a:cs typeface="Arial" panose="020B0604020202020204" pitchFamily="34" charset="0"/>
              </a:rPr>
              <a:t> a range of everyday issues </a:t>
            </a:r>
            <a:r>
              <a:rPr lang="en-AU" sz="1400" b="0" i="0" kern="1200" baseline="0" dirty="0" smtClean="0">
                <a:solidFill>
                  <a:schemeClr val="tx1"/>
                </a:solidFill>
                <a:effectLst/>
                <a:latin typeface="Arial" panose="020B0604020202020204" pitchFamily="34" charset="0"/>
                <a:ea typeface="+mn-ea"/>
                <a:cs typeface="Arial" panose="020B0604020202020204" pitchFamily="34" charset="0"/>
              </a:rPr>
              <a:t>e.g</a:t>
            </a:r>
            <a:r>
              <a:rPr lang="en-AU" sz="1400" b="0" i="0" kern="1200" baseline="0" dirty="0">
                <a:solidFill>
                  <a:schemeClr val="tx1"/>
                </a:solidFill>
                <a:effectLst/>
                <a:latin typeface="Arial" panose="020B0604020202020204" pitchFamily="34" charset="0"/>
                <a:ea typeface="+mn-ea"/>
                <a:cs typeface="Arial" panose="020B0604020202020204" pitchFamily="34" charset="0"/>
              </a:rPr>
              <a:t>. What they want to spend their money on, where, how and with whom they want to live, what they want to do for recreation, what kind of job they would like, and who the person would like to socialise with</a:t>
            </a:r>
            <a:r>
              <a:rPr lang="en-AU" sz="1400" b="0" i="0" kern="1200" dirty="0">
                <a:solidFill>
                  <a:schemeClr val="tx1"/>
                </a:solidFill>
                <a:effectLst/>
                <a:latin typeface="Arial" panose="020B0604020202020204" pitchFamily="34" charset="0"/>
                <a:ea typeface="+mn-ea"/>
                <a:cs typeface="Arial" panose="020B0604020202020204" pitchFamily="34" charset="0"/>
              </a:rPr>
              <a:t>. </a:t>
            </a:r>
          </a:p>
          <a:p>
            <a:pPr marL="285750" indent="-285750">
              <a:buFont typeface="Arial" panose="020B0604020202020204" pitchFamily="34" charset="0"/>
              <a:buChar char="•"/>
            </a:pPr>
            <a:endParaRPr lang="en-AU" sz="1400" b="0" i="0" kern="1200" dirty="0">
              <a:solidFill>
                <a:schemeClr val="tx1"/>
              </a:solidFill>
              <a:effectLst/>
              <a:latin typeface="Arial" panose="020B0604020202020204" pitchFamily="34" charset="0"/>
              <a:ea typeface="+mn-ea"/>
              <a:cs typeface="Arial" panose="020B0604020202020204" pitchFamily="34" charset="0"/>
            </a:endParaRPr>
          </a:p>
          <a:p>
            <a:pPr marL="285750" indent="-285750">
              <a:buFont typeface="Arial" panose="020B0604020202020204" pitchFamily="34" charset="0"/>
              <a:buChar char="•"/>
            </a:pPr>
            <a:r>
              <a:rPr lang="en-AU" sz="1400" b="0" i="0" kern="1200" dirty="0">
                <a:solidFill>
                  <a:schemeClr val="tx1"/>
                </a:solidFill>
                <a:effectLst/>
                <a:latin typeface="Arial" panose="020B0604020202020204" pitchFamily="34" charset="0"/>
                <a:ea typeface="+mn-ea"/>
                <a:cs typeface="Arial" panose="020B0604020202020204" pitchFamily="34" charset="0"/>
              </a:rPr>
              <a:t>It’s important to note,</a:t>
            </a:r>
            <a:r>
              <a:rPr lang="en-AU" sz="1400" b="0" i="0" kern="1200" baseline="0" dirty="0">
                <a:solidFill>
                  <a:schemeClr val="tx1"/>
                </a:solidFill>
                <a:effectLst/>
                <a:latin typeface="Arial" panose="020B0604020202020204" pitchFamily="34" charset="0"/>
                <a:ea typeface="+mn-ea"/>
                <a:cs typeface="Arial" panose="020B0604020202020204" pitchFamily="34" charset="0"/>
              </a:rPr>
              <a:t> w</a:t>
            </a:r>
            <a:r>
              <a:rPr lang="en-AU" sz="1400" b="0" i="0" kern="1200" dirty="0">
                <a:solidFill>
                  <a:schemeClr val="tx1"/>
                </a:solidFill>
                <a:effectLst/>
                <a:latin typeface="Arial" panose="020B0604020202020204" pitchFamily="34" charset="0"/>
                <a:ea typeface="+mn-ea"/>
                <a:cs typeface="Arial" panose="020B0604020202020204" pitchFamily="34" charset="0"/>
              </a:rPr>
              <a:t>e all take part in Supported Decision Making. We all talk with our family or friends, colleagues, specialists and tradespeople before we make decisions.</a:t>
            </a:r>
          </a:p>
          <a:p>
            <a:endParaRPr lang="en-AU" sz="1400" b="0" dirty="0">
              <a:latin typeface="Arial" panose="020B0604020202020204" pitchFamily="34" charset="0"/>
              <a:cs typeface="Arial" panose="020B0604020202020204" pitchFamily="34" charset="0"/>
            </a:endParaRPr>
          </a:p>
          <a:p>
            <a:endParaRPr lang="en-AU" sz="14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14</a:t>
            </a:fld>
            <a:endParaRPr lang="en-AU" dirty="0"/>
          </a:p>
        </p:txBody>
      </p:sp>
    </p:spTree>
    <p:extLst>
      <p:ext uri="{BB962C8B-B14F-4D97-AF65-F5344CB8AC3E}">
        <p14:creationId xmlns:p14="http://schemas.microsoft.com/office/powerpoint/2010/main" val="2385969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400" b="1" baseline="0" dirty="0">
                <a:latin typeface="Arial" panose="020B0604020202020204" pitchFamily="34" charset="0"/>
                <a:cs typeface="Arial" panose="020B0604020202020204" pitchFamily="34" charset="0"/>
              </a:rPr>
              <a:t>This slide provides information on the 7 Steps for Supported Decision Making. Go through all the steps starting with the top </a:t>
            </a:r>
            <a:r>
              <a:rPr lang="en-US" sz="1400" b="1" baseline="0" dirty="0" smtClean="0">
                <a:latin typeface="Arial" panose="020B0604020202020204" pitchFamily="34" charset="0"/>
                <a:cs typeface="Arial" panose="020B0604020202020204" pitchFamily="34" charset="0"/>
              </a:rPr>
              <a:t>box</a:t>
            </a:r>
            <a:r>
              <a:rPr lang="en-US" sz="1400" b="1" baseline="0" dirty="0">
                <a:latin typeface="Arial" panose="020B0604020202020204" pitchFamily="34" charset="0"/>
                <a:cs typeface="Arial" panose="020B0604020202020204" pitchFamily="34" charset="0"/>
              </a:rPr>
              <a:t>.</a:t>
            </a:r>
            <a:endParaRPr lang="en-AU" sz="1400" b="0" i="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endParaRPr lang="en-AU" sz="1400" b="0" i="0" kern="1200" dirty="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baseline="0" dirty="0" smtClean="0">
                <a:latin typeface="Arial" panose="020B0604020202020204" pitchFamily="34" charset="0"/>
                <a:cs typeface="Arial" panose="020B0604020202020204" pitchFamily="34" charset="0"/>
              </a:rPr>
              <a:t>Group activity: Ask participants to break into groups of 2 to 5 people and read the instructions on the 7 Steps for Supported Decision Making worksheet. For each group will choose one example to work through. The example could be current or a situation that they have experienced in the past. Give them 10 to 15 minutes to work on their example and then share key points and challenges with the wider group.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15</a:t>
            </a:fld>
            <a:endParaRPr lang="en-AU" dirty="0"/>
          </a:p>
        </p:txBody>
      </p:sp>
    </p:spTree>
    <p:extLst>
      <p:ext uri="{BB962C8B-B14F-4D97-AF65-F5344CB8AC3E}">
        <p14:creationId xmlns:p14="http://schemas.microsoft.com/office/powerpoint/2010/main" val="3410704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sz="1400" b="1" baseline="0" dirty="0" smtClean="0">
                <a:latin typeface="Arial" panose="020B0604020202020204" pitchFamily="34" charset="0"/>
                <a:cs typeface="Arial" panose="020B0604020202020204" pitchFamily="34" charset="0"/>
              </a:rPr>
              <a:t>Explain the participants that:</a:t>
            </a: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sz="1400" b="1"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sz="1400" b="0" baseline="0" dirty="0" smtClean="0">
                <a:latin typeface="Arial" panose="020B0604020202020204" pitchFamily="34" charset="0"/>
                <a:cs typeface="Arial" panose="020B0604020202020204" pitchFamily="34" charset="0"/>
              </a:rPr>
              <a:t>As we reflect on what we covered today:</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smtClean="0">
                <a:latin typeface="Arial" panose="020B0604020202020204" pitchFamily="34" charset="0"/>
                <a:cs typeface="Arial" panose="020B0604020202020204" pitchFamily="34" charset="0"/>
              </a:rPr>
              <a:t>Reasons why abuse and neglect can happen (accidentally, deliberately and systemically)</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smtClean="0">
                <a:latin typeface="Arial" panose="020B0604020202020204" pitchFamily="34" charset="0"/>
                <a:cs typeface="Arial" panose="020B0604020202020204" pitchFamily="34" charset="0"/>
              </a:rPr>
              <a:t>Dignity of risk and duty of care</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400" b="0" baseline="0" dirty="0" smtClean="0">
                <a:latin typeface="Arial" panose="020B0604020202020204" pitchFamily="34" charset="0"/>
                <a:cs typeface="Arial" panose="020B0604020202020204" pitchFamily="34" charset="0"/>
              </a:rPr>
              <a:t>Supported Decision Making and its 7 steps</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400" b="0" baseline="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lang="en-US" sz="1400" b="0" baseline="0" dirty="0" smtClean="0">
                <a:latin typeface="Arial" panose="020B0604020202020204" pitchFamily="34" charset="0"/>
                <a:cs typeface="Arial" panose="020B0604020202020204" pitchFamily="34" charset="0"/>
              </a:rPr>
              <a:t>We want to ensure that this is reflected in our practices everyday.</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lang="en-US" sz="1400" b="0" baseline="0" dirty="0">
              <a:latin typeface="Arial" panose="020B0604020202020204" pitchFamily="34" charset="0"/>
              <a:cs typeface="Arial" panose="020B0604020202020204" pitchFamily="34" charset="0"/>
            </a:endParaRPr>
          </a:p>
          <a:p>
            <a:pPr marL="0" indent="0">
              <a:lnSpc>
                <a:spcPct val="150000"/>
              </a:lnSpc>
              <a:buFont typeface="Wingdings" panose="05000000000000000000" pitchFamily="2" charset="2"/>
              <a:buNone/>
              <a:defRPr/>
            </a:pPr>
            <a:endParaRPr lang="en-AU" sz="14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16</a:t>
            </a:fld>
            <a:endParaRPr lang="en-AU" dirty="0"/>
          </a:p>
        </p:txBody>
      </p:sp>
    </p:spTree>
    <p:extLst>
      <p:ext uri="{BB962C8B-B14F-4D97-AF65-F5344CB8AC3E}">
        <p14:creationId xmlns:p14="http://schemas.microsoft.com/office/powerpoint/2010/main" val="1941720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r>
              <a:rPr lang="en-US" sz="1400" b="1" baseline="0" dirty="0" smtClean="0">
                <a:latin typeface="Arial" panose="020B0604020202020204" pitchFamily="34" charset="0"/>
                <a:cs typeface="Arial" panose="020B0604020202020204" pitchFamily="34" charset="0"/>
              </a:rPr>
              <a:t>Ask the group the questions on the slide.</a:t>
            </a:r>
          </a:p>
          <a:p>
            <a:pPr marL="0" marR="0" lvl="0" indent="0" algn="l" defTabSz="914400" rtl="0" eaLnBrk="1" fontAlgn="auto" latinLnBrk="0" hangingPunct="1">
              <a:lnSpc>
                <a:spcPct val="150000"/>
              </a:lnSpc>
              <a:spcBef>
                <a:spcPts val="0"/>
              </a:spcBef>
              <a:spcAft>
                <a:spcPts val="0"/>
              </a:spcAft>
              <a:buClrTx/>
              <a:buSzTx/>
              <a:buFont typeface="Wingdings" panose="05000000000000000000" pitchFamily="2" charset="2"/>
              <a:buNone/>
              <a:tabLst/>
              <a:defRPr/>
            </a:pPr>
            <a:endParaRPr lang="en-US" sz="1400" b="1" baseline="0" dirty="0" smtClean="0">
              <a:latin typeface="Arial" panose="020B0604020202020204" pitchFamily="34" charset="0"/>
              <a:cs typeface="Arial" panose="020B0604020202020204" pitchFamily="34" charset="0"/>
            </a:endParaRPr>
          </a:p>
          <a:p>
            <a:pPr marL="0" indent="0">
              <a:lnSpc>
                <a:spcPct val="150000"/>
              </a:lnSpc>
              <a:buFont typeface="Wingdings" panose="05000000000000000000" pitchFamily="2" charset="2"/>
              <a:buNone/>
              <a:defRPr/>
            </a:pPr>
            <a:endParaRPr lang="en-AU" sz="1400"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17</a:t>
            </a:fld>
            <a:endParaRPr lang="en-AU" dirty="0"/>
          </a:p>
        </p:txBody>
      </p:sp>
    </p:spTree>
    <p:extLst>
      <p:ext uri="{BB962C8B-B14F-4D97-AF65-F5344CB8AC3E}">
        <p14:creationId xmlns:p14="http://schemas.microsoft.com/office/powerpoint/2010/main" val="1925974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D36D9A3-6AE5-41F7-AD46-3618BD0F770F}" type="slidenum">
              <a:rPr lang="en-AU" smtClean="0"/>
              <a:t>18</a:t>
            </a:fld>
            <a:endParaRPr lang="en-AU" dirty="0"/>
          </a:p>
        </p:txBody>
      </p:sp>
    </p:spTree>
    <p:extLst>
      <p:ext uri="{BB962C8B-B14F-4D97-AF65-F5344CB8AC3E}">
        <p14:creationId xmlns:p14="http://schemas.microsoft.com/office/powerpoint/2010/main" val="3154859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latin typeface="Arial" panose="020B0604020202020204" pitchFamily="34" charset="0"/>
                <a:cs typeface="Arial" panose="020B0604020202020204" pitchFamily="34" charset="0"/>
              </a:rPr>
              <a:t>Encourage</a:t>
            </a:r>
            <a:r>
              <a:rPr lang="en-US" sz="1400" b="1" baseline="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participants to research</a:t>
            </a:r>
            <a:r>
              <a:rPr lang="en-US" sz="1400" b="1" baseline="0" dirty="0">
                <a:latin typeface="Arial" panose="020B0604020202020204" pitchFamily="34" charset="0"/>
                <a:cs typeface="Arial" panose="020B0604020202020204" pitchFamily="34" charset="0"/>
              </a:rPr>
              <a:t> more information on the links provided </a:t>
            </a:r>
            <a:endParaRPr lang="en-AU" sz="14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19</a:t>
            </a:fld>
            <a:endParaRPr lang="en-AU" dirty="0"/>
          </a:p>
        </p:txBody>
      </p:sp>
    </p:spTree>
    <p:extLst>
      <p:ext uri="{BB962C8B-B14F-4D97-AF65-F5344CB8AC3E}">
        <p14:creationId xmlns:p14="http://schemas.microsoft.com/office/powerpoint/2010/main" val="811855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sz="1400" b="0" dirty="0">
                <a:latin typeface="Arial" panose="020B0604020202020204" pitchFamily="34" charset="0"/>
                <a:cs typeface="Arial" panose="020B0604020202020204" pitchFamily="34" charset="0"/>
              </a:rPr>
              <a:t>Welcome to this presentation.</a:t>
            </a:r>
            <a:endParaRPr lang="en-AU" sz="1400" b="0" dirty="0">
              <a:latin typeface="Arial" panose="020B0604020202020204" pitchFamily="34" charset="0"/>
              <a:cs typeface="Arial" panose="020B0604020202020204" pitchFamily="34" charset="0"/>
            </a:endParaRPr>
          </a:p>
          <a:p>
            <a:pPr>
              <a:defRPr/>
            </a:pPr>
            <a:r>
              <a:rPr lang="en-AU" sz="1400" b="0" dirty="0">
                <a:latin typeface="Arial" panose="020B0604020202020204" pitchFamily="34" charset="0"/>
                <a:cs typeface="Arial" panose="020B0604020202020204" pitchFamily="34" charset="0"/>
              </a:rPr>
              <a:t>I would like to like to</a:t>
            </a:r>
            <a:r>
              <a:rPr lang="en-AU" sz="1400" b="0" baseline="0" dirty="0">
                <a:latin typeface="Arial" panose="020B0604020202020204" pitchFamily="34" charset="0"/>
                <a:cs typeface="Arial" panose="020B0604020202020204" pitchFamily="34" charset="0"/>
              </a:rPr>
              <a:t> a</a:t>
            </a:r>
            <a:r>
              <a:rPr lang="en-AU" sz="1400" b="0" dirty="0">
                <a:latin typeface="Arial" panose="020B0604020202020204" pitchFamily="34" charset="0"/>
                <a:cs typeface="Arial" panose="020B0604020202020204" pitchFamily="34" charset="0"/>
              </a:rPr>
              <a:t>cknowledge the traditional owners upon whose land we are meeting today, and pay our respects to Elders past, present and future.</a:t>
            </a:r>
          </a:p>
          <a:p>
            <a:pPr>
              <a:buFont typeface="Arial" panose="020B0604020202020204" pitchFamily="34" charset="0"/>
              <a:buNone/>
              <a:defRPr/>
            </a:pPr>
            <a:r>
              <a:rPr lang="en-AU" sz="1400" b="0" dirty="0">
                <a:latin typeface="Arial" panose="020B0604020202020204" pitchFamily="34" charset="0"/>
                <a:cs typeface="Arial" panose="020B0604020202020204" pitchFamily="34" charset="0"/>
              </a:rPr>
              <a:t>Housekeeping-</a:t>
            </a:r>
            <a:r>
              <a:rPr lang="en-AU" sz="1400" b="1" dirty="0">
                <a:latin typeface="Arial" panose="020B0604020202020204" pitchFamily="34" charset="0"/>
                <a:cs typeface="Arial" panose="020B0604020202020204" pitchFamily="34" charset="0"/>
              </a:rPr>
              <a:t> </a:t>
            </a:r>
            <a:r>
              <a:rPr lang="en-AU" sz="1400" b="0" dirty="0">
                <a:latin typeface="Arial" panose="020B0604020202020204" pitchFamily="34" charset="0"/>
                <a:cs typeface="Arial" panose="020B0604020202020204" pitchFamily="34" charset="0"/>
              </a:rPr>
              <a:t>Please turn your phones off or put them on silent. </a:t>
            </a:r>
            <a:r>
              <a:rPr lang="en-AU" sz="1400" b="1" dirty="0">
                <a:latin typeface="Arial" panose="020B0604020202020204" pitchFamily="34" charset="0"/>
                <a:cs typeface="Arial" panose="020B0604020202020204" pitchFamily="34" charset="0"/>
              </a:rPr>
              <a:t>Please let</a:t>
            </a:r>
            <a:r>
              <a:rPr lang="en-AU" sz="1400" b="1" baseline="0" dirty="0">
                <a:latin typeface="Arial" panose="020B0604020202020204" pitchFamily="34" charset="0"/>
                <a:cs typeface="Arial" panose="020B0604020202020204" pitchFamily="34" charset="0"/>
              </a:rPr>
              <a:t> participants know where the t</a:t>
            </a:r>
            <a:r>
              <a:rPr lang="en-AU" sz="1400" b="1" dirty="0">
                <a:latin typeface="Arial" panose="020B0604020202020204" pitchFamily="34" charset="0"/>
                <a:cs typeface="Arial" panose="020B0604020202020204" pitchFamily="34" charset="0"/>
              </a:rPr>
              <a:t>oilets</a:t>
            </a:r>
            <a:r>
              <a:rPr lang="en-AU" sz="1400" b="1" baseline="0" dirty="0">
                <a:latin typeface="Arial" panose="020B0604020202020204" pitchFamily="34" charset="0"/>
                <a:cs typeface="Arial" panose="020B0604020202020204" pitchFamily="34" charset="0"/>
              </a:rPr>
              <a:t> are and let them know about the emergency procedures</a:t>
            </a:r>
            <a:r>
              <a:rPr lang="en-AU" sz="1400" baseline="0" dirty="0">
                <a:latin typeface="Arial" panose="020B0604020202020204" pitchFamily="34" charset="0"/>
                <a:cs typeface="Arial" panose="020B0604020202020204" pitchFamily="34" charset="0"/>
              </a:rPr>
              <a:t>.</a:t>
            </a:r>
            <a:r>
              <a:rPr lang="en-AU" sz="1400" dirty="0">
                <a:latin typeface="Arial" panose="020B0604020202020204" pitchFamily="34" charset="0"/>
                <a:cs typeface="Arial" panose="020B0604020202020204" pitchFamily="34" charset="0"/>
              </a:rPr>
              <a:t> </a:t>
            </a:r>
            <a:endParaRPr lang="en-AU" altLang="en-US" sz="1400" dirty="0">
              <a:latin typeface="Arial" panose="020B0604020202020204" pitchFamily="34" charset="0"/>
              <a:cs typeface="Arial" panose="020B0604020202020204" pitchFamily="34" charset="0"/>
            </a:endParaRPr>
          </a:p>
          <a:p>
            <a:pPr>
              <a:defRPr/>
            </a:pPr>
            <a:r>
              <a:rPr lang="en-AU" altLang="en-US" sz="1400" b="1" dirty="0">
                <a:latin typeface="Arial" panose="020B0604020202020204" pitchFamily="34" charset="0"/>
                <a:cs typeface="Arial" panose="020B0604020202020204" pitchFamily="34" charset="0"/>
              </a:rPr>
              <a:t>How will today work </a:t>
            </a:r>
            <a:r>
              <a:rPr lang="en-AU" altLang="en-US" sz="1400" dirty="0">
                <a:latin typeface="Arial" panose="020B0604020202020204" pitchFamily="34" charset="0"/>
                <a:cs typeface="Arial" panose="020B0604020202020204" pitchFamily="34" charset="0"/>
              </a:rPr>
              <a:t>–  Today we will have a presentation</a:t>
            </a:r>
            <a:r>
              <a:rPr lang="en-AU" altLang="en-US" sz="1400" baseline="0" dirty="0">
                <a:latin typeface="Arial" panose="020B0604020202020204" pitchFamily="34" charset="0"/>
                <a:cs typeface="Arial" panose="020B0604020202020204" pitchFamily="34" charset="0"/>
              </a:rPr>
              <a:t> and</a:t>
            </a:r>
            <a:r>
              <a:rPr lang="en-AU" altLang="en-US" sz="1400" dirty="0">
                <a:latin typeface="Arial" panose="020B0604020202020204" pitchFamily="34" charset="0"/>
                <a:cs typeface="Arial" panose="020B0604020202020204" pitchFamily="34" charset="0"/>
              </a:rPr>
              <a:t> </a:t>
            </a:r>
            <a:r>
              <a:rPr lang="en-AU" altLang="en-US" sz="1400" baseline="0" dirty="0">
                <a:latin typeface="Arial" panose="020B0604020202020204" pitchFamily="34" charset="0"/>
                <a:cs typeface="Arial" panose="020B0604020202020204" pitchFamily="34" charset="0"/>
              </a:rPr>
              <a:t>group discussion.</a:t>
            </a:r>
            <a:endParaRPr lang="en-AU" altLang="en-US" sz="140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sz="1400" b="0" baseline="0" dirty="0">
                <a:latin typeface="Arial" panose="020B0604020202020204" pitchFamily="34" charset="0"/>
                <a:cs typeface="Arial" panose="020B0604020202020204" pitchFamily="34" charset="0"/>
              </a:rPr>
              <a:t>We are all responsible for the success of this session. This is an opportunity to reflect and share our knowledge and views about quality and safeguarding, and provide important information to our organisation with the aim to improve our practices. </a:t>
            </a:r>
          </a:p>
          <a:p>
            <a:pPr marL="0" indent="0">
              <a:buFont typeface="Arial" panose="020B0604020202020204" pitchFamily="34" charset="0"/>
              <a:buNone/>
              <a:defRPr/>
            </a:pPr>
            <a:endParaRPr lang="en-US" altLang="en-US" sz="1400" b="0" baseline="0" dirty="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sz="1400" b="1" baseline="0" dirty="0">
                <a:latin typeface="Arial" panose="020B0604020202020204" pitchFamily="34" charset="0"/>
                <a:cs typeface="Arial" panose="020B0604020202020204" pitchFamily="34" charset="0"/>
              </a:rPr>
              <a:t>Remind participants of the services and supports available in your organisation in case any part of the presentation or the discussions makes them feel uncomfortable, </a:t>
            </a:r>
            <a:r>
              <a:rPr lang="en-AU" altLang="en-US" sz="1400" b="1" baseline="0" dirty="0">
                <a:latin typeface="Arial" panose="020B0604020202020204" pitchFamily="34" charset="0"/>
                <a:cs typeface="Arial" panose="020B0604020202020204" pitchFamily="34" charset="0"/>
              </a:rPr>
              <a:t>trigger memories or prompt disclosure of abuse and neglect</a:t>
            </a:r>
            <a:r>
              <a:rPr lang="en-AU" altLang="en-US" sz="1400" b="1" baseline="0" dirty="0" smtClean="0">
                <a:latin typeface="Arial" panose="020B0604020202020204" pitchFamily="34" charset="0"/>
                <a:cs typeface="Arial" panose="020B0604020202020204" pitchFamily="34" charset="0"/>
              </a:rPr>
              <a:t>. </a:t>
            </a:r>
          </a:p>
          <a:p>
            <a:pPr marL="0" indent="0">
              <a:buFont typeface="Arial" panose="020B0604020202020204" pitchFamily="34" charset="0"/>
              <a:buNone/>
              <a:defRPr/>
            </a:pPr>
            <a:endParaRPr lang="en-US" altLang="en-US" sz="1400" b="1" baseline="0" dirty="0" smtClean="0">
              <a:latin typeface="Arial" panose="020B0604020202020204" pitchFamily="34" charset="0"/>
              <a:cs typeface="Arial" panose="020B0604020202020204" pitchFamily="34" charset="0"/>
            </a:endParaRPr>
          </a:p>
          <a:p>
            <a:pPr marL="0" indent="0">
              <a:buFont typeface="Arial" panose="020B0604020202020204" pitchFamily="34" charset="0"/>
              <a:buNone/>
              <a:defRPr/>
            </a:pPr>
            <a:r>
              <a:rPr lang="en-US" altLang="en-US" sz="1400" b="1" i="0" baseline="0" dirty="0" smtClean="0">
                <a:latin typeface="Arial" panose="020B0604020202020204" pitchFamily="34" charset="0"/>
                <a:cs typeface="Arial" panose="020B0604020202020204" pitchFamily="34" charset="0"/>
              </a:rPr>
              <a:t>Remind participants of the importance of confidentiality and respect when sharing examples during this workshop. </a:t>
            </a:r>
            <a:endParaRPr lang="en-AU" altLang="en-US" sz="1600" b="0" i="0"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2</a:t>
            </a:fld>
            <a:endParaRPr lang="en-AU" dirty="0"/>
          </a:p>
        </p:txBody>
      </p:sp>
    </p:spTree>
    <p:extLst>
      <p:ext uri="{BB962C8B-B14F-4D97-AF65-F5344CB8AC3E}">
        <p14:creationId xmlns:p14="http://schemas.microsoft.com/office/powerpoint/2010/main" val="24054183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20</a:t>
            </a:fld>
            <a:endParaRPr lang="en-AU" dirty="0"/>
          </a:p>
        </p:txBody>
      </p:sp>
    </p:spTree>
    <p:extLst>
      <p:ext uri="{BB962C8B-B14F-4D97-AF65-F5344CB8AC3E}">
        <p14:creationId xmlns:p14="http://schemas.microsoft.com/office/powerpoint/2010/main" val="268956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AU" altLang="en-US" sz="1600" b="1" i="0" baseline="0" dirty="0">
                <a:latin typeface="Arial" panose="020B0604020202020204" pitchFamily="34" charset="0"/>
                <a:cs typeface="Arial" panose="020B0604020202020204" pitchFamily="34" charset="0"/>
              </a:rPr>
              <a:t>This is an opportunity for you to briefly discuss the importance of proactively preventing abuse and neglect in your organisation.</a:t>
            </a:r>
          </a:p>
          <a:p>
            <a:pPr>
              <a:defRPr/>
            </a:pPr>
            <a:endParaRPr lang="en-US" altLang="en-US" sz="1600" b="1" i="0" baseline="0" dirty="0">
              <a:latin typeface="Arial" panose="020B0604020202020204" pitchFamily="34" charset="0"/>
              <a:cs typeface="Arial" panose="020B0604020202020204" pitchFamily="34" charset="0"/>
            </a:endParaRPr>
          </a:p>
          <a:p>
            <a:pPr>
              <a:defRPr/>
            </a:pPr>
            <a:r>
              <a:rPr lang="en-US" altLang="en-US" sz="1600" b="1" i="0" baseline="0" dirty="0">
                <a:latin typeface="Arial" panose="020B0604020202020204" pitchFamily="34" charset="0"/>
                <a:cs typeface="Arial" panose="020B0604020202020204" pitchFamily="34" charset="0"/>
              </a:rPr>
              <a:t>Ask the group: </a:t>
            </a:r>
            <a:r>
              <a:rPr lang="en-US" altLang="en-US" sz="1600" b="0" i="0" baseline="0" dirty="0">
                <a:latin typeface="Arial" panose="020B0604020202020204" pitchFamily="34" charset="0"/>
                <a:cs typeface="Arial" panose="020B0604020202020204" pitchFamily="34" charset="0"/>
              </a:rPr>
              <a:t>Why do you think we need to talk about the importance of having Safer Services?</a:t>
            </a:r>
            <a:endParaRPr lang="en-US" altLang="en-US" sz="1600" b="1" i="0" baseline="0" dirty="0">
              <a:latin typeface="Arial" panose="020B0604020202020204" pitchFamily="34" charset="0"/>
              <a:cs typeface="Arial" panose="020B0604020202020204" pitchFamily="34" charset="0"/>
            </a:endParaRPr>
          </a:p>
          <a:p>
            <a:pPr>
              <a:defRPr/>
            </a:pPr>
            <a:endParaRPr lang="en-US" altLang="en-US" sz="1600" b="1" i="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baseline="0" dirty="0">
                <a:latin typeface="Arial" panose="020B0604020202020204" pitchFamily="34" charset="0"/>
                <a:cs typeface="Arial" panose="020B0604020202020204" pitchFamily="34" charset="0"/>
              </a:rPr>
              <a:t>Find below possible answers that you can refer to if the participants don’t mention them.</a:t>
            </a:r>
          </a:p>
          <a:p>
            <a:pPr>
              <a:defRPr/>
            </a:pPr>
            <a:r>
              <a:rPr lang="en-AU" altLang="en-US" sz="1600" b="0" i="0" baseline="0" dirty="0">
                <a:latin typeface="Arial" panose="020B0604020202020204" pitchFamily="34" charset="0"/>
                <a:cs typeface="Arial" panose="020B0604020202020204" pitchFamily="34" charset="0"/>
              </a:rPr>
              <a:t>We know that abuse and neglect does happen in our sector and we all need to be part of creating safer services. </a:t>
            </a:r>
          </a:p>
          <a:p>
            <a:pPr>
              <a:defRPr/>
            </a:pPr>
            <a:r>
              <a:rPr lang="en-US" altLang="en-US" sz="1600" b="0" i="0" baseline="0" dirty="0">
                <a:latin typeface="Arial" panose="020B0604020202020204" pitchFamily="34" charset="0"/>
                <a:cs typeface="Arial" panose="020B0604020202020204" pitchFamily="34" charset="0"/>
              </a:rPr>
              <a:t>People with disability have the same Human Rights as we all do to live free from abuse, neglect, violence and exploitation.</a:t>
            </a:r>
          </a:p>
          <a:p>
            <a:pPr>
              <a:defRPr/>
            </a:pPr>
            <a:r>
              <a:rPr lang="en-US" altLang="en-US" sz="1600" b="0" i="0" baseline="0" dirty="0">
                <a:latin typeface="Arial" panose="020B0604020202020204" pitchFamily="34" charset="0"/>
                <a:cs typeface="Arial" panose="020B0604020202020204" pitchFamily="34" charset="0"/>
              </a:rPr>
              <a:t>We have a duty of care to provide safe services  for the people we support.</a:t>
            </a:r>
          </a:p>
          <a:p>
            <a:pPr>
              <a:defRPr/>
            </a:pPr>
            <a:r>
              <a:rPr lang="en-US" altLang="en-US" sz="1600" b="0" i="0" baseline="0" dirty="0">
                <a:latin typeface="Arial" panose="020B0604020202020204" pitchFamily="34" charset="0"/>
                <a:cs typeface="Arial" panose="020B0604020202020204" pitchFamily="34" charset="0"/>
              </a:rPr>
              <a:t>NDIS Quality and Safeguards Commission will start in Western Australia in July 2020 and it will be a regulatory system that we all need to be accountable to. </a:t>
            </a:r>
            <a:endParaRPr lang="en-AU" altLang="en-US" sz="1600" b="0" i="0"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pPr>
              <a:defRPr/>
            </a:pPr>
            <a:endParaRPr lang="en-AU" altLang="en-US" sz="1600" i="1"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3</a:t>
            </a:fld>
            <a:endParaRPr lang="en-AU" dirty="0"/>
          </a:p>
        </p:txBody>
      </p:sp>
    </p:spTree>
    <p:extLst>
      <p:ext uri="{BB962C8B-B14F-4D97-AF65-F5344CB8AC3E}">
        <p14:creationId xmlns:p14="http://schemas.microsoft.com/office/powerpoint/2010/main" val="7195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400" dirty="0">
                <a:latin typeface="Arial" panose="020B0604020202020204" pitchFamily="34" charset="0"/>
                <a:cs typeface="Arial" panose="020B0604020202020204" pitchFamily="34" charset="0"/>
              </a:rPr>
              <a:t>Quality and safeguarding is everybody’s responsibility.  </a:t>
            </a:r>
          </a:p>
        </p:txBody>
      </p:sp>
      <p:sp>
        <p:nvSpPr>
          <p:cNvPr id="4" name="Slide Number Placeholder 3"/>
          <p:cNvSpPr>
            <a:spLocks noGrp="1"/>
          </p:cNvSpPr>
          <p:nvPr>
            <p:ph type="sldNum" sz="quarter" idx="10"/>
          </p:nvPr>
        </p:nvSpPr>
        <p:spPr/>
        <p:txBody>
          <a:bodyPr/>
          <a:lstStyle/>
          <a:p>
            <a:fld id="{3D36D9A3-6AE5-41F7-AD46-3618BD0F770F}" type="slidenum">
              <a:rPr lang="en-AU" smtClean="0"/>
              <a:t>4</a:t>
            </a:fld>
            <a:endParaRPr lang="en-AU" dirty="0"/>
          </a:p>
        </p:txBody>
      </p:sp>
    </p:spTree>
    <p:extLst>
      <p:ext uri="{BB962C8B-B14F-4D97-AF65-F5344CB8AC3E}">
        <p14:creationId xmlns:p14="http://schemas.microsoft.com/office/powerpoint/2010/main" val="1025516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Ask participants for an example from their own experience, ask the participants for an example or use the example below:</a:t>
            </a:r>
          </a:p>
          <a:p>
            <a:endParaRPr lang="en-US" sz="1400" b="1" baseline="0" dirty="0">
              <a:latin typeface="Arial" panose="020B0604020202020204" pitchFamily="34" charset="0"/>
              <a:cs typeface="Arial" panose="020B0604020202020204" pitchFamily="34" charset="0"/>
            </a:endParaRPr>
          </a:p>
          <a:p>
            <a:pPr marL="0" indent="0">
              <a:buFontTx/>
              <a:buNone/>
            </a:pPr>
            <a:r>
              <a:rPr lang="en-US" sz="1400" baseline="0" dirty="0">
                <a:latin typeface="Arial" panose="020B0604020202020204" pitchFamily="34" charset="0"/>
                <a:cs typeface="Arial" panose="020B0604020202020204" pitchFamily="34" charset="0"/>
              </a:rPr>
              <a:t>A staff member has been on a busy shift for five hours and at the very end during handover their colleague comments on a strong smell from a person’s bedroom. The staff member realises that they’ve not spent any time with them since breakfast and they have soiled themselves. The staff member realises this must have happened a long time ago, and the person has unhappily been sitting in this for a long time. </a:t>
            </a:r>
          </a:p>
          <a:p>
            <a:pPr marL="285750" indent="-285750">
              <a:buFontTx/>
              <a:buChar char="-"/>
            </a:pPr>
            <a:endParaRPr lang="en-US" sz="1400" baseline="0" dirty="0">
              <a:latin typeface="Arial" panose="020B0604020202020204" pitchFamily="34" charset="0"/>
              <a:cs typeface="Arial" panose="020B0604020202020204" pitchFamily="34" charset="0"/>
            </a:endParaRPr>
          </a:p>
          <a:p>
            <a:r>
              <a:rPr lang="en-US" sz="1400" baseline="0" dirty="0">
                <a:latin typeface="Arial" panose="020B0604020202020204" pitchFamily="34" charset="0"/>
                <a:cs typeface="Arial" panose="020B0604020202020204" pitchFamily="34" charset="0"/>
              </a:rPr>
              <a:t>While it was an accident, this was a situation where the person experienced neglect. The impact on their emotional wellbeing of being isolated alone, and on their hygiene and health still occurred.</a:t>
            </a:r>
          </a:p>
        </p:txBody>
      </p:sp>
      <p:sp>
        <p:nvSpPr>
          <p:cNvPr id="4" name="Slide Number Placeholder 3"/>
          <p:cNvSpPr>
            <a:spLocks noGrp="1"/>
          </p:cNvSpPr>
          <p:nvPr>
            <p:ph type="sldNum" sz="quarter" idx="10"/>
          </p:nvPr>
        </p:nvSpPr>
        <p:spPr/>
        <p:txBody>
          <a:bodyPr/>
          <a:lstStyle/>
          <a:p>
            <a:fld id="{3D36D9A3-6AE5-41F7-AD46-3618BD0F770F}" type="slidenum">
              <a:rPr lang="en-AU" smtClean="0"/>
              <a:t>5</a:t>
            </a:fld>
            <a:endParaRPr lang="en-AU" dirty="0"/>
          </a:p>
        </p:txBody>
      </p:sp>
    </p:spTree>
    <p:extLst>
      <p:ext uri="{BB962C8B-B14F-4D97-AF65-F5344CB8AC3E}">
        <p14:creationId xmlns:p14="http://schemas.microsoft.com/office/powerpoint/2010/main" val="448692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Ask participants for an example from their own experience, ask the participants for an example or use the example below:</a:t>
            </a:r>
          </a:p>
          <a:p>
            <a:endParaRPr lang="en-AU" sz="1400" dirty="0">
              <a:latin typeface="Arial" panose="020B0604020202020204" pitchFamily="34" charset="0"/>
              <a:cs typeface="Arial" panose="020B0604020202020204" pitchFamily="34" charset="0"/>
            </a:endParaRPr>
          </a:p>
          <a:p>
            <a:pPr marL="0" indent="0">
              <a:buFontTx/>
              <a:buNone/>
            </a:pPr>
            <a:r>
              <a:rPr lang="en-AU" sz="1400" dirty="0">
                <a:latin typeface="Arial" panose="020B0604020202020204" pitchFamily="34" charset="0"/>
                <a:cs typeface="Arial" panose="020B0604020202020204" pitchFamily="34" charset="0"/>
              </a:rPr>
              <a:t>A</a:t>
            </a:r>
            <a:r>
              <a:rPr lang="en-AU" sz="1400" baseline="0" dirty="0">
                <a:latin typeface="Arial" panose="020B0604020202020204" pitchFamily="34" charset="0"/>
                <a:cs typeface="Arial" panose="020B0604020202020204" pitchFamily="34" charset="0"/>
              </a:rPr>
              <a:t> staff member </a:t>
            </a:r>
            <a:r>
              <a:rPr lang="en-AU" sz="1400" dirty="0">
                <a:latin typeface="Arial" panose="020B0604020202020204" pitchFamily="34" charset="0"/>
                <a:cs typeface="Arial" panose="020B0604020202020204" pitchFamily="34" charset="0"/>
              </a:rPr>
              <a:t>knows</a:t>
            </a:r>
            <a:r>
              <a:rPr lang="en-AU" sz="1400" baseline="0" dirty="0">
                <a:latin typeface="Arial" panose="020B0604020202020204" pitchFamily="34" charset="0"/>
                <a:cs typeface="Arial" panose="020B0604020202020204" pitchFamily="34" charset="0"/>
              </a:rPr>
              <a:t> that the person they are supporting doesn’t have a good idea of how much money they earn, and does not keep track of it. </a:t>
            </a:r>
          </a:p>
          <a:p>
            <a:pPr marL="171450" indent="-171450">
              <a:buFontTx/>
              <a:buChar char="-"/>
            </a:pPr>
            <a:endParaRPr lang="en-AU" sz="1400" baseline="0" dirty="0">
              <a:latin typeface="Arial" panose="020B0604020202020204" pitchFamily="34" charset="0"/>
              <a:cs typeface="Arial" panose="020B0604020202020204" pitchFamily="34" charset="0"/>
            </a:endParaRPr>
          </a:p>
          <a:p>
            <a:pPr marL="0" indent="0">
              <a:buFontTx/>
              <a:buNone/>
            </a:pPr>
            <a:r>
              <a:rPr lang="en-AU" sz="1400" baseline="0" dirty="0">
                <a:latin typeface="Arial" panose="020B0604020202020204" pitchFamily="34" charset="0"/>
                <a:cs typeface="Arial" panose="020B0604020202020204" pitchFamily="34" charset="0"/>
              </a:rPr>
              <a:t>When the staff member next has the person’s wallet they take $50 because they need the extra cash this week, and think they deserve it because that person is tough to work with. </a:t>
            </a:r>
            <a:r>
              <a:rPr lang="en-AU" sz="1400" dirty="0">
                <a:latin typeface="Arial" panose="020B0604020202020204" pitchFamily="34" charset="0"/>
                <a:cs typeface="Arial" panose="020B0604020202020204" pitchFamily="34" charset="0"/>
              </a:rPr>
              <a:t> </a:t>
            </a:r>
            <a:endParaRPr lang="en-AU" sz="1400" dirty="0"/>
          </a:p>
        </p:txBody>
      </p:sp>
      <p:sp>
        <p:nvSpPr>
          <p:cNvPr id="4" name="Slide Number Placeholder 3"/>
          <p:cNvSpPr>
            <a:spLocks noGrp="1"/>
          </p:cNvSpPr>
          <p:nvPr>
            <p:ph type="sldNum" sz="quarter" idx="10"/>
          </p:nvPr>
        </p:nvSpPr>
        <p:spPr/>
        <p:txBody>
          <a:bodyPr/>
          <a:lstStyle/>
          <a:p>
            <a:fld id="{3D36D9A3-6AE5-41F7-AD46-3618BD0F770F}" type="slidenum">
              <a:rPr lang="en-AU" smtClean="0"/>
              <a:t>6</a:t>
            </a:fld>
            <a:endParaRPr lang="en-AU" dirty="0"/>
          </a:p>
        </p:txBody>
      </p:sp>
    </p:spTree>
    <p:extLst>
      <p:ext uri="{BB962C8B-B14F-4D97-AF65-F5344CB8AC3E}">
        <p14:creationId xmlns:p14="http://schemas.microsoft.com/office/powerpoint/2010/main" val="337289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baseline="0" dirty="0">
                <a:latin typeface="Arial" panose="020B0604020202020204" pitchFamily="34" charset="0"/>
                <a:cs typeface="Arial" panose="020B0604020202020204" pitchFamily="34" charset="0"/>
              </a:rPr>
              <a:t>Ask participants for an example from their own experience, ask the participants for an example or use the example below:</a:t>
            </a:r>
          </a:p>
          <a:p>
            <a:endParaRPr lang="en-AU" sz="1400" dirty="0">
              <a:latin typeface="Arial" panose="020B0604020202020204" pitchFamily="34" charset="0"/>
              <a:cs typeface="Arial" panose="020B0604020202020204" pitchFamily="34" charset="0"/>
            </a:endParaRPr>
          </a:p>
          <a:p>
            <a:pPr marL="0" indent="0">
              <a:buFontTx/>
              <a:buNone/>
            </a:pPr>
            <a:r>
              <a:rPr lang="en-US" sz="1400" baseline="0" dirty="0">
                <a:latin typeface="Arial" panose="020B0604020202020204" pitchFamily="34" charset="0"/>
                <a:cs typeface="Arial" panose="020B0604020202020204" pitchFamily="34" charset="0"/>
              </a:rPr>
              <a:t>When a person with disability who uses a wheelchair starts to become upset and vocalises loudly, the staff team decide that if they count to three, and if the person still hasn’t stopped, they will move the person to their room, put the brakes on lock, and close the door for the remainder of the shift as a punishment. </a:t>
            </a:r>
          </a:p>
          <a:p>
            <a:pPr marL="0" indent="0">
              <a:buFontTx/>
              <a:buNone/>
            </a:pPr>
            <a:endParaRPr lang="en-US" sz="1400" baseline="0" dirty="0">
              <a:latin typeface="Arial" panose="020B0604020202020204" pitchFamily="34" charset="0"/>
              <a:cs typeface="Arial" panose="020B0604020202020204" pitchFamily="34" charset="0"/>
            </a:endParaRPr>
          </a:p>
          <a:p>
            <a:pPr marL="0" indent="0">
              <a:buFontTx/>
              <a:buNone/>
            </a:pPr>
            <a:r>
              <a:rPr lang="en-US" sz="1400" baseline="0" dirty="0">
                <a:latin typeface="Arial" panose="020B0604020202020204" pitchFamily="34" charset="0"/>
                <a:cs typeface="Arial" panose="020B0604020202020204" pitchFamily="34" charset="0"/>
              </a:rPr>
              <a:t>All the staff do this and believe it’s ok, because it has become ‘normal’ practice. Sometimes the person is left in their room alone screaming for hours. </a:t>
            </a:r>
          </a:p>
          <a:p>
            <a:pPr marL="171450" indent="-171450">
              <a:buFontTx/>
              <a:buChar char="-"/>
            </a:pPr>
            <a:endParaRPr lang="en-US" baseline="0" dirty="0"/>
          </a:p>
          <a:p>
            <a:endParaRPr lang="en-AU" dirty="0"/>
          </a:p>
        </p:txBody>
      </p:sp>
      <p:sp>
        <p:nvSpPr>
          <p:cNvPr id="4" name="Slide Number Placeholder 3"/>
          <p:cNvSpPr>
            <a:spLocks noGrp="1"/>
          </p:cNvSpPr>
          <p:nvPr>
            <p:ph type="sldNum" sz="quarter" idx="10"/>
          </p:nvPr>
        </p:nvSpPr>
        <p:spPr/>
        <p:txBody>
          <a:bodyPr/>
          <a:lstStyle/>
          <a:p>
            <a:fld id="{3D36D9A3-6AE5-41F7-AD46-3618BD0F770F}" type="slidenum">
              <a:rPr lang="en-AU" smtClean="0"/>
              <a:t>7</a:t>
            </a:fld>
            <a:endParaRPr lang="en-AU" dirty="0"/>
          </a:p>
        </p:txBody>
      </p:sp>
    </p:spTree>
    <p:extLst>
      <p:ext uri="{BB962C8B-B14F-4D97-AF65-F5344CB8AC3E}">
        <p14:creationId xmlns:p14="http://schemas.microsoft.com/office/powerpoint/2010/main" val="4014101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baseline="0" dirty="0">
                <a:latin typeface="Arial" panose="020B0604020202020204" pitchFamily="34" charset="0"/>
                <a:cs typeface="Arial" panose="020B0604020202020204" pitchFamily="34" charset="0"/>
              </a:rPr>
              <a:t>Group discussion: </a:t>
            </a:r>
            <a:r>
              <a:rPr lang="en-US" sz="1400" b="0" baseline="0" dirty="0">
                <a:latin typeface="Arial" panose="020B0604020202020204" pitchFamily="34" charset="0"/>
                <a:cs typeface="Arial" panose="020B0604020202020204" pitchFamily="34" charset="0"/>
              </a:rPr>
              <a:t>We are going to have a group discussion now about the three categories and what it means to us. I want you to take a few moments to write your thoughts on the butcher’s paper before we discuss it. </a:t>
            </a:r>
            <a:r>
              <a:rPr lang="en-US" sz="1400" b="1" baseline="0" dirty="0">
                <a:latin typeface="Arial" panose="020B0604020202020204" pitchFamily="34" charset="0"/>
                <a:cs typeface="Arial" panose="020B0604020202020204" pitchFamily="34" charset="0"/>
              </a:rPr>
              <a:t>Call on people in the group to give answers. Find below possible answer that you can mention if the participants don’t mention them.</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Possible</a:t>
            </a:r>
            <a:r>
              <a:rPr lang="en-US" sz="1400" b="1" baseline="0" dirty="0">
                <a:latin typeface="Arial" panose="020B0604020202020204" pitchFamily="34" charset="0"/>
                <a:cs typeface="Arial" panose="020B0604020202020204" pitchFamily="34" charset="0"/>
              </a:rPr>
              <a:t> answers:</a:t>
            </a:r>
          </a:p>
          <a:p>
            <a:endParaRPr lang="en-US" sz="1400" b="0" baseline="0" dirty="0">
              <a:latin typeface="Arial" panose="020B0604020202020204" pitchFamily="34" charset="0"/>
              <a:cs typeface="Arial" panose="020B0604020202020204" pitchFamily="34" charset="0"/>
            </a:endParaRPr>
          </a:p>
          <a:p>
            <a:r>
              <a:rPr lang="en-US" sz="1400" b="0" baseline="0" dirty="0">
                <a:latin typeface="Arial" panose="020B0604020202020204" pitchFamily="34" charset="0"/>
                <a:cs typeface="Arial" panose="020B0604020202020204" pitchFamily="34" charset="0"/>
              </a:rPr>
              <a:t>Accidental- raise staff awareness about what abuse and neglect is, and the impact of experiencing this on people with disability. Have clear reporting processes that are expected of staff to encourage self reporting if they know that this has occurred. </a:t>
            </a:r>
          </a:p>
          <a:p>
            <a:endParaRPr lang="en-US" sz="1400" b="0" baseline="0" dirty="0">
              <a:latin typeface="Arial" panose="020B0604020202020204" pitchFamily="34" charset="0"/>
              <a:cs typeface="Arial" panose="020B0604020202020204" pitchFamily="34" charset="0"/>
            </a:endParaRPr>
          </a:p>
          <a:p>
            <a:r>
              <a:rPr lang="en-US" sz="1400" b="0" baseline="0" dirty="0">
                <a:latin typeface="Arial" panose="020B0604020202020204" pitchFamily="34" charset="0"/>
                <a:cs typeface="Arial" panose="020B0604020202020204" pitchFamily="34" charset="0"/>
              </a:rPr>
              <a:t>Deliberate- </a:t>
            </a:r>
            <a:r>
              <a:rPr lang="en-US" sz="1400" b="0" dirty="0">
                <a:latin typeface="Arial" panose="020B0604020202020204" pitchFamily="34" charset="0"/>
                <a:cs typeface="Arial" panose="020B0604020202020204" pitchFamily="34" charset="0"/>
              </a:rPr>
              <a:t>look</a:t>
            </a:r>
            <a:r>
              <a:rPr lang="en-US" sz="1400" b="0" baseline="0" dirty="0">
                <a:latin typeface="Arial" panose="020B0604020202020204" pitchFamily="34" charset="0"/>
                <a:cs typeface="Arial" panose="020B0604020202020204" pitchFamily="34" charset="0"/>
              </a:rPr>
              <a:t> at our quality systems and how we can anticipate areas where people may need additional safeguards. For example, if we know someone manages their own money with staff support, that we develop systems to ensure that people cannot easily exploit this.</a:t>
            </a:r>
          </a:p>
          <a:p>
            <a:endParaRPr lang="en-US" sz="1400" b="0" baseline="0" dirty="0">
              <a:latin typeface="Arial" panose="020B0604020202020204" pitchFamily="34" charset="0"/>
              <a:cs typeface="Arial" panose="020B0604020202020204" pitchFamily="34" charset="0"/>
            </a:endParaRPr>
          </a:p>
          <a:p>
            <a:r>
              <a:rPr lang="en-US" sz="1400" b="0" baseline="0" dirty="0">
                <a:latin typeface="Arial" panose="020B0604020202020204" pitchFamily="34" charset="0"/>
                <a:cs typeface="Arial" panose="020B0604020202020204" pitchFamily="34" charset="0"/>
              </a:rPr>
              <a:t>Systemic- raise awareness within the </a:t>
            </a:r>
            <a:r>
              <a:rPr lang="en-US" sz="1400" b="0" baseline="0" dirty="0" err="1">
                <a:latin typeface="Arial" panose="020B0604020202020204" pitchFamily="34" charset="0"/>
                <a:cs typeface="Arial" panose="020B0604020202020204" pitchFamily="34" charset="0"/>
              </a:rPr>
              <a:t>organisation</a:t>
            </a:r>
            <a:r>
              <a:rPr lang="en-US" sz="1400" b="0" baseline="0" dirty="0">
                <a:latin typeface="Arial" panose="020B0604020202020204" pitchFamily="34" charset="0"/>
                <a:cs typeface="Arial" panose="020B0604020202020204" pitchFamily="34" charset="0"/>
              </a:rPr>
              <a:t> of what abuse and neglect is, regularly. Talk openly with teams about not going with ‘what everyone else is doing’. Leaders to create opportunities for staff to discuss any practices they may be concerned about, confidentially. </a:t>
            </a:r>
          </a:p>
          <a:p>
            <a:endParaRPr lang="en-US" sz="1400" b="1"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8</a:t>
            </a:fld>
            <a:endParaRPr lang="en-AU" dirty="0"/>
          </a:p>
        </p:txBody>
      </p:sp>
    </p:spTree>
    <p:extLst>
      <p:ext uri="{BB962C8B-B14F-4D97-AF65-F5344CB8AC3E}">
        <p14:creationId xmlns:p14="http://schemas.microsoft.com/office/powerpoint/2010/main" val="2056253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400" kern="1200" dirty="0">
                <a:solidFill>
                  <a:schemeClr val="tx1"/>
                </a:solidFill>
                <a:effectLst/>
                <a:latin typeface="Arial" panose="020B0604020202020204" pitchFamily="34" charset="0"/>
                <a:ea typeface="+mn-ea"/>
                <a:cs typeface="Arial" panose="020B0604020202020204" pitchFamily="34" charset="0"/>
              </a:rPr>
              <a:t>There can be a range of other safety concerns for people apart from abuse and neglect, which can pose difficult decision making challenges for people with disability, their families, and organisations. Sometimes we face the challenge of balancing</a:t>
            </a:r>
            <a:r>
              <a:rPr lang="en-AU" sz="1400" kern="1200" baseline="0" dirty="0">
                <a:solidFill>
                  <a:schemeClr val="tx1"/>
                </a:solidFill>
                <a:effectLst/>
                <a:latin typeface="Arial" panose="020B0604020202020204" pitchFamily="34" charset="0"/>
                <a:ea typeface="+mn-ea"/>
                <a:cs typeface="Arial" panose="020B0604020202020204" pitchFamily="34" charset="0"/>
              </a:rPr>
              <a:t> people’s right to dignity of risk with our own sense of duty of care.</a:t>
            </a:r>
            <a:endParaRPr lang="en-AU"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3D36D9A3-6AE5-41F7-AD46-3618BD0F770F}" type="slidenum">
              <a:rPr lang="en-AU" smtClean="0"/>
              <a:t>9</a:t>
            </a:fld>
            <a:endParaRPr lang="en-AU" dirty="0"/>
          </a:p>
        </p:txBody>
      </p:sp>
    </p:spTree>
    <p:extLst>
      <p:ext uri="{BB962C8B-B14F-4D97-AF65-F5344CB8AC3E}">
        <p14:creationId xmlns:p14="http://schemas.microsoft.com/office/powerpoint/2010/main" val="690254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AU"/>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346425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1320570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396366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331203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3665947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53020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403554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240924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912795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418626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DB962-9A49-4562-8130-283597CCB7E7}" type="datetimeFigureOut">
              <a:rPr lang="en-AU" smtClean="0"/>
              <a:t>3/12/2018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6B02C2C-BFFA-4773-9828-EB1CECFEB767}" type="slidenum">
              <a:rPr lang="en-AU" smtClean="0"/>
              <a:t>‹#›</a:t>
            </a:fld>
            <a:endParaRPr lang="en-AU" dirty="0"/>
          </a:p>
        </p:txBody>
      </p:sp>
    </p:spTree>
    <p:extLst>
      <p:ext uri="{BB962C8B-B14F-4D97-AF65-F5344CB8AC3E}">
        <p14:creationId xmlns:p14="http://schemas.microsoft.com/office/powerpoint/2010/main" val="221668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01DB962-9A49-4562-8130-283597CCB7E7}" type="datetimeFigureOut">
              <a:rPr lang="en-AU" smtClean="0"/>
              <a:t>3/12/2018</a:t>
            </a:fld>
            <a:endParaRPr lang="en-AU"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6B02C2C-BFFA-4773-9828-EB1CECFEB767}" type="slidenum">
              <a:rPr lang="en-AU" smtClean="0"/>
              <a:t>‹#›</a:t>
            </a:fld>
            <a:endParaRPr lang="en-AU" dirty="0"/>
          </a:p>
        </p:txBody>
      </p:sp>
    </p:spTree>
    <p:extLst>
      <p:ext uri="{BB962C8B-B14F-4D97-AF65-F5344CB8AC3E}">
        <p14:creationId xmlns:p14="http://schemas.microsoft.com/office/powerpoint/2010/main" val="294815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www2.health.vic.gov.au/~/media/Health/Files/Collections/Presentations/S/Striving-For-Care-Excellence/Exploring-the-concept-of-Dignity-of-Risk"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waindividualisedservices.org.au/wais-publications-and-resources/" TargetMode="External"/><Relationship Id="rId5" Type="http://schemas.openxmlformats.org/officeDocument/2006/relationships/hyperlink" Target="https://www.ndiscommission.gov.au/" TargetMode="External"/><Relationship Id="rId4" Type="http://schemas.openxmlformats.org/officeDocument/2006/relationships/hyperlink" Target="https://www.nds.org.au/resources/zero-toleranc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Logo and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9" y="1"/>
            <a:ext cx="9141291" cy="5143499"/>
          </a:xfrm>
          <a:prstGeom prst="rect">
            <a:avLst/>
          </a:prstGeom>
        </p:spPr>
      </p:pic>
      <p:sp>
        <p:nvSpPr>
          <p:cNvPr id="2" name="Title 1" descr="Talking about safer services"/>
          <p:cNvSpPr>
            <a:spLocks noGrp="1"/>
          </p:cNvSpPr>
          <p:nvPr>
            <p:ph type="ctrTitle"/>
          </p:nvPr>
        </p:nvSpPr>
        <p:spPr>
          <a:xfrm>
            <a:off x="687154" y="843558"/>
            <a:ext cx="7772400" cy="2038623"/>
          </a:xfrm>
        </p:spPr>
        <p:txBody>
          <a:bodyPr>
            <a:normAutofit/>
          </a:bodyPr>
          <a:lstStyle/>
          <a:p>
            <a:r>
              <a:rPr lang="en-US" altLang="en-US" kern="0" dirty="0">
                <a:solidFill>
                  <a:schemeClr val="accent1">
                    <a:lumMod val="75000"/>
                  </a:schemeClr>
                </a:solidFill>
                <a:latin typeface="Arial"/>
              </a:rPr>
              <a:t>Talking about Safer Services</a:t>
            </a:r>
            <a:br>
              <a:rPr lang="en-US" altLang="en-US" kern="0" dirty="0">
                <a:solidFill>
                  <a:schemeClr val="accent1">
                    <a:lumMod val="75000"/>
                  </a:schemeClr>
                </a:solidFill>
                <a:latin typeface="Arial"/>
              </a:rPr>
            </a:br>
            <a:endParaRPr lang="en-AU" dirty="0"/>
          </a:p>
        </p:txBody>
      </p:sp>
    </p:spTree>
    <p:extLst>
      <p:ext uri="{BB962C8B-B14F-4D97-AF65-F5344CB8AC3E}">
        <p14:creationId xmlns:p14="http://schemas.microsoft.com/office/powerpoint/2010/main" val="3817375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3" name="Subtitle 2"/>
          <p:cNvSpPr>
            <a:spLocks noGrp="1"/>
          </p:cNvSpPr>
          <p:nvPr>
            <p:ph type="subTitle" idx="1"/>
          </p:nvPr>
        </p:nvSpPr>
        <p:spPr>
          <a:xfrm>
            <a:off x="683568" y="1606086"/>
            <a:ext cx="7848872" cy="2333815"/>
          </a:xfrm>
        </p:spPr>
        <p:txBody>
          <a:bodyPr>
            <a:normAutofit/>
          </a:bodyPr>
          <a:lstStyle/>
          <a:p>
            <a:pPr>
              <a:lnSpc>
                <a:spcPct val="150000"/>
              </a:lnSpc>
            </a:pPr>
            <a:r>
              <a:rPr lang="en-AU" sz="2800" dirty="0">
                <a:solidFill>
                  <a:schemeClr val="tx1"/>
                </a:solidFill>
                <a:latin typeface="Arial" panose="020B0604020202020204" pitchFamily="34" charset="0"/>
                <a:cs typeface="Arial" panose="020B0604020202020204" pitchFamily="34" charset="0"/>
              </a:rPr>
              <a:t>Promoting people’s right to make their own choices including the choice to take some risks in life (as we all do!)</a:t>
            </a:r>
          </a:p>
          <a:p>
            <a:endParaRPr lang="en-AU" dirty="0"/>
          </a:p>
        </p:txBody>
      </p:sp>
      <p:sp>
        <p:nvSpPr>
          <p:cNvPr id="2" name="Title 1"/>
          <p:cNvSpPr>
            <a:spLocks noGrp="1"/>
          </p:cNvSpPr>
          <p:nvPr>
            <p:ph type="ctrTitle"/>
          </p:nvPr>
        </p:nvSpPr>
        <p:spPr>
          <a:xfrm>
            <a:off x="1043608" y="503567"/>
            <a:ext cx="7772400" cy="1102519"/>
          </a:xfrm>
        </p:spPr>
        <p:txBody>
          <a:bodyPr>
            <a:noAutofit/>
          </a:bodyPr>
          <a:lstStyle/>
          <a:p>
            <a:r>
              <a:rPr lang="en-US" altLang="en-US" sz="3200" b="1" dirty="0">
                <a:solidFill>
                  <a:srgbClr val="3B5A6F"/>
                </a:solidFill>
                <a:latin typeface="Arial" panose="020B0604020202020204" pitchFamily="34" charset="0"/>
                <a:cs typeface="Arial" panose="020B0604020202020204" pitchFamily="34" charset="0"/>
                <a:sym typeface="Arial" pitchFamily="34" charset="0"/>
              </a:rPr>
              <a:t>What is Dignity of Risk?</a:t>
            </a: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1320453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3" name="Subtitle 2"/>
          <p:cNvSpPr>
            <a:spLocks noGrp="1"/>
          </p:cNvSpPr>
          <p:nvPr>
            <p:ph type="subTitle" idx="1"/>
          </p:nvPr>
        </p:nvSpPr>
        <p:spPr>
          <a:xfrm>
            <a:off x="683568" y="1606086"/>
            <a:ext cx="7848872" cy="2333815"/>
          </a:xfrm>
        </p:spPr>
        <p:txBody>
          <a:bodyPr>
            <a:normAutofit/>
          </a:bodyPr>
          <a:lstStyle/>
          <a:p>
            <a:pPr algn="l"/>
            <a:r>
              <a:rPr lang="en-US" sz="2800" dirty="0">
                <a:solidFill>
                  <a:schemeClr val="tx1"/>
                </a:solidFill>
                <a:latin typeface="Arial" panose="020B0604020202020204" pitchFamily="34" charset="0"/>
                <a:cs typeface="Arial" panose="020B0604020202020204" pitchFamily="34" charset="0"/>
              </a:rPr>
              <a:t>People are:</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Empowered to make their own decisions</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Learning from their own experience</a:t>
            </a:r>
          </a:p>
          <a:p>
            <a:pPr marL="457200" indent="-457200" algn="l">
              <a:buFont typeface="Arial" panose="020B0604020202020204" pitchFamily="34" charset="0"/>
              <a:buChar char="•"/>
            </a:pPr>
            <a:r>
              <a:rPr lang="en-US" sz="2800" dirty="0">
                <a:solidFill>
                  <a:schemeClr val="tx1"/>
                </a:solidFill>
                <a:latin typeface="Arial" panose="020B0604020202020204" pitchFamily="34" charset="0"/>
                <a:cs typeface="Arial" panose="020B0604020202020204" pitchFamily="34" charset="0"/>
              </a:rPr>
              <a:t>Feeling in control of their lives  </a:t>
            </a:r>
          </a:p>
          <a:p>
            <a:pPr marL="457200" indent="-457200">
              <a:buFont typeface="Arial" panose="020B0604020202020204" pitchFamily="34" charset="0"/>
              <a:buChar char="•"/>
            </a:pPr>
            <a:endParaRPr lang="en-AU" dirty="0"/>
          </a:p>
        </p:txBody>
      </p:sp>
      <p:sp>
        <p:nvSpPr>
          <p:cNvPr id="2" name="Title 1"/>
          <p:cNvSpPr>
            <a:spLocks noGrp="1"/>
          </p:cNvSpPr>
          <p:nvPr>
            <p:ph type="ctrTitle"/>
          </p:nvPr>
        </p:nvSpPr>
        <p:spPr>
          <a:xfrm>
            <a:off x="323528" y="843558"/>
            <a:ext cx="7772400" cy="1102519"/>
          </a:xfrm>
        </p:spPr>
        <p:txBody>
          <a:bodyPr>
            <a:noAutofit/>
          </a:bodyPr>
          <a:lstStyle/>
          <a:p>
            <a:r>
              <a:rPr lang="en-US" altLang="en-US" sz="3200" b="1" dirty="0">
                <a:solidFill>
                  <a:srgbClr val="3B5A6F"/>
                </a:solidFill>
                <a:latin typeface="Arial" panose="020B0604020202020204" pitchFamily="34" charset="0"/>
                <a:cs typeface="Arial" panose="020B0604020202020204" pitchFamily="34" charset="0"/>
                <a:sym typeface="Arial" pitchFamily="34" charset="0"/>
              </a:rPr>
              <a:t>Benefits of promoting Dignity of Risk</a:t>
            </a: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2999134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3" name="Subtitle 2"/>
          <p:cNvSpPr>
            <a:spLocks noGrp="1"/>
          </p:cNvSpPr>
          <p:nvPr>
            <p:ph type="subTitle" idx="1"/>
          </p:nvPr>
        </p:nvSpPr>
        <p:spPr>
          <a:xfrm>
            <a:off x="504902" y="1275606"/>
            <a:ext cx="8136904" cy="3208201"/>
          </a:xfrm>
        </p:spPr>
        <p:txBody>
          <a:bodyPr>
            <a:noAutofit/>
          </a:bodyPr>
          <a:lstStyle/>
          <a:p>
            <a:pPr algn="l">
              <a:lnSpc>
                <a:spcPct val="150000"/>
              </a:lnSpc>
            </a:pPr>
            <a:r>
              <a:rPr lang="en-AU" dirty="0">
                <a:solidFill>
                  <a:schemeClr val="tx1"/>
                </a:solidFill>
                <a:latin typeface="Arial" panose="020B0604020202020204" pitchFamily="34" charset="0"/>
                <a:cs typeface="Arial" panose="020B0604020202020204" pitchFamily="34" charset="0"/>
              </a:rPr>
              <a:t>Our sense of responsibility to ensure our actions or inactions don’t cause harm or injury to other people. </a:t>
            </a:r>
          </a:p>
          <a:p>
            <a:pPr>
              <a:lnSpc>
                <a:spcPct val="150000"/>
              </a:lnSpc>
            </a:pPr>
            <a:endParaRPr lang="en-AU" sz="2800" dirty="0"/>
          </a:p>
        </p:txBody>
      </p:sp>
      <p:sp>
        <p:nvSpPr>
          <p:cNvPr id="2" name="Title 1"/>
          <p:cNvSpPr>
            <a:spLocks noGrp="1"/>
          </p:cNvSpPr>
          <p:nvPr>
            <p:ph type="ctrTitle"/>
          </p:nvPr>
        </p:nvSpPr>
        <p:spPr>
          <a:xfrm>
            <a:off x="1187624" y="339502"/>
            <a:ext cx="7772400" cy="1102519"/>
          </a:xfrm>
        </p:spPr>
        <p:txBody>
          <a:bodyPr>
            <a:noAutofit/>
          </a:bodyPr>
          <a:lstStyle/>
          <a:p>
            <a:r>
              <a:rPr lang="en-US" altLang="en-US" sz="3200" b="1" dirty="0">
                <a:solidFill>
                  <a:srgbClr val="3B5A6F"/>
                </a:solidFill>
                <a:latin typeface="Arial" panose="020B0604020202020204" pitchFamily="34" charset="0"/>
                <a:cs typeface="Arial" panose="020B0604020202020204" pitchFamily="34" charset="0"/>
                <a:sym typeface="Arial" pitchFamily="34" charset="0"/>
              </a:rPr>
              <a:t>What is Duty of Care?</a:t>
            </a: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2147132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12" name="Rounded Rectangle 11" descr="Blue box with the words &quot;Empowerment&quot;"/>
          <p:cNvSpPr/>
          <p:nvPr/>
        </p:nvSpPr>
        <p:spPr>
          <a:xfrm>
            <a:off x="6300192" y="2516729"/>
            <a:ext cx="265983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latin typeface="Arial" panose="020B0604020202020204" pitchFamily="34" charset="0"/>
                <a:cs typeface="Arial" panose="020B0604020202020204" pitchFamily="34" charset="0"/>
              </a:rPr>
              <a:t>Empowerment</a:t>
            </a:r>
            <a:endParaRPr lang="en-AU" sz="2600" dirty="0">
              <a:latin typeface="Arial" panose="020B0604020202020204" pitchFamily="34" charset="0"/>
              <a:cs typeface="Arial" panose="020B0604020202020204" pitchFamily="34" charset="0"/>
            </a:endParaRPr>
          </a:p>
        </p:txBody>
      </p:sp>
      <p:sp>
        <p:nvSpPr>
          <p:cNvPr id="11" name="Rounded Rectangle 10" descr="Blue box with the words &quot;Informed Decisions&quot;"/>
          <p:cNvSpPr/>
          <p:nvPr/>
        </p:nvSpPr>
        <p:spPr>
          <a:xfrm>
            <a:off x="3403224" y="2516729"/>
            <a:ext cx="2680944"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latin typeface="Arial" panose="020B0604020202020204" pitchFamily="34" charset="0"/>
                <a:cs typeface="Arial" panose="020B0604020202020204" pitchFamily="34" charset="0"/>
              </a:rPr>
              <a:t>Informed  Decisions</a:t>
            </a:r>
            <a:endParaRPr lang="en-AU" sz="2600" dirty="0">
              <a:latin typeface="Arial" panose="020B0604020202020204" pitchFamily="34" charset="0"/>
              <a:cs typeface="Arial" panose="020B0604020202020204" pitchFamily="34" charset="0"/>
            </a:endParaRPr>
          </a:p>
        </p:txBody>
      </p:sp>
      <p:sp>
        <p:nvSpPr>
          <p:cNvPr id="5" name="Rounded Rectangle 4" descr="Blue box with the word &quot;Safeguarding&quot;"/>
          <p:cNvSpPr/>
          <p:nvPr/>
        </p:nvSpPr>
        <p:spPr>
          <a:xfrm>
            <a:off x="215516" y="2530776"/>
            <a:ext cx="2844316"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latin typeface="Arial" panose="020B0604020202020204" pitchFamily="34" charset="0"/>
                <a:cs typeface="Arial" panose="020B0604020202020204" pitchFamily="34" charset="0"/>
              </a:rPr>
              <a:t>Safeguarding</a:t>
            </a:r>
            <a:endParaRPr lang="en-AU" sz="2600" dirty="0">
              <a:latin typeface="Arial" panose="020B0604020202020204" pitchFamily="34" charset="0"/>
              <a:cs typeface="Arial" panose="020B0604020202020204" pitchFamily="34" charset="0"/>
            </a:endParaRPr>
          </a:p>
        </p:txBody>
      </p:sp>
      <p:sp>
        <p:nvSpPr>
          <p:cNvPr id="3" name="Subtitle 2" descr="Text box"/>
          <p:cNvSpPr>
            <a:spLocks noGrp="1"/>
          </p:cNvSpPr>
          <p:nvPr>
            <p:ph type="subTitle" idx="1"/>
          </p:nvPr>
        </p:nvSpPr>
        <p:spPr>
          <a:xfrm>
            <a:off x="576910" y="1095587"/>
            <a:ext cx="7992888" cy="1332148"/>
          </a:xfrm>
        </p:spPr>
        <p:txBody>
          <a:bodyPr>
            <a:normAutofit lnSpcReduction="10000"/>
          </a:bodyPr>
          <a:lstStyle/>
          <a:p>
            <a:pPr algn="l">
              <a:lnSpc>
                <a:spcPct val="150000"/>
              </a:lnSpc>
            </a:pPr>
            <a:r>
              <a:rPr lang="en-AU" sz="2800" dirty="0">
                <a:solidFill>
                  <a:schemeClr val="tx1"/>
                </a:solidFill>
                <a:latin typeface="Arial" panose="020B0604020202020204" pitchFamily="34" charset="0"/>
                <a:cs typeface="Arial" panose="020B0604020202020204" pitchFamily="34" charset="0"/>
              </a:rPr>
              <a:t>How can we promote dignity of risk while we exercise our duty of care? Think about…</a:t>
            </a:r>
          </a:p>
          <a:p>
            <a:pPr algn="l">
              <a:lnSpc>
                <a:spcPct val="150000"/>
              </a:lnSpc>
            </a:pPr>
            <a:endParaRPr lang="en-US" sz="2800" dirty="0">
              <a:solidFill>
                <a:schemeClr val="tx1"/>
              </a:solidFill>
              <a:latin typeface="Arial" panose="020B0604020202020204" pitchFamily="34" charset="0"/>
              <a:cs typeface="Arial" panose="020B0604020202020204" pitchFamily="34" charset="0"/>
            </a:endParaRPr>
          </a:p>
          <a:p>
            <a:pPr algn="l">
              <a:lnSpc>
                <a:spcPct val="150000"/>
              </a:lnSpc>
            </a:pPr>
            <a:endParaRPr lang="en-AU" sz="2800" dirty="0">
              <a:solidFill>
                <a:schemeClr val="tx1"/>
              </a:solidFill>
              <a:latin typeface="Arial" panose="020B0604020202020204" pitchFamily="34" charset="0"/>
              <a:cs typeface="Arial" panose="020B0604020202020204" pitchFamily="34" charset="0"/>
            </a:endParaRPr>
          </a:p>
          <a:p>
            <a:pPr>
              <a:lnSpc>
                <a:spcPct val="150000"/>
              </a:lnSpc>
            </a:pPr>
            <a:endParaRPr lang="en-AU" sz="2800" dirty="0"/>
          </a:p>
        </p:txBody>
      </p:sp>
      <p:sp>
        <p:nvSpPr>
          <p:cNvPr id="2" name="Title 1" descr="Text box heading of Reflection"/>
          <p:cNvSpPr>
            <a:spLocks noGrp="1"/>
          </p:cNvSpPr>
          <p:nvPr>
            <p:ph type="ctrTitle"/>
          </p:nvPr>
        </p:nvSpPr>
        <p:spPr>
          <a:xfrm>
            <a:off x="1187624" y="468254"/>
            <a:ext cx="7772400" cy="1102519"/>
          </a:xfrm>
        </p:spPr>
        <p:txBody>
          <a:bodyPr>
            <a:normAutofit fontScale="90000"/>
          </a:bodyPr>
          <a:lstStyle/>
          <a:p>
            <a:r>
              <a:rPr lang="en-US" altLang="en-US" b="1" dirty="0">
                <a:solidFill>
                  <a:schemeClr val="accent1">
                    <a:lumMod val="75000"/>
                  </a:schemeClr>
                </a:solidFill>
                <a:latin typeface="Arial" panose="020B0604020202020204" pitchFamily="34" charset="0"/>
                <a:cs typeface="Arial" panose="020B0604020202020204" pitchFamily="34" charset="0"/>
                <a:sym typeface="Arial" pitchFamily="34" charset="0"/>
              </a:rPr>
              <a:t>Reflection</a:t>
            </a:r>
            <a:r>
              <a:rPr lang="en-AU" altLang="en-US" sz="3600" b="1" dirty="0">
                <a:solidFill>
                  <a:srgbClr val="FF0000"/>
                </a:solidFill>
                <a:latin typeface="Arial" panose="020B0604020202020204" pitchFamily="34" charset="0"/>
                <a:cs typeface="Arial" panose="020B0604020202020204" pitchFamily="34" charset="0"/>
                <a:sym typeface="Arial" pitchFamily="34" charset="0"/>
              </a:rPr>
              <a:t/>
            </a:r>
            <a:br>
              <a:rPr lang="en-AU" altLang="en-US" sz="3600" b="1" dirty="0">
                <a:solidFill>
                  <a:srgbClr val="FF0000"/>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1877908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pic>
        <p:nvPicPr>
          <p:cNvPr id="5" name="Picture 4" descr="Related imag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922464"/>
            <a:ext cx="2568330" cy="3298572"/>
          </a:xfrm>
          <a:prstGeom prst="rect">
            <a:avLst/>
          </a:prstGeom>
          <a:noFill/>
          <a:ln>
            <a:noFill/>
          </a:ln>
        </p:spPr>
      </p:pic>
      <p:sp>
        <p:nvSpPr>
          <p:cNvPr id="3" name="Subtitle 2"/>
          <p:cNvSpPr>
            <a:spLocks noGrp="1"/>
          </p:cNvSpPr>
          <p:nvPr>
            <p:ph type="subTitle" idx="1"/>
          </p:nvPr>
        </p:nvSpPr>
        <p:spPr>
          <a:xfrm>
            <a:off x="611560" y="1707654"/>
            <a:ext cx="3456384" cy="1512168"/>
          </a:xfrm>
        </p:spPr>
        <p:txBody>
          <a:bodyPr>
            <a:normAutofit/>
          </a:bodyPr>
          <a:lstStyle/>
          <a:p>
            <a:pPr algn="l">
              <a:lnSpc>
                <a:spcPct val="150000"/>
              </a:lnSpc>
            </a:pPr>
            <a:r>
              <a:rPr lang="en-AU" sz="2800" dirty="0">
                <a:solidFill>
                  <a:schemeClr val="tx1"/>
                </a:solidFill>
                <a:latin typeface="Arial" panose="020B0604020202020204" pitchFamily="34" charset="0"/>
                <a:cs typeface="Arial" panose="020B0604020202020204" pitchFamily="34" charset="0"/>
              </a:rPr>
              <a:t>What is Supported Decision Making?</a:t>
            </a:r>
          </a:p>
        </p:txBody>
      </p:sp>
      <p:sp>
        <p:nvSpPr>
          <p:cNvPr id="2" name="Title 1"/>
          <p:cNvSpPr>
            <a:spLocks noGrp="1"/>
          </p:cNvSpPr>
          <p:nvPr>
            <p:ph type="ctrTitle"/>
          </p:nvPr>
        </p:nvSpPr>
        <p:spPr>
          <a:xfrm>
            <a:off x="1403664" y="51470"/>
            <a:ext cx="7772400" cy="1102519"/>
          </a:xfrm>
        </p:spPr>
        <p:txBody>
          <a:bodyPr>
            <a:normAutofit/>
          </a:bodyPr>
          <a:lstStyle/>
          <a:p>
            <a:r>
              <a:rPr lang="en-US" altLang="en-US" sz="3600" b="1" dirty="0">
                <a:solidFill>
                  <a:srgbClr val="3B5A6F"/>
                </a:solidFill>
                <a:latin typeface="Arial" panose="020B0604020202020204" pitchFamily="34" charset="0"/>
                <a:cs typeface="Arial" panose="020B0604020202020204" pitchFamily="34" charset="0"/>
                <a:sym typeface="Arial" pitchFamily="34" charset="0"/>
              </a:rPr>
              <a:t>Supported Decision Making</a:t>
            </a:r>
            <a:endParaRPr lang="en-AU" dirty="0"/>
          </a:p>
        </p:txBody>
      </p:sp>
    </p:spTree>
    <p:extLst>
      <p:ext uri="{BB962C8B-B14F-4D97-AF65-F5344CB8AC3E}">
        <p14:creationId xmlns:p14="http://schemas.microsoft.com/office/powerpoint/2010/main" val="23098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descr="Diagram showing the seven steps for supported decision making:&#10;What is the issue that needs a decision?&#10;Who are the right people to assist?&#10;Whats the right type of communication for the decision?&#10;What are the benefits, consequences and risk of the decision?&#10;How can we assist the person to weigh up the pros and cons?&#10;How do we hear the persons decision?&#10;How do we support the person to act on their decision?"/>
          <p:cNvGraphicFramePr/>
          <p:nvPr>
            <p:extLst>
              <p:ext uri="{D42A27DB-BD31-4B8C-83A1-F6EECF244321}">
                <p14:modId xmlns:p14="http://schemas.microsoft.com/office/powerpoint/2010/main" val="2332113259"/>
              </p:ext>
            </p:extLst>
          </p:nvPr>
        </p:nvGraphicFramePr>
        <p:xfrm>
          <a:off x="1043608" y="915566"/>
          <a:ext cx="7056784" cy="3865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791580" y="28658"/>
            <a:ext cx="7416824" cy="720080"/>
          </a:xfrm>
        </p:spPr>
        <p:txBody>
          <a:bodyPr>
            <a:normAutofit/>
          </a:bodyPr>
          <a:lstStyle/>
          <a:p>
            <a:r>
              <a:rPr lang="en-US" altLang="en-US" sz="2800" b="1" dirty="0">
                <a:solidFill>
                  <a:srgbClr val="3B5A6F"/>
                </a:solidFill>
                <a:latin typeface="Arial" panose="020B0604020202020204" pitchFamily="34" charset="0"/>
                <a:cs typeface="Arial" panose="020B0604020202020204" pitchFamily="34" charset="0"/>
                <a:sym typeface="Arial" pitchFamily="34" charset="0"/>
              </a:rPr>
              <a:t>7 Steps for Supported Decision Making</a:t>
            </a:r>
            <a:endParaRPr lang="en-AU" sz="2800" dirty="0"/>
          </a:p>
        </p:txBody>
      </p:sp>
    </p:spTree>
    <p:extLst>
      <p:ext uri="{BB962C8B-B14F-4D97-AF65-F5344CB8AC3E}">
        <p14:creationId xmlns:p14="http://schemas.microsoft.com/office/powerpoint/2010/main" val="2878149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2" name="Title 1"/>
          <p:cNvSpPr>
            <a:spLocks noGrp="1"/>
          </p:cNvSpPr>
          <p:nvPr>
            <p:ph type="ctrTitle"/>
          </p:nvPr>
        </p:nvSpPr>
        <p:spPr>
          <a:xfrm>
            <a:off x="687154" y="1059582"/>
            <a:ext cx="7772400" cy="1008112"/>
          </a:xfrm>
        </p:spPr>
        <p:txBody>
          <a:bodyPr>
            <a:noAutofit/>
          </a:bodyPr>
          <a:lstStyle/>
          <a:p>
            <a:pPr>
              <a:defRPr/>
            </a:pPr>
            <a:r>
              <a:rPr lang="en-US" altLang="en-US" sz="8000" b="1" dirty="0" smtClean="0">
                <a:solidFill>
                  <a:srgbClr val="3B5A6F"/>
                </a:solidFill>
                <a:latin typeface="Arial" panose="020B0604020202020204" pitchFamily="34" charset="0"/>
                <a:cs typeface="Arial" panose="020B0604020202020204" pitchFamily="34" charset="0"/>
                <a:sym typeface="Arial" pitchFamily="34" charset="0"/>
              </a:rPr>
              <a:t/>
            </a:r>
            <a:br>
              <a:rPr lang="en-US" altLang="en-US" sz="8000" b="1" dirty="0" smtClean="0">
                <a:solidFill>
                  <a:srgbClr val="3B5A6F"/>
                </a:solidFill>
                <a:latin typeface="Arial" panose="020B0604020202020204" pitchFamily="34" charset="0"/>
                <a:cs typeface="Arial" panose="020B0604020202020204" pitchFamily="34" charset="0"/>
                <a:sym typeface="Arial" pitchFamily="34" charset="0"/>
              </a:rPr>
            </a:br>
            <a:r>
              <a:rPr lang="en-US" altLang="en-US" sz="8000" b="1" dirty="0">
                <a:solidFill>
                  <a:srgbClr val="3B5A6F"/>
                </a:solidFill>
                <a:latin typeface="Arial" panose="020B0604020202020204" pitchFamily="34" charset="0"/>
                <a:cs typeface="Arial" panose="020B0604020202020204" pitchFamily="34" charset="0"/>
                <a:sym typeface="Arial" pitchFamily="34" charset="0"/>
              </a:rPr>
              <a:t/>
            </a:r>
            <a:br>
              <a:rPr lang="en-US" altLang="en-US" sz="8000" b="1" dirty="0">
                <a:solidFill>
                  <a:srgbClr val="3B5A6F"/>
                </a:solidFill>
                <a:latin typeface="Arial" panose="020B0604020202020204" pitchFamily="34" charset="0"/>
                <a:cs typeface="Arial" panose="020B0604020202020204" pitchFamily="34" charset="0"/>
                <a:sym typeface="Arial" pitchFamily="34" charset="0"/>
              </a:rPr>
            </a:br>
            <a:r>
              <a:rPr lang="en-US" altLang="en-US" sz="8000" b="1" dirty="0" smtClean="0">
                <a:solidFill>
                  <a:srgbClr val="3B5A6F"/>
                </a:solidFill>
                <a:latin typeface="Arial" panose="020B0604020202020204" pitchFamily="34" charset="0"/>
                <a:cs typeface="Arial" panose="020B0604020202020204" pitchFamily="34" charset="0"/>
                <a:sym typeface="Arial" pitchFamily="34" charset="0"/>
              </a:rPr>
              <a:t>Next Step</a:t>
            </a:r>
            <a:r>
              <a:rPr lang="en-US" altLang="en-US" sz="3200" b="1" dirty="0">
                <a:solidFill>
                  <a:srgbClr val="3B5A6F"/>
                </a:solidFill>
                <a:latin typeface="Arial" panose="020B0604020202020204" pitchFamily="34" charset="0"/>
                <a:cs typeface="Arial" panose="020B0604020202020204" pitchFamily="34" charset="0"/>
                <a:sym typeface="Arial" pitchFamily="34" charset="0"/>
              </a:rPr>
              <a:t/>
            </a:r>
            <a:br>
              <a:rPr lang="en-US" altLang="en-US" sz="3200" b="1" dirty="0">
                <a:solidFill>
                  <a:srgbClr val="3B5A6F"/>
                </a:solidFill>
                <a:latin typeface="Arial" panose="020B0604020202020204" pitchFamily="34" charset="0"/>
                <a:cs typeface="Arial" panose="020B0604020202020204" pitchFamily="34" charset="0"/>
                <a:sym typeface="Arial" pitchFamily="34" charset="0"/>
              </a:rPr>
            </a:b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3588848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5" name="Subtitle 4"/>
          <p:cNvSpPr>
            <a:spLocks noGrp="1"/>
          </p:cNvSpPr>
          <p:nvPr>
            <p:ph type="subTitle" idx="1"/>
          </p:nvPr>
        </p:nvSpPr>
        <p:spPr>
          <a:xfrm>
            <a:off x="827584" y="1851670"/>
            <a:ext cx="7560840" cy="2304256"/>
          </a:xfrm>
        </p:spPr>
        <p:txBody>
          <a:bodyPr>
            <a:normAutofit/>
          </a:bodyPr>
          <a:lstStyle/>
          <a:p>
            <a:pPr algn="l">
              <a:lnSpc>
                <a:spcPct val="150000"/>
              </a:lnSpc>
            </a:pPr>
            <a:r>
              <a:rPr lang="en-US" sz="2800" dirty="0">
                <a:solidFill>
                  <a:schemeClr val="tx1"/>
                </a:solidFill>
                <a:latin typeface="Arial" panose="020B0604020202020204" pitchFamily="34" charset="0"/>
                <a:cs typeface="Arial" panose="020B0604020202020204" pitchFamily="34" charset="0"/>
              </a:rPr>
              <a:t>What can </a:t>
            </a:r>
            <a:r>
              <a:rPr lang="en-US" sz="2800" dirty="0" smtClean="0">
                <a:solidFill>
                  <a:schemeClr val="tx1"/>
                </a:solidFill>
                <a:latin typeface="Arial" panose="020B0604020202020204" pitchFamily="34" charset="0"/>
                <a:cs typeface="Arial" panose="020B0604020202020204" pitchFamily="34" charset="0"/>
              </a:rPr>
              <a:t>you do to be a </a:t>
            </a:r>
            <a:r>
              <a:rPr lang="en-US" sz="2800" dirty="0">
                <a:solidFill>
                  <a:schemeClr val="tx1"/>
                </a:solidFill>
                <a:latin typeface="Arial" panose="020B0604020202020204" pitchFamily="34" charset="0"/>
                <a:cs typeface="Arial" panose="020B0604020202020204" pitchFamily="34" charset="0"/>
              </a:rPr>
              <a:t>Quality and Safeguarding </a:t>
            </a:r>
            <a:r>
              <a:rPr lang="en-US" sz="2800" dirty="0" smtClean="0">
                <a:solidFill>
                  <a:schemeClr val="tx1"/>
                </a:solidFill>
                <a:latin typeface="Arial" panose="020B0604020202020204" pitchFamily="34" charset="0"/>
                <a:cs typeface="Arial" panose="020B0604020202020204" pitchFamily="34" charset="0"/>
              </a:rPr>
              <a:t>Champion? What can you start doing differently today?</a:t>
            </a:r>
            <a:endParaRPr lang="en-AU" sz="2800" dirty="0">
              <a:solidFill>
                <a:schemeClr val="tx1"/>
              </a:solidFill>
              <a:latin typeface="Arial" panose="020B0604020202020204" pitchFamily="34" charset="0"/>
              <a:cs typeface="Arial" panose="020B0604020202020204" pitchFamily="34" charset="0"/>
            </a:endParaRPr>
          </a:p>
          <a:p>
            <a:endParaRPr lang="en-AU" sz="2800" dirty="0"/>
          </a:p>
        </p:txBody>
      </p:sp>
      <p:sp>
        <p:nvSpPr>
          <p:cNvPr id="2" name="Title 1"/>
          <p:cNvSpPr>
            <a:spLocks noGrp="1"/>
          </p:cNvSpPr>
          <p:nvPr>
            <p:ph type="ctrTitle"/>
          </p:nvPr>
        </p:nvSpPr>
        <p:spPr>
          <a:xfrm>
            <a:off x="1043608" y="942691"/>
            <a:ext cx="7772400" cy="1102519"/>
          </a:xfrm>
        </p:spPr>
        <p:txBody>
          <a:bodyPr>
            <a:noAutofit/>
          </a:bodyPr>
          <a:lstStyle/>
          <a:p>
            <a:pPr>
              <a:defRPr/>
            </a:pPr>
            <a:r>
              <a:rPr lang="en-US" altLang="en-US" sz="3200" b="1" dirty="0">
                <a:solidFill>
                  <a:srgbClr val="3B5A6F"/>
                </a:solidFill>
                <a:latin typeface="Arial" panose="020B0604020202020204" pitchFamily="34" charset="0"/>
                <a:cs typeface="Arial" panose="020B0604020202020204" pitchFamily="34" charset="0"/>
                <a:sym typeface="Arial" pitchFamily="34" charset="0"/>
              </a:rPr>
              <a:t>Quality and Safeguarding is</a:t>
            </a:r>
            <a:br>
              <a:rPr lang="en-US" altLang="en-US" sz="3200" b="1" dirty="0">
                <a:solidFill>
                  <a:srgbClr val="3B5A6F"/>
                </a:solidFill>
                <a:latin typeface="Arial" panose="020B0604020202020204" pitchFamily="34" charset="0"/>
                <a:cs typeface="Arial" panose="020B0604020202020204" pitchFamily="34" charset="0"/>
                <a:sym typeface="Arial" pitchFamily="34" charset="0"/>
              </a:rPr>
            </a:br>
            <a:r>
              <a:rPr lang="en-US" altLang="en-US" sz="3200" b="1" dirty="0">
                <a:solidFill>
                  <a:srgbClr val="3B5A6F"/>
                </a:solidFill>
                <a:latin typeface="Arial" panose="020B0604020202020204" pitchFamily="34" charset="0"/>
                <a:cs typeface="Arial" panose="020B0604020202020204" pitchFamily="34" charset="0"/>
                <a:sym typeface="Arial" pitchFamily="34" charset="0"/>
              </a:rPr>
              <a:t> Everybody's Responsibility</a:t>
            </a:r>
            <a:br>
              <a:rPr lang="en-US" altLang="en-US" sz="3200" b="1" dirty="0">
                <a:solidFill>
                  <a:srgbClr val="3B5A6F"/>
                </a:solidFill>
                <a:latin typeface="Arial" panose="020B0604020202020204" pitchFamily="34" charset="0"/>
                <a:cs typeface="Arial" panose="020B0604020202020204" pitchFamily="34" charset="0"/>
                <a:sym typeface="Arial" pitchFamily="34" charset="0"/>
              </a:rPr>
            </a:b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2898609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2" name="Title 1"/>
          <p:cNvSpPr>
            <a:spLocks noGrp="1"/>
          </p:cNvSpPr>
          <p:nvPr>
            <p:ph type="ctrTitle"/>
          </p:nvPr>
        </p:nvSpPr>
        <p:spPr>
          <a:xfrm>
            <a:off x="613792" y="1469231"/>
            <a:ext cx="7988424" cy="1102519"/>
          </a:xfrm>
        </p:spPr>
        <p:txBody>
          <a:bodyPr>
            <a:noAutofit/>
          </a:bodyPr>
          <a:lstStyle/>
          <a:p>
            <a:r>
              <a:rPr lang="en-US" altLang="en-US" sz="3200" b="1" dirty="0">
                <a:solidFill>
                  <a:srgbClr val="3B5A6F"/>
                </a:solidFill>
                <a:latin typeface="Arial" panose="020B0604020202020204" pitchFamily="34" charset="0"/>
                <a:cs typeface="Arial" panose="020B0604020202020204" pitchFamily="34" charset="0"/>
                <a:sym typeface="Arial" pitchFamily="34" charset="0"/>
              </a:rPr>
              <a:t>Final questions, ideas or reflections </a:t>
            </a:r>
            <a:r>
              <a:rPr lang="en-AU" altLang="en-US" sz="3200" b="1" dirty="0">
                <a:solidFill>
                  <a:srgbClr val="3B5A6F"/>
                </a:solidFill>
                <a:latin typeface="Arial" panose="020B0604020202020204" pitchFamily="34" charset="0"/>
                <a:cs typeface="Arial" panose="020B0604020202020204" pitchFamily="34" charset="0"/>
                <a:sym typeface="Arial" pitchFamily="34" charset="0"/>
              </a:rPr>
              <a:t/>
            </a:r>
            <a:br>
              <a:rPr lang="en-AU" altLang="en-US" sz="3200" b="1" dirty="0">
                <a:solidFill>
                  <a:srgbClr val="3B5A6F"/>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505049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1" y="1"/>
            <a:ext cx="9141289" cy="5143499"/>
          </a:xfrm>
          <a:prstGeom prst="rect">
            <a:avLst/>
          </a:prstGeom>
        </p:spPr>
      </p:pic>
      <p:sp>
        <p:nvSpPr>
          <p:cNvPr id="2" name="TextBox 1" descr="Text box with website hyperlinks"/>
          <p:cNvSpPr txBox="1"/>
          <p:nvPr/>
        </p:nvSpPr>
        <p:spPr>
          <a:xfrm>
            <a:off x="1067368" y="771550"/>
            <a:ext cx="7565911" cy="4524315"/>
          </a:xfrm>
          <a:prstGeom prst="rect">
            <a:avLst/>
          </a:prstGeom>
          <a:noFill/>
        </p:spPr>
        <p:txBody>
          <a:bodyPr wrap="square" rtlCol="0">
            <a:spAutoFit/>
          </a:bodyPr>
          <a:lstStyle/>
          <a:p>
            <a:r>
              <a:rPr lang="en-AU" dirty="0">
                <a:latin typeface="Arial" panose="020B0604020202020204" pitchFamily="34" charset="0"/>
                <a:cs typeface="Arial" panose="020B0604020202020204" pitchFamily="34" charset="0"/>
              </a:rPr>
              <a:t>NDS Zero Tolerance Information and </a:t>
            </a:r>
            <a:r>
              <a:rPr lang="en-AU" dirty="0" smtClean="0">
                <a:latin typeface="Arial" panose="020B0604020202020204" pitchFamily="34" charset="0"/>
                <a:cs typeface="Arial" panose="020B0604020202020204" pitchFamily="34" charset="0"/>
              </a:rPr>
              <a:t>Resources</a:t>
            </a:r>
          </a:p>
          <a:p>
            <a:r>
              <a:rPr lang="en-AU" dirty="0" smtClean="0">
                <a:latin typeface="Arial" panose="020B0604020202020204" pitchFamily="34" charset="0"/>
                <a:cs typeface="Arial" panose="020B0604020202020204" pitchFamily="34" charset="0"/>
              </a:rPr>
              <a:t>Website:</a:t>
            </a:r>
            <a:r>
              <a:rPr lang="en-AU" dirty="0">
                <a:latin typeface="Arial" panose="020B0604020202020204" pitchFamily="34" charset="0"/>
                <a:cs typeface="Arial" panose="020B0604020202020204" pitchFamily="34" charset="0"/>
              </a:rPr>
              <a:t> </a:t>
            </a:r>
            <a:r>
              <a:rPr lang="en-AU" dirty="0" smtClean="0">
                <a:latin typeface="Arial" panose="020B0604020202020204" pitchFamily="34" charset="0"/>
                <a:cs typeface="Arial" panose="020B0604020202020204" pitchFamily="34" charset="0"/>
                <a:hlinkClick r:id="rId4"/>
              </a:rPr>
              <a:t>https</a:t>
            </a:r>
            <a:r>
              <a:rPr lang="en-AU" dirty="0">
                <a:latin typeface="Arial" panose="020B0604020202020204" pitchFamily="34" charset="0"/>
                <a:cs typeface="Arial" panose="020B0604020202020204" pitchFamily="34" charset="0"/>
                <a:hlinkClick r:id="rId4"/>
              </a:rPr>
              <a:t>://www.nds.org.au/resources/zero-tolerance</a:t>
            </a: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NDIS Quality and Safeguards </a:t>
            </a:r>
            <a:r>
              <a:rPr lang="en-AU" dirty="0" smtClean="0">
                <a:latin typeface="Arial" panose="020B0604020202020204" pitchFamily="34" charset="0"/>
                <a:cs typeface="Arial" panose="020B0604020202020204" pitchFamily="34" charset="0"/>
              </a:rPr>
              <a:t>Commission </a:t>
            </a:r>
          </a:p>
          <a:p>
            <a:r>
              <a:rPr lang="en-AU" dirty="0" smtClean="0">
                <a:latin typeface="Arial" panose="020B0604020202020204" pitchFamily="34" charset="0"/>
                <a:cs typeface="Arial" panose="020B0604020202020204" pitchFamily="34" charset="0"/>
              </a:rPr>
              <a:t>Website:</a:t>
            </a:r>
            <a:r>
              <a:rPr lang="en-AU" dirty="0">
                <a:latin typeface="Arial" panose="020B0604020202020204" pitchFamily="34" charset="0"/>
                <a:cs typeface="Arial" panose="020B0604020202020204" pitchFamily="34" charset="0"/>
              </a:rPr>
              <a:t> </a:t>
            </a:r>
            <a:r>
              <a:rPr lang="en-AU" dirty="0" smtClean="0">
                <a:latin typeface="Arial" panose="020B0604020202020204" pitchFamily="34" charset="0"/>
                <a:cs typeface="Arial" panose="020B0604020202020204" pitchFamily="34" charset="0"/>
                <a:hlinkClick r:id="rId5"/>
              </a:rPr>
              <a:t>https</a:t>
            </a:r>
            <a:r>
              <a:rPr lang="en-AU" dirty="0">
                <a:latin typeface="Arial" panose="020B0604020202020204" pitchFamily="34" charset="0"/>
                <a:cs typeface="Arial" panose="020B0604020202020204" pitchFamily="34" charset="0"/>
                <a:hlinkClick r:id="rId5"/>
              </a:rPr>
              <a:t>://www.ndiscommission.gov.au/</a:t>
            </a:r>
            <a:endParaRPr lang="en-AU"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WA’s </a:t>
            </a:r>
            <a:r>
              <a:rPr lang="en-US" dirty="0" err="1">
                <a:latin typeface="Arial" panose="020B0604020202020204" pitchFamily="34" charset="0"/>
                <a:cs typeface="Arial" panose="020B0604020202020204" pitchFamily="34" charset="0"/>
              </a:rPr>
              <a:t>Individualised</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Services</a:t>
            </a:r>
          </a:p>
          <a:p>
            <a:r>
              <a:rPr lang="en-US" dirty="0" smtClean="0">
                <a:latin typeface="Arial" panose="020B0604020202020204" pitchFamily="34" charset="0"/>
                <a:cs typeface="Arial" panose="020B0604020202020204" pitchFamily="34" charset="0"/>
              </a:rPr>
              <a:t>Website: </a:t>
            </a:r>
            <a:r>
              <a:rPr lang="en-US" dirty="0">
                <a:latin typeface="Arial" panose="020B0604020202020204" pitchFamily="34" charset="0"/>
                <a:cs typeface="Arial" panose="020B0604020202020204" pitchFamily="34" charset="0"/>
              </a:rPr>
              <a:t> </a:t>
            </a:r>
            <a:r>
              <a:rPr lang="en-AU" dirty="0" smtClean="0">
                <a:latin typeface="Arial" panose="020B0604020202020204" pitchFamily="34" charset="0"/>
                <a:cs typeface="Arial" panose="020B0604020202020204" pitchFamily="34" charset="0"/>
                <a:hlinkClick r:id="rId6"/>
              </a:rPr>
              <a:t>http</a:t>
            </a:r>
            <a:r>
              <a:rPr lang="en-AU" dirty="0">
                <a:latin typeface="Arial" panose="020B0604020202020204" pitchFamily="34" charset="0"/>
                <a:cs typeface="Arial" panose="020B0604020202020204" pitchFamily="34" charset="0"/>
                <a:hlinkClick r:id="rId6"/>
              </a:rPr>
              <a:t>://waindividualisedservices.org.au/wais-publications-and-resources/</a:t>
            </a:r>
            <a:endParaRPr lang="en-AU" dirty="0">
              <a:latin typeface="Arial" panose="020B0604020202020204" pitchFamily="34" charset="0"/>
              <a:cs typeface="Arial" panose="020B0604020202020204" pitchFamily="34" charset="0"/>
            </a:endParaRPr>
          </a:p>
          <a:p>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Dignity of Risk research project Monash University </a:t>
            </a:r>
            <a:endParaRPr lang="en-AU" dirty="0" smtClean="0">
              <a:latin typeface="Arial" panose="020B0604020202020204" pitchFamily="34" charset="0"/>
              <a:cs typeface="Arial" panose="020B0604020202020204" pitchFamily="34" charset="0"/>
            </a:endParaRPr>
          </a:p>
          <a:p>
            <a:r>
              <a:rPr lang="en-AU" dirty="0" err="1" smtClean="0">
                <a:latin typeface="Arial" panose="020B0604020202020204" pitchFamily="34" charset="0"/>
                <a:cs typeface="Arial" panose="020B0604020202020204" pitchFamily="34" charset="0"/>
              </a:rPr>
              <a:t>Website:</a:t>
            </a:r>
            <a:r>
              <a:rPr lang="en-AU" dirty="0" err="1" smtClean="0">
                <a:latin typeface="Arial" panose="020B0604020202020204" pitchFamily="34" charset="0"/>
                <a:cs typeface="Arial" panose="020B0604020202020204" pitchFamily="34" charset="0"/>
                <a:hlinkClick r:id="rId7"/>
              </a:rPr>
              <a:t>https</a:t>
            </a:r>
            <a:r>
              <a:rPr lang="en-AU" dirty="0">
                <a:latin typeface="Arial" panose="020B0604020202020204" pitchFamily="34" charset="0"/>
                <a:cs typeface="Arial" panose="020B0604020202020204" pitchFamily="34" charset="0"/>
                <a:hlinkClick r:id="rId7"/>
              </a:rPr>
              <a:t>://www2.health.vic.gov.au/~/media/Health/Files/Collections/Presentations/S/Striving-For-Care-Excellence/Exploring-the-concept-of-Dignity-of-Risk</a:t>
            </a:r>
            <a:r>
              <a:rPr lang="en-AU" dirty="0">
                <a:latin typeface="Arial" panose="020B0604020202020204" pitchFamily="34" charset="0"/>
                <a:cs typeface="Arial" panose="020B0604020202020204" pitchFamily="34" charset="0"/>
              </a:rPr>
              <a:t> </a:t>
            </a:r>
          </a:p>
          <a:p>
            <a:endParaRPr lang="en-AU" dirty="0"/>
          </a:p>
          <a:p>
            <a:endParaRPr lang="en-AU" dirty="0"/>
          </a:p>
        </p:txBody>
      </p:sp>
      <p:sp>
        <p:nvSpPr>
          <p:cNvPr id="3" name="Title 2"/>
          <p:cNvSpPr>
            <a:spLocks noGrp="1"/>
          </p:cNvSpPr>
          <p:nvPr>
            <p:ph type="ctrTitle"/>
          </p:nvPr>
        </p:nvSpPr>
        <p:spPr>
          <a:xfrm>
            <a:off x="966622" y="158552"/>
            <a:ext cx="7772400" cy="1102519"/>
          </a:xfrm>
        </p:spPr>
        <p:txBody>
          <a:bodyPr>
            <a:noAutofit/>
          </a:bodyPr>
          <a:lstStyle/>
          <a:p>
            <a:r>
              <a:rPr lang="en-AU" altLang="en-US" sz="3200" b="1" dirty="0">
                <a:solidFill>
                  <a:srgbClr val="3B5A6F"/>
                </a:solidFill>
                <a:latin typeface="Arial" panose="020B0604020202020204" pitchFamily="34" charset="0"/>
                <a:cs typeface="Arial" panose="020B0604020202020204" pitchFamily="34" charset="0"/>
                <a:sym typeface="Arial" pitchFamily="34" charset="0"/>
              </a:rPr>
              <a:t>For further information</a:t>
            </a:r>
            <a:r>
              <a:rPr lang="en-AU" altLang="en-US" sz="3200" b="1" dirty="0">
                <a:solidFill>
                  <a:srgbClr val="FF0000"/>
                </a:solidFill>
                <a:latin typeface="Arial" panose="020B0604020202020204" pitchFamily="34" charset="0"/>
                <a:cs typeface="Arial" panose="020B0604020202020204" pitchFamily="34" charset="0"/>
                <a:sym typeface="Arial" pitchFamily="34" charset="0"/>
              </a:rPr>
              <a:t/>
            </a:r>
            <a:br>
              <a:rPr lang="en-AU" altLang="en-US" sz="3200" b="1" dirty="0">
                <a:solidFill>
                  <a:srgbClr val="FF0000"/>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4222759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2" name="Title 1"/>
          <p:cNvSpPr>
            <a:spLocks noGrp="1"/>
          </p:cNvSpPr>
          <p:nvPr>
            <p:ph type="ctrTitle"/>
          </p:nvPr>
        </p:nvSpPr>
        <p:spPr>
          <a:xfrm>
            <a:off x="971600" y="1707654"/>
            <a:ext cx="7772400" cy="1102519"/>
          </a:xfrm>
        </p:spPr>
        <p:txBody>
          <a:bodyPr>
            <a:normAutofit fontScale="90000"/>
          </a:bodyPr>
          <a:lstStyle/>
          <a:p>
            <a:r>
              <a:rPr lang="en-AU" altLang="en-US"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t>Welcome and Introductions</a:t>
            </a:r>
            <a:r>
              <a:rPr lang="en-US" altLang="en-US"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t/>
            </a:r>
            <a:br>
              <a:rPr lang="en-US" altLang="en-US"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br>
            <a:endParaRPr lang="en-AU" dirty="0"/>
          </a:p>
        </p:txBody>
      </p:sp>
    </p:spTree>
    <p:extLst>
      <p:ext uri="{BB962C8B-B14F-4D97-AF65-F5344CB8AC3E}">
        <p14:creationId xmlns:p14="http://schemas.microsoft.com/office/powerpoint/2010/main" val="546552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4" y="20539"/>
            <a:ext cx="9141289" cy="5143499"/>
          </a:xfrm>
          <a:prstGeom prst="rect">
            <a:avLst/>
          </a:prstGeom>
        </p:spPr>
      </p:pic>
      <p:sp>
        <p:nvSpPr>
          <p:cNvPr id="2" name="Title 1"/>
          <p:cNvSpPr>
            <a:spLocks noGrp="1"/>
          </p:cNvSpPr>
          <p:nvPr>
            <p:ph type="ctrTitle"/>
          </p:nvPr>
        </p:nvSpPr>
        <p:spPr>
          <a:xfrm>
            <a:off x="577788" y="1489769"/>
            <a:ext cx="7772400" cy="1102519"/>
          </a:xfrm>
        </p:spPr>
        <p:txBody>
          <a:bodyPr>
            <a:normAutofit fontScale="90000"/>
          </a:bodyPr>
          <a:lstStyle/>
          <a:p>
            <a:pPr lvl="0"/>
            <a:r>
              <a:rPr lang="en-US" altLang="en-US" b="1" dirty="0">
                <a:solidFill>
                  <a:srgbClr val="3B5A6F"/>
                </a:solidFill>
                <a:latin typeface="Arial" panose="020B0604020202020204" pitchFamily="34" charset="0"/>
                <a:cs typeface="Arial" panose="020B0604020202020204" pitchFamily="34" charset="0"/>
                <a:sym typeface="Arial" pitchFamily="34" charset="0"/>
              </a:rPr>
              <a:t>Thank you </a:t>
            </a:r>
            <a:r>
              <a:rPr lang="en-AU" altLang="en-US" b="1" dirty="0">
                <a:solidFill>
                  <a:srgbClr val="3B5A6F"/>
                </a:solidFill>
                <a:latin typeface="Arial" panose="020B0604020202020204" pitchFamily="34" charset="0"/>
                <a:cs typeface="Arial" panose="020B0604020202020204" pitchFamily="34" charset="0"/>
                <a:sym typeface="Arial" pitchFamily="34" charset="0"/>
              </a:rPr>
              <a:t/>
            </a:r>
            <a:br>
              <a:rPr lang="en-AU" altLang="en-US" b="1" dirty="0">
                <a:solidFill>
                  <a:srgbClr val="3B5A6F"/>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4265792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2" name="Title 1"/>
          <p:cNvSpPr>
            <a:spLocks noGrp="1"/>
          </p:cNvSpPr>
          <p:nvPr>
            <p:ph type="ctrTitle"/>
          </p:nvPr>
        </p:nvSpPr>
        <p:spPr>
          <a:xfrm>
            <a:off x="899592" y="1665096"/>
            <a:ext cx="7772400" cy="2182639"/>
          </a:xfrm>
        </p:spPr>
        <p:txBody>
          <a:bodyPr>
            <a:normAutofit fontScale="90000"/>
          </a:bodyPr>
          <a:lstStyle/>
          <a:p>
            <a:r>
              <a:rPr lang="en-AU" altLang="en-US" sz="9800"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t>Why?</a:t>
            </a:r>
            <a:r>
              <a:rPr lang="en-US" altLang="en-US"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t/>
            </a:r>
            <a:br>
              <a:rPr lang="en-US" altLang="en-US" b="1" dirty="0">
                <a:solidFill>
                  <a:srgbClr val="3B5A6F"/>
                </a:solidFill>
                <a:latin typeface="Arial" panose="020B0604020202020204" pitchFamily="34" charset="0"/>
                <a:ea typeface="Heiti SC Medium" pitchFamily="-96" charset="-122"/>
                <a:cs typeface="Arial" panose="020B0604020202020204" pitchFamily="34" charset="0"/>
                <a:sym typeface="Arial" panose="020B0604020202020204" pitchFamily="34" charset="0"/>
              </a:rPr>
            </a:br>
            <a:endParaRPr lang="en-AU" dirty="0"/>
          </a:p>
        </p:txBody>
      </p:sp>
    </p:spTree>
    <p:extLst>
      <p:ext uri="{BB962C8B-B14F-4D97-AF65-F5344CB8AC3E}">
        <p14:creationId xmlns:p14="http://schemas.microsoft.com/office/powerpoint/2010/main" val="236949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rporate graphics with NDS logo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10" y="1"/>
            <a:ext cx="9141289" cy="5143499"/>
          </a:xfrm>
          <a:prstGeom prst="rect">
            <a:avLst/>
          </a:prstGeom>
        </p:spPr>
      </p:pic>
      <p:sp>
        <p:nvSpPr>
          <p:cNvPr id="2" name="TextBox 1"/>
          <p:cNvSpPr txBox="1"/>
          <p:nvPr/>
        </p:nvSpPr>
        <p:spPr>
          <a:xfrm>
            <a:off x="2710" y="1563638"/>
            <a:ext cx="9321819" cy="289310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600" dirty="0">
                <a:latin typeface="Arial" panose="020B0604020202020204" pitchFamily="34" charset="0"/>
                <a:cs typeface="Arial" panose="020B0604020202020204" pitchFamily="34" charset="0"/>
              </a:rPr>
              <a:t>Explore reasons why abuse and neglect occur</a:t>
            </a:r>
            <a:endParaRPr lang="en-AU" sz="26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AU" sz="2600" dirty="0">
                <a:latin typeface="Arial" panose="020B0604020202020204" pitchFamily="34" charset="0"/>
                <a:cs typeface="Arial" panose="020B0604020202020204" pitchFamily="34" charset="0"/>
              </a:rPr>
              <a:t>Discuss the concepts of dignity of risk, duty of care and </a:t>
            </a:r>
            <a:r>
              <a:rPr lang="en-US" sz="2600" dirty="0">
                <a:latin typeface="Arial" panose="020B0604020202020204" pitchFamily="34" charset="0"/>
                <a:cs typeface="Arial" panose="020B0604020202020204" pitchFamily="34" charset="0"/>
              </a:rPr>
              <a:t>Supported Decision Making</a:t>
            </a:r>
            <a:endParaRPr lang="en-AU" sz="2600" dirty="0">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r>
              <a:rPr lang="en-US" sz="2600" dirty="0">
                <a:latin typeface="Arial" panose="020B0604020202020204" pitchFamily="34" charset="0"/>
                <a:cs typeface="Arial" panose="020B0604020202020204" pitchFamily="34" charset="0"/>
              </a:rPr>
              <a:t>Reflect on our practices and identify areas for improvement</a:t>
            </a:r>
          </a:p>
          <a:p>
            <a:r>
              <a:rPr lang="en-US" sz="2600" dirty="0">
                <a:solidFill>
                  <a:schemeClr val="tx2"/>
                </a:solidFill>
                <a:latin typeface="Arial" panose="020B0604020202020204" pitchFamily="34" charset="0"/>
                <a:cs typeface="Arial" panose="020B0604020202020204" pitchFamily="34" charset="0"/>
              </a:rPr>
              <a:t> </a:t>
            </a:r>
            <a:endParaRPr lang="en-AU" sz="2600" dirty="0">
              <a:solidFill>
                <a:schemeClr val="tx2"/>
              </a:solidFill>
              <a:latin typeface="Arial" panose="020B0604020202020204" pitchFamily="34" charset="0"/>
              <a:cs typeface="Arial" panose="020B0604020202020204" pitchFamily="34" charset="0"/>
            </a:endParaRPr>
          </a:p>
        </p:txBody>
      </p:sp>
      <p:sp>
        <p:nvSpPr>
          <p:cNvPr id="3" name="Title 2"/>
          <p:cNvSpPr>
            <a:spLocks noGrp="1"/>
          </p:cNvSpPr>
          <p:nvPr>
            <p:ph type="ctrTitle"/>
          </p:nvPr>
        </p:nvSpPr>
        <p:spPr>
          <a:xfrm>
            <a:off x="1043608" y="287438"/>
            <a:ext cx="7772400" cy="1102519"/>
          </a:xfrm>
        </p:spPr>
        <p:txBody>
          <a:bodyPr>
            <a:normAutofit fontScale="90000"/>
          </a:bodyPr>
          <a:lstStyle/>
          <a:p>
            <a:r>
              <a:rPr lang="en-AU" altLang="en-US" b="1" dirty="0">
                <a:solidFill>
                  <a:srgbClr val="3B5A6F"/>
                </a:solidFill>
                <a:latin typeface="Arial" panose="020B0604020202020204" pitchFamily="34" charset="0"/>
                <a:cs typeface="Arial" panose="020B0604020202020204" pitchFamily="34" charset="0"/>
                <a:sym typeface="Arial" pitchFamily="34" charset="0"/>
              </a:rPr>
              <a:t>Today we will  </a:t>
            </a:r>
            <a:r>
              <a:rPr lang="en-AU" altLang="en-US" sz="4800" b="1" dirty="0">
                <a:solidFill>
                  <a:srgbClr val="FF0000"/>
                </a:solidFill>
                <a:latin typeface="Arial" panose="020B0604020202020204" pitchFamily="34" charset="0"/>
                <a:cs typeface="Arial" panose="020B0604020202020204" pitchFamily="34" charset="0"/>
                <a:sym typeface="Arial" pitchFamily="34" charset="0"/>
              </a:rPr>
              <a:t/>
            </a:r>
            <a:br>
              <a:rPr lang="en-AU" altLang="en-US" sz="4800" b="1" dirty="0">
                <a:solidFill>
                  <a:srgbClr val="FF0000"/>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177649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descr="Background box with bevelled edge with text inserted"/>
          <p:cNvSpPr/>
          <p:nvPr/>
        </p:nvSpPr>
        <p:spPr>
          <a:xfrm>
            <a:off x="539552" y="970952"/>
            <a:ext cx="8064896" cy="3761038"/>
          </a:xfrm>
          <a:prstGeom prst="bevel">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2800" b="1" dirty="0">
              <a:latin typeface="Arial" panose="020B0604020202020204" pitchFamily="34" charset="0"/>
              <a:cs typeface="Arial" panose="020B0604020202020204" pitchFamily="34" charset="0"/>
            </a:endParaRPr>
          </a:p>
          <a:p>
            <a:r>
              <a:rPr lang="en-AU" sz="3200" b="1" dirty="0">
                <a:latin typeface="Arial" panose="020B0604020202020204" pitchFamily="34" charset="0"/>
                <a:cs typeface="Arial" panose="020B0604020202020204" pitchFamily="34" charset="0"/>
              </a:rPr>
              <a:t>Accidentally</a:t>
            </a:r>
            <a:endParaRPr lang="en-AU" sz="32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People don’t realise what they are doing is abusive and/or neglectful. They are not aware, or haven’t considered, the impact of their actions on the person with disability they are supporting.</a:t>
            </a:r>
          </a:p>
          <a:p>
            <a:r>
              <a:rPr lang="en-AU" sz="2800" dirty="0">
                <a:latin typeface="Arial" panose="020B0604020202020204" pitchFamily="34" charset="0"/>
                <a:cs typeface="Arial" panose="020B0604020202020204" pitchFamily="34" charset="0"/>
              </a:rPr>
              <a:t> </a:t>
            </a:r>
          </a:p>
        </p:txBody>
      </p:sp>
      <p:sp>
        <p:nvSpPr>
          <p:cNvPr id="3" name="Title 2" descr="Text box"/>
          <p:cNvSpPr>
            <a:spLocks noGrp="1"/>
          </p:cNvSpPr>
          <p:nvPr>
            <p:ph type="ctrTitle"/>
          </p:nvPr>
        </p:nvSpPr>
        <p:spPr>
          <a:xfrm>
            <a:off x="-252536" y="113495"/>
            <a:ext cx="7772400" cy="1102519"/>
          </a:xfrm>
        </p:spPr>
        <p:txBody>
          <a:bodyPr>
            <a:normAutofit fontScale="90000"/>
          </a:bodyPr>
          <a:lstStyle/>
          <a:p>
            <a:r>
              <a:rPr lang="en-AU" altLang="en-US" sz="3600" b="1" dirty="0">
                <a:solidFill>
                  <a:srgbClr val="3B5A6F"/>
                </a:solidFill>
                <a:latin typeface="Arial" panose="020B0604020202020204" pitchFamily="34" charset="0"/>
                <a:cs typeface="Arial" panose="020B0604020202020204" pitchFamily="34" charset="0"/>
                <a:sym typeface="Arial" pitchFamily="34" charset="0"/>
              </a:rPr>
              <a:t>Abuse and Neglect can happen:</a:t>
            </a:r>
            <a:r>
              <a:rPr lang="en-AU" altLang="en-US" b="1" dirty="0">
                <a:solidFill>
                  <a:srgbClr val="3B5A6F"/>
                </a:solidFill>
                <a:latin typeface="Arial" panose="020B0604020202020204" pitchFamily="34" charset="0"/>
                <a:cs typeface="Arial" panose="020B0604020202020204" pitchFamily="34" charset="0"/>
                <a:sym typeface="Arial" pitchFamily="34" charset="0"/>
              </a:rPr>
              <a:t/>
            </a:r>
            <a:br>
              <a:rPr lang="en-AU" altLang="en-US" b="1" dirty="0">
                <a:solidFill>
                  <a:srgbClr val="3B5A6F"/>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42592362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evel 5" descr="Box with bevelled edge showing text"/>
          <p:cNvSpPr/>
          <p:nvPr/>
        </p:nvSpPr>
        <p:spPr>
          <a:xfrm>
            <a:off x="539552" y="970952"/>
            <a:ext cx="8064896" cy="3761038"/>
          </a:xfrm>
          <a:prstGeom prst="bevel">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2800" b="1" dirty="0">
              <a:latin typeface="Arial" panose="020B0604020202020204" pitchFamily="34" charset="0"/>
              <a:cs typeface="Arial" panose="020B0604020202020204" pitchFamily="34" charset="0"/>
            </a:endParaRPr>
          </a:p>
          <a:p>
            <a:endParaRPr lang="en-AU" sz="3600" b="1" dirty="0">
              <a:latin typeface="Arial" panose="020B0604020202020204" pitchFamily="34" charset="0"/>
              <a:cs typeface="Arial" panose="020B0604020202020204" pitchFamily="34" charset="0"/>
            </a:endParaRPr>
          </a:p>
          <a:p>
            <a:r>
              <a:rPr lang="en-AU" sz="3600" b="1" dirty="0">
                <a:latin typeface="Arial" panose="020B0604020202020204" pitchFamily="34" charset="0"/>
                <a:cs typeface="Arial" panose="020B0604020202020204" pitchFamily="34" charset="0"/>
              </a:rPr>
              <a:t>Deliberately</a:t>
            </a:r>
            <a:endParaRPr lang="en-AU" sz="3600" dirty="0">
              <a:latin typeface="Arial" panose="020B0604020202020204" pitchFamily="34" charset="0"/>
              <a:cs typeface="Arial" panose="020B0604020202020204" pitchFamily="34" charset="0"/>
            </a:endParaRPr>
          </a:p>
          <a:p>
            <a:r>
              <a:rPr lang="en-AU" sz="3200" dirty="0">
                <a:latin typeface="Arial" panose="020B0604020202020204" pitchFamily="34" charset="0"/>
                <a:cs typeface="Arial" panose="020B0604020202020204" pitchFamily="34" charset="0"/>
              </a:rPr>
              <a:t>A person is acting with knowledge, deliberately for their own gain, and/or exerting power and control over another person.</a:t>
            </a:r>
          </a:p>
          <a:p>
            <a:r>
              <a:rPr lang="en-AU" sz="3200" dirty="0"/>
              <a:t> </a:t>
            </a:r>
          </a:p>
          <a:p>
            <a:r>
              <a:rPr lang="en-AU" sz="2800" dirty="0">
                <a:latin typeface="Arial" panose="020B0604020202020204" pitchFamily="34" charset="0"/>
                <a:cs typeface="Arial" panose="020B0604020202020204" pitchFamily="34" charset="0"/>
              </a:rPr>
              <a:t> </a:t>
            </a:r>
          </a:p>
        </p:txBody>
      </p:sp>
      <p:sp>
        <p:nvSpPr>
          <p:cNvPr id="2" name="Title 1" descr="Text box with heading"/>
          <p:cNvSpPr>
            <a:spLocks noGrp="1"/>
          </p:cNvSpPr>
          <p:nvPr>
            <p:ph type="ctrTitle"/>
          </p:nvPr>
        </p:nvSpPr>
        <p:spPr>
          <a:xfrm>
            <a:off x="251520" y="51470"/>
            <a:ext cx="8352928" cy="1102519"/>
          </a:xfrm>
        </p:spPr>
        <p:txBody>
          <a:bodyPr>
            <a:normAutofit fontScale="90000"/>
          </a:bodyPr>
          <a:lstStyle/>
          <a:p>
            <a:r>
              <a:rPr lang="en-US" altLang="en-US" sz="3600" b="1" dirty="0">
                <a:solidFill>
                  <a:srgbClr val="3B5A6F"/>
                </a:solidFill>
                <a:latin typeface="Arial" panose="020B0604020202020204" pitchFamily="34" charset="0"/>
                <a:cs typeface="Arial" panose="020B0604020202020204" pitchFamily="34" charset="0"/>
                <a:sym typeface="Arial" pitchFamily="34" charset="0"/>
              </a:rPr>
              <a:t>Abuse and Neglect can happen</a:t>
            </a:r>
            <a:r>
              <a:rPr lang="en-US" altLang="en-US" sz="3600" b="1" dirty="0" smtClean="0">
                <a:solidFill>
                  <a:srgbClr val="3B5A6F"/>
                </a:solidFill>
                <a:latin typeface="Arial" panose="020B0604020202020204" pitchFamily="34" charset="0"/>
                <a:cs typeface="Arial" panose="020B0604020202020204" pitchFamily="34" charset="0"/>
                <a:sym typeface="Arial" pitchFamily="34" charset="0"/>
              </a:rPr>
              <a:t>: Cont’d</a:t>
            </a:r>
            <a:r>
              <a:rPr lang="en-AU" altLang="en-US" b="1" dirty="0">
                <a:solidFill>
                  <a:srgbClr val="3B5A6F"/>
                </a:solidFill>
                <a:latin typeface="Arial" panose="020B0604020202020204" pitchFamily="34" charset="0"/>
                <a:cs typeface="Arial" panose="020B0604020202020204" pitchFamily="34" charset="0"/>
                <a:sym typeface="Arial" pitchFamily="34" charset="0"/>
              </a:rPr>
              <a:t/>
            </a:r>
            <a:br>
              <a:rPr lang="en-AU" altLang="en-US" b="1" dirty="0">
                <a:solidFill>
                  <a:srgbClr val="3B5A6F"/>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520785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evel 5" descr="Box with bevelled edge showing text"/>
          <p:cNvSpPr/>
          <p:nvPr/>
        </p:nvSpPr>
        <p:spPr>
          <a:xfrm>
            <a:off x="323528" y="747086"/>
            <a:ext cx="8640960" cy="3984904"/>
          </a:xfrm>
          <a:prstGeom prst="bevel">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AU" sz="2800" b="1" dirty="0">
              <a:latin typeface="Arial" panose="020B0604020202020204" pitchFamily="34" charset="0"/>
              <a:cs typeface="Arial" panose="020B0604020202020204" pitchFamily="34" charset="0"/>
            </a:endParaRPr>
          </a:p>
          <a:p>
            <a:r>
              <a:rPr lang="en-AU" sz="3600" b="1" dirty="0">
                <a:latin typeface="Arial" panose="020B0604020202020204" pitchFamily="34" charset="0"/>
                <a:cs typeface="Arial" panose="020B0604020202020204" pitchFamily="34" charset="0"/>
              </a:rPr>
              <a:t>Systemically</a:t>
            </a:r>
          </a:p>
          <a:p>
            <a:r>
              <a:rPr lang="en-AU" sz="3200" dirty="0">
                <a:latin typeface="Arial" panose="020B0604020202020204" pitchFamily="34" charset="0"/>
                <a:cs typeface="Arial" panose="020B0604020202020204" pitchFamily="34" charset="0"/>
              </a:rPr>
              <a:t>There is more than one person, or a group of people who act in an abusive or neglectful way. People are influenced to think practices are ‘acceptable’ or ‘normal’ when they are not.</a:t>
            </a:r>
          </a:p>
          <a:p>
            <a:r>
              <a:rPr lang="en-AU" sz="2800" dirty="0">
                <a:latin typeface="Arial" panose="020B0604020202020204" pitchFamily="34" charset="0"/>
                <a:cs typeface="Arial" panose="020B0604020202020204" pitchFamily="34" charset="0"/>
              </a:rPr>
              <a:t> </a:t>
            </a:r>
          </a:p>
        </p:txBody>
      </p:sp>
      <p:sp>
        <p:nvSpPr>
          <p:cNvPr id="2" name="Title 1" descr="Text box with heading"/>
          <p:cNvSpPr>
            <a:spLocks noGrp="1"/>
          </p:cNvSpPr>
          <p:nvPr>
            <p:ph type="ctrTitle"/>
          </p:nvPr>
        </p:nvSpPr>
        <p:spPr>
          <a:xfrm>
            <a:off x="179512" y="195826"/>
            <a:ext cx="8928992" cy="1102519"/>
          </a:xfrm>
        </p:spPr>
        <p:txBody>
          <a:bodyPr>
            <a:noAutofit/>
          </a:bodyPr>
          <a:lstStyle/>
          <a:p>
            <a:r>
              <a:rPr lang="en-AU" altLang="en-US" sz="3200" b="1" dirty="0">
                <a:solidFill>
                  <a:srgbClr val="3B5A6F"/>
                </a:solidFill>
                <a:latin typeface="Arial" panose="020B0604020202020204" pitchFamily="34" charset="0"/>
                <a:cs typeface="Arial" panose="020B0604020202020204" pitchFamily="34" charset="0"/>
                <a:sym typeface="Arial" pitchFamily="34" charset="0"/>
              </a:rPr>
              <a:t>Abuse and Neglect can happen</a:t>
            </a:r>
            <a:r>
              <a:rPr lang="en-AU" altLang="en-US" sz="3200" b="1" dirty="0" smtClean="0">
                <a:solidFill>
                  <a:srgbClr val="3B5A6F"/>
                </a:solidFill>
                <a:latin typeface="Arial" panose="020B0604020202020204" pitchFamily="34" charset="0"/>
                <a:cs typeface="Arial" panose="020B0604020202020204" pitchFamily="34" charset="0"/>
                <a:sym typeface="Arial" pitchFamily="34" charset="0"/>
              </a:rPr>
              <a:t>: Continued</a:t>
            </a:r>
            <a:r>
              <a:rPr lang="en-AU" altLang="en-US" sz="3200" b="1" dirty="0">
                <a:solidFill>
                  <a:srgbClr val="3B5A6F"/>
                </a:solidFill>
                <a:latin typeface="Arial" panose="020B0604020202020204" pitchFamily="34" charset="0"/>
                <a:cs typeface="Arial" panose="020B0604020202020204" pitchFamily="34" charset="0"/>
                <a:sym typeface="Arial" pitchFamily="34" charset="0"/>
              </a:rPr>
              <a:t/>
            </a:r>
            <a:br>
              <a:rPr lang="en-AU" altLang="en-US" sz="3200" b="1" dirty="0">
                <a:solidFill>
                  <a:srgbClr val="3B5A6F"/>
                </a:solidFill>
                <a:latin typeface="Arial" panose="020B0604020202020204" pitchFamily="34" charset="0"/>
                <a:cs typeface="Arial" panose="020B0604020202020204" pitchFamily="34" charset="0"/>
                <a:sym typeface="Arial" pitchFamily="34" charset="0"/>
              </a:rPr>
            </a:br>
            <a:endParaRPr lang="en-AU" sz="3200" dirty="0"/>
          </a:p>
        </p:txBody>
      </p:sp>
    </p:spTree>
    <p:extLst>
      <p:ext uri="{BB962C8B-B14F-4D97-AF65-F5344CB8AC3E}">
        <p14:creationId xmlns:p14="http://schemas.microsoft.com/office/powerpoint/2010/main" val="3458071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720" y="1"/>
            <a:ext cx="9141289" cy="5143499"/>
          </a:xfrm>
          <a:prstGeom prst="rect">
            <a:avLst/>
          </a:prstGeom>
        </p:spPr>
      </p:pic>
      <p:sp>
        <p:nvSpPr>
          <p:cNvPr id="3" name="Subtitle 2"/>
          <p:cNvSpPr>
            <a:spLocks noGrp="1"/>
          </p:cNvSpPr>
          <p:nvPr>
            <p:ph type="subTitle" idx="1"/>
          </p:nvPr>
        </p:nvSpPr>
        <p:spPr>
          <a:xfrm>
            <a:off x="755576" y="1082186"/>
            <a:ext cx="7848872" cy="2713699"/>
          </a:xfrm>
        </p:spPr>
        <p:txBody>
          <a:bodyPr>
            <a:normAutofit fontScale="32500" lnSpcReduction="20000"/>
          </a:bodyPr>
          <a:lstStyle/>
          <a:p>
            <a:pPr algn="l">
              <a:lnSpc>
                <a:spcPct val="170000"/>
              </a:lnSpc>
            </a:pPr>
            <a:r>
              <a:rPr lang="en-AU" sz="9600" dirty="0">
                <a:solidFill>
                  <a:schemeClr val="tx1"/>
                </a:solidFill>
                <a:latin typeface="Arial" panose="020B0604020202020204" pitchFamily="34" charset="0"/>
                <a:cs typeface="Arial" panose="020B0604020202020204" pitchFamily="34" charset="0"/>
              </a:rPr>
              <a:t>As individuals and as an organisation, how can we prevent accidental, deliberate and systemic abuse and neglect?</a:t>
            </a:r>
          </a:p>
          <a:p>
            <a:pPr algn="l"/>
            <a:endParaRPr lang="en-AU" dirty="0"/>
          </a:p>
        </p:txBody>
      </p:sp>
      <p:sp>
        <p:nvSpPr>
          <p:cNvPr id="2" name="Title 1"/>
          <p:cNvSpPr>
            <a:spLocks noGrp="1"/>
          </p:cNvSpPr>
          <p:nvPr>
            <p:ph type="ctrTitle"/>
          </p:nvPr>
        </p:nvSpPr>
        <p:spPr>
          <a:xfrm>
            <a:off x="668724" y="530927"/>
            <a:ext cx="7772400" cy="1102519"/>
          </a:xfrm>
        </p:spPr>
        <p:txBody>
          <a:bodyPr>
            <a:normAutofit fontScale="90000"/>
          </a:bodyPr>
          <a:lstStyle/>
          <a:p>
            <a:r>
              <a:rPr lang="en-US" altLang="en-US" sz="3600" b="1" dirty="0">
                <a:solidFill>
                  <a:srgbClr val="3B5A6F"/>
                </a:solidFill>
                <a:latin typeface="Arial" panose="020B0604020202020204" pitchFamily="34" charset="0"/>
                <a:cs typeface="Arial" panose="020B0604020202020204" pitchFamily="34" charset="0"/>
                <a:sym typeface="Arial" pitchFamily="34" charset="0"/>
              </a:rPr>
              <a:t>Reflection</a:t>
            </a:r>
            <a:r>
              <a:rPr lang="en-AU" altLang="en-US" b="1" dirty="0">
                <a:solidFill>
                  <a:srgbClr val="FF0000"/>
                </a:solidFill>
                <a:latin typeface="Arial" panose="020B0604020202020204" pitchFamily="34" charset="0"/>
                <a:cs typeface="Arial" panose="020B0604020202020204" pitchFamily="34" charset="0"/>
                <a:sym typeface="Arial" pitchFamily="34" charset="0"/>
              </a:rPr>
              <a:t/>
            </a:r>
            <a:br>
              <a:rPr lang="en-AU" altLang="en-US" b="1" dirty="0">
                <a:solidFill>
                  <a:srgbClr val="FF0000"/>
                </a:solidFill>
                <a:latin typeface="Arial" panose="020B0604020202020204" pitchFamily="34" charset="0"/>
                <a:cs typeface="Arial" panose="020B0604020202020204" pitchFamily="34" charset="0"/>
                <a:sym typeface="Arial" pitchFamily="34" charset="0"/>
              </a:rPr>
            </a:br>
            <a:endParaRPr lang="en-AU" dirty="0"/>
          </a:p>
        </p:txBody>
      </p:sp>
    </p:spTree>
    <p:extLst>
      <p:ext uri="{BB962C8B-B14F-4D97-AF65-F5344CB8AC3E}">
        <p14:creationId xmlns:p14="http://schemas.microsoft.com/office/powerpoint/2010/main" val="3652810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DS corporate colour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35284"/>
            <a:ext cx="9144000" cy="5127889"/>
          </a:xfrm>
          <a:prstGeom prst="rect">
            <a:avLst/>
          </a:prstGeom>
        </p:spPr>
      </p:pic>
      <p:pic>
        <p:nvPicPr>
          <p:cNvPr id="2050" name="Picture 2" descr="Scales inage surrounded by a circle of laur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2270" y="1606820"/>
            <a:ext cx="3419459" cy="328049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371600" y="267494"/>
            <a:ext cx="7772400" cy="1102519"/>
          </a:xfrm>
        </p:spPr>
        <p:txBody>
          <a:bodyPr>
            <a:normAutofit/>
          </a:bodyPr>
          <a:lstStyle/>
          <a:p>
            <a:r>
              <a:rPr lang="en-US" altLang="en-US" sz="3200" b="1" dirty="0">
                <a:solidFill>
                  <a:srgbClr val="3B5A6F"/>
                </a:solidFill>
                <a:latin typeface="Arial" panose="020B0604020202020204" pitchFamily="34" charset="0"/>
                <a:cs typeface="Arial" panose="020B0604020202020204" pitchFamily="34" charset="0"/>
                <a:sym typeface="Arial" pitchFamily="34" charset="0"/>
              </a:rPr>
              <a:t>Dignity of Risk vs Duty of Care</a:t>
            </a:r>
            <a:endParaRPr lang="en-AU" sz="3200" dirty="0"/>
          </a:p>
        </p:txBody>
      </p:sp>
    </p:spTree>
    <p:extLst>
      <p:ext uri="{BB962C8B-B14F-4D97-AF65-F5344CB8AC3E}">
        <p14:creationId xmlns:p14="http://schemas.microsoft.com/office/powerpoint/2010/main" val="214644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3265</TotalTime>
  <Words>2101</Words>
  <Application>Microsoft Office PowerPoint</Application>
  <PresentationFormat>On-screen Show (16:9)</PresentationFormat>
  <Paragraphs>191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Talking about Safer Services </vt:lpstr>
      <vt:lpstr>Welcome and Introductions </vt:lpstr>
      <vt:lpstr>Why? </vt:lpstr>
      <vt:lpstr>Today we will   </vt:lpstr>
      <vt:lpstr>Abuse and Neglect can happen: </vt:lpstr>
      <vt:lpstr>Abuse and Neglect can happen: Cont’d </vt:lpstr>
      <vt:lpstr>Abuse and Neglect can happen: Continued </vt:lpstr>
      <vt:lpstr>Reflection </vt:lpstr>
      <vt:lpstr>Dignity of Risk vs Duty of Care</vt:lpstr>
      <vt:lpstr>What is Dignity of Risk? </vt:lpstr>
      <vt:lpstr>Benefits of promoting Dignity of Risk </vt:lpstr>
      <vt:lpstr>What is Duty of Care? </vt:lpstr>
      <vt:lpstr>Reflection </vt:lpstr>
      <vt:lpstr>Supported Decision Making</vt:lpstr>
      <vt:lpstr>7 Steps for Supported Decision Making</vt:lpstr>
      <vt:lpstr>  Next Step  </vt:lpstr>
      <vt:lpstr>Quality and Safeguarding is  Everybody's Responsibility  </vt:lpstr>
      <vt:lpstr>Final questions, ideas or reflections  </vt:lpstr>
      <vt:lpstr>For further information </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Kemmis</dc:creator>
  <cp:lastModifiedBy>Ann Hubbard</cp:lastModifiedBy>
  <cp:revision>307</cp:revision>
  <cp:lastPrinted>2018-08-22T01:17:48Z</cp:lastPrinted>
  <dcterms:created xsi:type="dcterms:W3CDTF">2016-11-23T05:45:36Z</dcterms:created>
  <dcterms:modified xsi:type="dcterms:W3CDTF">2018-12-03T05:31:09Z</dcterms:modified>
</cp:coreProperties>
</file>